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64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15F2D7-F559-4C72-BC30-55FD554B3944}" type="datetimeFigureOut">
              <a:rPr lang="ru-RU" smtClean="0"/>
              <a:t>31.08.2018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0E8913-307E-455D-B5DD-D2AD60B4A5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224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Прямая ссылка на видео:</a:t>
            </a:r>
            <a:r>
              <a:rPr lang="ru-RU" baseline="0" dirty="0" smtClean="0"/>
              <a:t> </a:t>
            </a:r>
            <a:r>
              <a:rPr lang="en-US" dirty="0" smtClean="0"/>
              <a:t>https://www.youtube.com/watch?reload=9&amp;v=iEuxBrH9g38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E8913-307E-455D-B5DD-D2AD60B4A5E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312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Прямая ссылка на видео:</a:t>
            </a:r>
            <a:r>
              <a:rPr lang="ru-RU" baseline="0" dirty="0" smtClean="0"/>
              <a:t> </a:t>
            </a:r>
            <a:r>
              <a:rPr lang="en-US" dirty="0" smtClean="0"/>
              <a:t>https://www.youtube.com/watch?v=KdCurF7KkkM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E8913-307E-455D-B5DD-D2AD60B4A5E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856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3284984"/>
            <a:ext cx="6400800" cy="1752600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0070C0"/>
                </a:solidFill>
                <a:latin typeface="Cambria" panose="02040503050406030204" pitchFamily="18" charset="0"/>
                <a:ea typeface="+mj-ea"/>
                <a:cs typeface="+mj-cs"/>
              </a:rPr>
              <a:t>Открытый правовой урок </a:t>
            </a:r>
          </a:p>
          <a:p>
            <a:endParaRPr lang="ru-RU" dirty="0">
              <a:latin typeface="Cambria" panose="020405030504060302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060848"/>
            <a:ext cx="7772400" cy="1470025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E8644E"/>
                </a:solidFill>
                <a:latin typeface="Cambria" panose="02040503050406030204" pitchFamily="18" charset="0"/>
              </a:rPr>
              <a:t>Ступенька вверх</a:t>
            </a:r>
            <a:endParaRPr lang="ru-RU" sz="5400" b="1" dirty="0">
              <a:solidFill>
                <a:srgbClr val="E8644E"/>
              </a:solidFill>
              <a:latin typeface="Cambria" panose="0204050305040603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31573" y="5733256"/>
            <a:ext cx="19078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000" dirty="0">
                <a:solidFill>
                  <a:srgbClr val="0070C0"/>
                </a:solidFill>
                <a:latin typeface="Cambria" panose="02040503050406030204" pitchFamily="18" charset="0"/>
                <a:ea typeface="+mj-ea"/>
                <a:cs typeface="+mj-cs"/>
              </a:rPr>
              <a:t>Сентябрь 2018</a:t>
            </a:r>
          </a:p>
        </p:txBody>
      </p:sp>
    </p:spTree>
    <p:extLst>
      <p:ext uri="{BB962C8B-B14F-4D97-AF65-F5344CB8AC3E}">
        <p14:creationId xmlns:p14="http://schemas.microsoft.com/office/powerpoint/2010/main" val="55598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04664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70C0"/>
                </a:solidFill>
                <a:latin typeface="Cambria" panose="02040503050406030204" pitchFamily="18" charset="0"/>
              </a:rPr>
              <a:t>Основные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b="1" dirty="0">
                <a:solidFill>
                  <a:srgbClr val="E8644E"/>
                </a:solidFill>
                <a:latin typeface="Cambria" panose="02040503050406030204" pitchFamily="18" charset="0"/>
              </a:rPr>
              <a:t>этапы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>
                <a:solidFill>
                  <a:srgbClr val="0070C0"/>
                </a:solidFill>
                <a:latin typeface="Cambria" panose="02040503050406030204" pitchFamily="18" charset="0"/>
              </a:rPr>
              <a:t>проведения </a:t>
            </a:r>
            <a:r>
              <a:rPr lang="ru-RU" dirty="0" smtClean="0">
                <a:solidFill>
                  <a:srgbClr val="0070C0"/>
                </a:solidFill>
                <a:latin typeface="Cambria" panose="02040503050406030204" pitchFamily="18" charset="0"/>
              </a:rPr>
              <a:t>экзамена в аудитории</a:t>
            </a:r>
            <a:endParaRPr lang="ru-RU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Рисунок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2" t="24796" r="25583" b="8775"/>
          <a:stretch>
            <a:fillRect/>
          </a:stretch>
        </p:blipFill>
        <p:spPr bwMode="auto">
          <a:xfrm>
            <a:off x="1403648" y="1628800"/>
            <a:ext cx="7569566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00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697051"/>
            <a:ext cx="6763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E8644E"/>
                </a:solidFill>
                <a:latin typeface="Cambria" panose="02040503050406030204" pitchFamily="18" charset="0"/>
              </a:rPr>
              <a:t>Разрешено</a:t>
            </a:r>
            <a:r>
              <a:rPr lang="ru-RU" sz="3200" dirty="0" smtClean="0">
                <a:solidFill>
                  <a:schemeClr val="accent3"/>
                </a:solidFill>
                <a:latin typeface="Cambria" panose="02040503050406030204" pitchFamily="18" charset="0"/>
              </a:rPr>
              <a:t> </a:t>
            </a:r>
            <a:r>
              <a:rPr lang="ru-RU" sz="32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пользоваться на ЕГЭ</a:t>
            </a:r>
            <a:endParaRPr lang="ru-RU" sz="3200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0808"/>
            <a:ext cx="7921947" cy="428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25931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052736"/>
            <a:ext cx="7886328" cy="758952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>
                <a:solidFill>
                  <a:srgbClr val="0070C0"/>
                </a:solidFill>
                <a:latin typeface="Cambria" panose="02040503050406030204" pitchFamily="18" charset="0"/>
              </a:rPr>
              <a:t>Во время экзамена также </a:t>
            </a:r>
            <a:r>
              <a:rPr lang="ru-RU" b="1" dirty="0" smtClean="0">
                <a:solidFill>
                  <a:srgbClr val="E8644E"/>
                </a:solidFill>
                <a:latin typeface="Cambria" panose="02040503050406030204" pitchFamily="18" charset="0"/>
              </a:rPr>
              <a:t>можно</a:t>
            </a:r>
            <a:r>
              <a:rPr lang="ru-RU" dirty="0" smtClean="0">
                <a:solidFill>
                  <a:srgbClr val="0070C0"/>
                </a:solidFill>
                <a:latin typeface="Cambria" panose="02040503050406030204" pitchFamily="18" charset="0"/>
              </a:rPr>
              <a:t>:</a:t>
            </a:r>
            <a:endParaRPr lang="ru-RU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547664" y="2564904"/>
            <a:ext cx="7135768" cy="2016224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Clr>
                <a:srgbClr val="0070C0"/>
              </a:buClr>
              <a:buNone/>
            </a:pPr>
            <a:r>
              <a:rPr lang="ru-RU" sz="3400" dirty="0">
                <a:latin typeface="Cambria" panose="02040503050406030204" pitchFamily="18" charset="0"/>
              </a:rPr>
              <a:t>п</a:t>
            </a:r>
            <a:r>
              <a:rPr lang="ru-RU" sz="3400" dirty="0" smtClean="0">
                <a:latin typeface="Cambria" panose="02040503050406030204" pitchFamily="18" charset="0"/>
              </a:rPr>
              <a:t>ри необходимости выходить из аудитории в сопровождении организатора</a:t>
            </a:r>
          </a:p>
          <a:p>
            <a:pPr marL="0" indent="0" algn="ctr">
              <a:buClr>
                <a:srgbClr val="0070C0"/>
              </a:buClr>
            </a:pPr>
            <a:endParaRPr lang="ru-RU" sz="1800" dirty="0" smtClean="0">
              <a:latin typeface="Cambria" panose="02040503050406030204" pitchFamily="18" charset="0"/>
            </a:endParaRPr>
          </a:p>
          <a:p>
            <a:pPr marL="0" indent="0" algn="ctr">
              <a:buClr>
                <a:srgbClr val="0070C0"/>
              </a:buClr>
              <a:buNone/>
            </a:pPr>
            <a:r>
              <a:rPr lang="ru-RU" sz="3300" dirty="0">
                <a:latin typeface="Cambria" panose="02040503050406030204" pitchFamily="18" charset="0"/>
              </a:rPr>
              <a:t>в</a:t>
            </a:r>
            <a:r>
              <a:rPr lang="ru-RU" sz="3300" dirty="0" smtClean="0">
                <a:latin typeface="Cambria" panose="02040503050406030204" pitchFamily="18" charset="0"/>
              </a:rPr>
              <a:t> случае ухудшения самочувствия обращаться </a:t>
            </a:r>
            <a:r>
              <a:rPr lang="ru-RU" sz="3300" dirty="0">
                <a:latin typeface="Cambria" panose="02040503050406030204" pitchFamily="18" charset="0"/>
              </a:rPr>
              <a:t>за медицинской </a:t>
            </a:r>
            <a:r>
              <a:rPr lang="ru-RU" sz="3300" dirty="0" smtClean="0">
                <a:latin typeface="Cambria" panose="02040503050406030204" pitchFamily="18" charset="0"/>
              </a:rPr>
              <a:t>помощью </a:t>
            </a:r>
            <a:endParaRPr lang="ru-RU" sz="33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76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E8644E"/>
                </a:solidFill>
                <a:latin typeface="Cambria" panose="02040503050406030204" pitchFamily="18" charset="0"/>
              </a:rPr>
              <a:t>Запрещается</a:t>
            </a:r>
            <a:endParaRPr lang="ru-RU" b="1" dirty="0">
              <a:solidFill>
                <a:srgbClr val="E8644E"/>
              </a:solidFill>
              <a:latin typeface="Cambria" panose="020405030504060302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4176464" cy="4464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628800"/>
            <a:ext cx="4413866" cy="4470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280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Выпускники-2018 о </a:t>
            </a:r>
            <a:r>
              <a:rPr lang="ru-RU" sz="40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ЕГЭ</a:t>
            </a:r>
            <a:endParaRPr lang="ru-RU" sz="40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Выпускники о ЕГЭ-2018.mp4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0538" y="1527175"/>
            <a:ext cx="81280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6670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60648"/>
            <a:ext cx="7598296" cy="758952"/>
          </a:xfrm>
        </p:spPr>
        <p:txBody>
          <a:bodyPr>
            <a:noAutofit/>
          </a:bodyPr>
          <a:lstStyle/>
          <a:p>
            <a:r>
              <a:rPr lang="ru-RU" dirty="0"/>
              <a:t> </a:t>
            </a:r>
            <a:r>
              <a:rPr lang="ru-RU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С.С. Кравцов</a:t>
            </a:r>
            <a:r>
              <a:rPr lang="ru-RU" sz="2400" dirty="0">
                <a:solidFill>
                  <a:srgbClr val="0070C0"/>
                </a:solidFill>
                <a:latin typeface="Cambria" panose="02040503050406030204" pitchFamily="18" charset="0"/>
              </a:rPr>
              <a:t>, руководитель Федеральной службы по надзору в сфере образования и науки </a:t>
            </a:r>
            <a:endParaRPr lang="ru-RU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63688" y="1526330"/>
            <a:ext cx="3096344" cy="3600399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sz="2100" dirty="0" smtClean="0">
                <a:latin typeface="Cambria" panose="02040503050406030204" pitchFamily="18" charset="0"/>
              </a:rPr>
              <a:t>«В 2018 году ЕГЭ прошел максимально спокойно, честно и объективно – как              и за последние пять лет.                                       И действительно: каждый школьник смог </a:t>
            </a:r>
            <a:r>
              <a:rPr lang="ru-RU" sz="2100" dirty="0">
                <a:latin typeface="Cambria" panose="02040503050406030204" pitchFamily="18" charset="0"/>
              </a:rPr>
              <a:t>продемонстрировать</a:t>
            </a:r>
            <a:r>
              <a:rPr lang="ru-RU" sz="2100" dirty="0" smtClean="0">
                <a:latin typeface="Cambria" panose="02040503050406030204" pitchFamily="18" charset="0"/>
              </a:rPr>
              <a:t> свои знания вне зависимости от того, где  он проживает, и поступить в то или иное образовательное учреждение: ВУЗ либо </a:t>
            </a:r>
            <a:r>
              <a:rPr lang="ru-RU" sz="2100" dirty="0">
                <a:latin typeface="Cambria" panose="02040503050406030204" pitchFamily="18" charset="0"/>
              </a:rPr>
              <a:t>учреждение </a:t>
            </a:r>
            <a:r>
              <a:rPr lang="ru-RU" sz="2100" dirty="0" smtClean="0">
                <a:latin typeface="Cambria" panose="02040503050406030204" pitchFamily="18" charset="0"/>
              </a:rPr>
              <a:t>среднего профессионального образования.                  </a:t>
            </a:r>
            <a:endParaRPr lang="ru-RU" sz="2100" dirty="0">
              <a:latin typeface="Cambria" panose="02040503050406030204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80111" y="1412776"/>
            <a:ext cx="2441881" cy="3641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1619672" y="5229200"/>
            <a:ext cx="65527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ambria" panose="02040503050406030204" pitchFamily="18" charset="0"/>
              </a:rPr>
              <a:t>Что касается результатов, то они, в целом, сопоставимы </a:t>
            </a:r>
            <a:r>
              <a:rPr lang="ru-RU" dirty="0" smtClean="0">
                <a:latin typeface="Cambria" panose="02040503050406030204" pitchFamily="18" charset="0"/>
              </a:rPr>
              <a:t>                с прошлым </a:t>
            </a:r>
            <a:r>
              <a:rPr lang="ru-RU" dirty="0">
                <a:latin typeface="Cambria" panose="02040503050406030204" pitchFamily="18" charset="0"/>
              </a:rPr>
              <a:t>годом. Это говорит о стабильности экзамена, </a:t>
            </a:r>
            <a:r>
              <a:rPr lang="ru-RU" dirty="0" smtClean="0">
                <a:latin typeface="Cambria" panose="02040503050406030204" pitchFamily="18" charset="0"/>
              </a:rPr>
              <a:t>              о </a:t>
            </a:r>
            <a:r>
              <a:rPr lang="ru-RU" dirty="0">
                <a:latin typeface="Cambria" panose="02040503050406030204" pitchFamily="18" charset="0"/>
              </a:rPr>
              <a:t>корректности измерительных материалов. </a:t>
            </a:r>
            <a:r>
              <a:rPr lang="ru-RU" dirty="0" smtClean="0">
                <a:latin typeface="Cambria" panose="02040503050406030204" pitchFamily="18" charset="0"/>
              </a:rPr>
              <a:t>Поэтому </a:t>
            </a:r>
            <a:r>
              <a:rPr lang="ru-RU" dirty="0">
                <a:latin typeface="Cambria" panose="02040503050406030204" pitchFamily="18" charset="0"/>
              </a:rPr>
              <a:t>можно с уверенностью сказать, что экзамен стабилен и объективно проверяет знания </a:t>
            </a:r>
            <a:r>
              <a:rPr lang="ru-RU" dirty="0" smtClean="0">
                <a:latin typeface="Cambria" panose="02040503050406030204" pitchFamily="18" charset="0"/>
              </a:rPr>
              <a:t>учащихся.»</a:t>
            </a:r>
            <a:endParaRPr lang="ru-RU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25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1"/>
                </a:solidFill>
                <a:latin typeface="Cambria" panose="02040503050406030204" pitchFamily="18" charset="0"/>
              </a:rPr>
              <a:t>II. </a:t>
            </a:r>
            <a:r>
              <a:rPr lang="ru-RU" sz="4000" dirty="0" smtClean="0">
                <a:solidFill>
                  <a:schemeClr val="accent1"/>
                </a:solidFill>
                <a:latin typeface="Cambria" panose="02040503050406030204" pitchFamily="18" charset="0"/>
              </a:rPr>
              <a:t>Правовой диктант</a:t>
            </a:r>
            <a:endParaRPr lang="ru-RU" sz="4000" dirty="0">
              <a:solidFill>
                <a:schemeClr val="accent1"/>
              </a:solidFill>
              <a:latin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2996952"/>
            <a:ext cx="8503920" cy="1325888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0070C0"/>
              </a:buClr>
              <a:buNone/>
            </a:pPr>
            <a:r>
              <a:rPr lang="ru-RU" sz="2400" dirty="0">
                <a:latin typeface="Cambria" panose="02040503050406030204" pitchFamily="18" charset="0"/>
              </a:rPr>
              <a:t>Вторая часть правового диктанта: выберите </a:t>
            </a:r>
            <a:endParaRPr lang="ru-RU" sz="2400" dirty="0" smtClean="0">
              <a:latin typeface="Cambria" panose="02040503050406030204" pitchFamily="18" charset="0"/>
            </a:endParaRPr>
          </a:p>
          <a:p>
            <a:pPr marL="0" indent="0" algn="ctr">
              <a:buClr>
                <a:srgbClr val="0070C0"/>
              </a:buClr>
              <a:buNone/>
            </a:pPr>
            <a:r>
              <a:rPr lang="ru-RU" sz="2400" dirty="0" smtClean="0">
                <a:latin typeface="Cambria" panose="02040503050406030204" pitchFamily="18" charset="0"/>
              </a:rPr>
              <a:t>и обоснуйте один </a:t>
            </a:r>
            <a:r>
              <a:rPr lang="ru-RU" sz="2400" dirty="0">
                <a:latin typeface="Cambria" panose="02040503050406030204" pitchFamily="18" charset="0"/>
              </a:rPr>
              <a:t>правильный ответ</a:t>
            </a:r>
          </a:p>
          <a:p>
            <a:endParaRPr lang="ru-RU" dirty="0"/>
          </a:p>
        </p:txBody>
      </p:sp>
      <p:pic>
        <p:nvPicPr>
          <p:cNvPr id="5" name="Picture 2" descr="ÐÐ°ÑÑÐ¸Ð½ÐºÐ¸ Ð¿Ð¾ Ð·Ð°Ð¿ÑÐ¾ÑÑ Ð¿Ð½Ð³ Ð¿ÐµÑÐ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365104"/>
            <a:ext cx="2518551" cy="221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79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8352928" cy="1152128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E8644E"/>
                </a:solidFill>
                <a:latin typeface="Cambria" panose="02040503050406030204" pitchFamily="18" charset="0"/>
              </a:rPr>
              <a:t>Тема 3: </a:t>
            </a:r>
            <a:r>
              <a:rPr lang="ru-RU" sz="3200" b="1" dirty="0" smtClean="0">
                <a:solidFill>
                  <a:srgbClr val="E8644E"/>
                </a:solidFill>
                <a:latin typeface="Cambria" panose="02040503050406030204" pitchFamily="18" charset="0"/>
              </a:rPr>
              <a:t>Студенчество </a:t>
            </a:r>
            <a:r>
              <a:rPr lang="ru-RU" sz="3200" b="1" dirty="0">
                <a:solidFill>
                  <a:srgbClr val="E8644E"/>
                </a:solidFill>
                <a:latin typeface="Cambria" panose="02040503050406030204" pitchFamily="18" charset="0"/>
              </a:rPr>
              <a:t>как новая </a:t>
            </a:r>
            <a:r>
              <a:rPr lang="ru-RU" sz="3200" b="1" dirty="0" smtClean="0">
                <a:solidFill>
                  <a:srgbClr val="E8644E"/>
                </a:solidFill>
                <a:latin typeface="Cambria" panose="02040503050406030204" pitchFamily="18" charset="0"/>
              </a:rPr>
              <a:t/>
            </a:r>
            <a:br>
              <a:rPr lang="ru-RU" sz="3200" b="1" dirty="0" smtClean="0">
                <a:solidFill>
                  <a:srgbClr val="E8644E"/>
                </a:solidFill>
                <a:latin typeface="Cambria" panose="02040503050406030204" pitchFamily="18" charset="0"/>
              </a:rPr>
            </a:br>
            <a:r>
              <a:rPr lang="ru-RU" sz="3200" b="1" dirty="0" smtClean="0">
                <a:solidFill>
                  <a:srgbClr val="E8644E"/>
                </a:solidFill>
                <a:latin typeface="Cambria" panose="02040503050406030204" pitchFamily="18" charset="0"/>
              </a:rPr>
              <a:t>страница </a:t>
            </a:r>
            <a:r>
              <a:rPr lang="ru-RU" sz="3200" b="1" dirty="0">
                <a:solidFill>
                  <a:srgbClr val="E8644E"/>
                </a:solidFill>
                <a:latin typeface="Cambria" panose="02040503050406030204" pitchFamily="18" charset="0"/>
              </a:rPr>
              <a:t>жизни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63688" y="1600201"/>
            <a:ext cx="6923112" cy="4133056"/>
          </a:xfrm>
        </p:spPr>
        <p:txBody>
          <a:bodyPr>
            <a:normAutofit/>
          </a:bodyPr>
          <a:lstStyle/>
          <a:p>
            <a:pPr marL="2055813" algn="ctr"/>
            <a:endParaRPr lang="ru-RU" sz="1800" dirty="0" smtClean="0">
              <a:latin typeface="Cambria" panose="02040503050406030204" pitchFamily="18" charset="0"/>
            </a:endParaRPr>
          </a:p>
          <a:p>
            <a:pPr marL="1712913" indent="0" algn="r">
              <a:spcBef>
                <a:spcPct val="0"/>
              </a:spcBef>
              <a:buNone/>
            </a:pPr>
            <a:r>
              <a:rPr lang="ru-RU" sz="4000" dirty="0">
                <a:solidFill>
                  <a:srgbClr val="0070C0"/>
                </a:solidFill>
                <a:latin typeface="Cambria" panose="02040503050406030204" pitchFamily="18" charset="0"/>
                <a:ea typeface="+mj-ea"/>
                <a:cs typeface="+mj-cs"/>
              </a:rPr>
              <a:t>Задача</a:t>
            </a:r>
          </a:p>
          <a:p>
            <a:pPr marL="2055813" algn="ctr"/>
            <a:endParaRPr lang="ru-RU" sz="1200" dirty="0">
              <a:latin typeface="Cambria" panose="02040503050406030204" pitchFamily="18" charset="0"/>
            </a:endParaRPr>
          </a:p>
          <a:p>
            <a:pPr marL="0" indent="712788" algn="just">
              <a:buNone/>
            </a:pPr>
            <a:r>
              <a:rPr lang="ru-RU" sz="1800" dirty="0">
                <a:latin typeface="Cambria" panose="02040503050406030204" pitchFamily="18" charset="0"/>
              </a:rPr>
              <a:t>После успешного прохождения Варварой Синичкиной единого государственного экзамена и приемной кампании в вуз, Варвара была зачислена на первый курс физико-математического факультета. В ноябре, еще задолго до первой сессии, она получила первую академическую стипендию. </a:t>
            </a:r>
            <a:endParaRPr lang="ru-RU" sz="1800" dirty="0" smtClean="0">
              <a:latin typeface="Cambria" panose="02040503050406030204" pitchFamily="18" charset="0"/>
            </a:endParaRPr>
          </a:p>
          <a:p>
            <a:pPr marL="0" indent="712788" algn="just">
              <a:buNone/>
            </a:pPr>
            <a:r>
              <a:rPr lang="ru-RU" sz="1800" dirty="0" smtClean="0">
                <a:latin typeface="Cambria" panose="02040503050406030204" pitchFamily="18" charset="0"/>
              </a:rPr>
              <a:t>Нарушены </a:t>
            </a:r>
            <a:r>
              <a:rPr lang="ru-RU" sz="1800" dirty="0">
                <a:latin typeface="Cambria" panose="02040503050406030204" pitchFamily="18" charset="0"/>
              </a:rPr>
              <a:t>ли в данных обстоятельствах права Синичкиной и порядок выплаты стипендий?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26" b="100000" l="0" r="100000"/>
                    </a14:imgEffect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941168"/>
            <a:ext cx="2052228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327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76672"/>
            <a:ext cx="8007316" cy="758952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>
                <a:solidFill>
                  <a:srgbClr val="0070C0"/>
                </a:solidFill>
                <a:latin typeface="Cambria" panose="02040503050406030204" pitchFamily="18" charset="0"/>
              </a:rPr>
              <a:t>Академические и социальные </a:t>
            </a:r>
            <a:r>
              <a:rPr lang="ru-RU" b="1" dirty="0">
                <a:solidFill>
                  <a:srgbClr val="E8644E"/>
                </a:solidFill>
                <a:latin typeface="Cambria" panose="02040503050406030204" pitchFamily="18" charset="0"/>
              </a:rPr>
              <a:t>права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dirty="0">
                <a:solidFill>
                  <a:srgbClr val="0070C0"/>
                </a:solidFill>
                <a:latin typeface="Cambria" panose="02040503050406030204" pitchFamily="18" charset="0"/>
              </a:rPr>
              <a:t>студентов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619672" y="1844824"/>
            <a:ext cx="7416824" cy="4680520"/>
          </a:xfrm>
        </p:spPr>
        <p:txBody>
          <a:bodyPr>
            <a:normAutofit fontScale="62500" lnSpcReduction="20000"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ru-RU" sz="2900" dirty="0">
                <a:latin typeface="Cambria" panose="02040503050406030204" pitchFamily="18" charset="0"/>
              </a:rPr>
              <a:t>1) Право на отсрочку от призыва на военную службу 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ru-RU" sz="2900" dirty="0">
                <a:latin typeface="Cambria" panose="02040503050406030204" pitchFamily="18" charset="0"/>
              </a:rPr>
              <a:t>2) Право на академический отпуск, а также отпуск по беременности и родам, отпуск по уходу за ребенком до достижения им возраста трех лет 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ru-RU" sz="2900" dirty="0">
                <a:latin typeface="Cambria" panose="02040503050406030204" pitchFamily="18" charset="0"/>
              </a:rPr>
              <a:t>3) Перевод для получения образования по другой профессии, специальности, по другой форме обучения, перевод в другую образовательную организацию, реализующую образовательную программу соответствующего уровня 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ru-RU" sz="2900" dirty="0">
                <a:latin typeface="Cambria" panose="02040503050406030204" pitchFamily="18" charset="0"/>
              </a:rPr>
              <a:t>4) Переход с платного обучения на бесплатное обучение 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ru-RU" sz="2900" dirty="0">
                <a:latin typeface="Cambria" panose="02040503050406030204" pitchFamily="18" charset="0"/>
              </a:rPr>
              <a:t>5) Восстановление для получения образования в образовательной организации, реализующей основные профессиональные образовательные программы 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ru-RU" sz="2900" dirty="0">
                <a:latin typeface="Cambria" panose="02040503050406030204" pitchFamily="18" charset="0"/>
              </a:rPr>
              <a:t>6) Получение стипендий, материальной помощи и других денежных выплат, предусмотренных законодательством об образовании 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ru-RU" sz="2900" dirty="0">
                <a:latin typeface="Cambria" panose="02040503050406030204" pitchFamily="18" charset="0"/>
              </a:rPr>
              <a:t>7) Право на предоставление жилых помещений в общежитиях образовательных организаций при условии наличия свободных мест.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146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052736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1"/>
                </a:solidFill>
                <a:latin typeface="Cambria" panose="02040503050406030204" pitchFamily="18" charset="0"/>
              </a:rPr>
              <a:t>I</a:t>
            </a:r>
            <a:r>
              <a:rPr lang="en-US" sz="4000" dirty="0">
                <a:solidFill>
                  <a:schemeClr val="accent1"/>
                </a:solidFill>
                <a:latin typeface="Cambria" panose="02040503050406030204" pitchFamily="18" charset="0"/>
              </a:rPr>
              <a:t>I</a:t>
            </a:r>
            <a:r>
              <a:rPr lang="en-US" sz="4000" dirty="0" smtClean="0">
                <a:solidFill>
                  <a:schemeClr val="accent1"/>
                </a:solidFill>
                <a:latin typeface="Cambria" panose="02040503050406030204" pitchFamily="18" charset="0"/>
              </a:rPr>
              <a:t>I</a:t>
            </a:r>
            <a:r>
              <a:rPr lang="en-US" sz="4000" dirty="0">
                <a:solidFill>
                  <a:schemeClr val="accent1"/>
                </a:solidFill>
                <a:latin typeface="Cambria" panose="02040503050406030204" pitchFamily="18" charset="0"/>
              </a:rPr>
              <a:t>. </a:t>
            </a:r>
            <a:r>
              <a:rPr lang="ru-RU" sz="40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Правовой диктант</a:t>
            </a:r>
            <a:endParaRPr lang="ru-RU" sz="4000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2886064"/>
            <a:ext cx="8503920" cy="2958080"/>
          </a:xfrm>
        </p:spPr>
        <p:txBody>
          <a:bodyPr/>
          <a:lstStyle/>
          <a:p>
            <a:pPr marL="0" indent="0" algn="ctr">
              <a:buClr>
                <a:srgbClr val="0070C0"/>
              </a:buClr>
              <a:buNone/>
            </a:pPr>
            <a:r>
              <a:rPr lang="ru-RU" sz="2400" dirty="0">
                <a:latin typeface="Cambria" panose="02040503050406030204" pitchFamily="18" charset="0"/>
              </a:rPr>
              <a:t>Третья часть правового диктанта: выберите </a:t>
            </a:r>
            <a:endParaRPr lang="ru-RU" sz="2400" dirty="0" smtClean="0">
              <a:latin typeface="Cambria" panose="02040503050406030204" pitchFamily="18" charset="0"/>
            </a:endParaRPr>
          </a:p>
          <a:p>
            <a:pPr marL="0" indent="0" algn="ctr">
              <a:buClr>
                <a:srgbClr val="0070C0"/>
              </a:buClr>
              <a:buNone/>
            </a:pPr>
            <a:r>
              <a:rPr lang="ru-RU" sz="2400" dirty="0" smtClean="0">
                <a:latin typeface="Cambria" panose="02040503050406030204" pitchFamily="18" charset="0"/>
              </a:rPr>
              <a:t>и обоснуйте один </a:t>
            </a:r>
            <a:r>
              <a:rPr lang="ru-RU" sz="2400" dirty="0">
                <a:latin typeface="Cambria" panose="02040503050406030204" pitchFamily="18" charset="0"/>
              </a:rPr>
              <a:t>правильный ответ</a:t>
            </a:r>
          </a:p>
          <a:p>
            <a:pPr algn="ctr"/>
            <a:endParaRPr lang="ru-RU" dirty="0"/>
          </a:p>
        </p:txBody>
      </p:sp>
      <p:pic>
        <p:nvPicPr>
          <p:cNvPr id="5" name="Picture 2" descr="ÐÐ°ÑÑÐ¸Ð½ÐºÐ¸ Ð¿Ð¾ Ð·Ð°Ð¿ÑÐ¾ÑÑ Ð¿Ð½Ð³ Ð¿ÐµÑÐ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365104"/>
            <a:ext cx="2518551" cy="221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27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548680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E8644E"/>
                </a:solidFill>
                <a:latin typeface="Cambria" panose="02040503050406030204" pitchFamily="18" charset="0"/>
              </a:rPr>
              <a:t>Тема 1: </a:t>
            </a:r>
            <a:r>
              <a:rPr lang="ru-RU" sz="4000" b="1" dirty="0" smtClean="0">
                <a:solidFill>
                  <a:srgbClr val="E8644E"/>
                </a:solidFill>
                <a:latin typeface="Cambria" panose="02040503050406030204" pitchFamily="18" charset="0"/>
              </a:rPr>
              <a:t>Правовой </a:t>
            </a:r>
            <a:r>
              <a:rPr lang="ru-RU" sz="4000" b="1" dirty="0">
                <a:solidFill>
                  <a:srgbClr val="E8644E"/>
                </a:solidFill>
                <a:latin typeface="Cambria" panose="02040503050406030204" pitchFamily="18" charset="0"/>
              </a:rPr>
              <a:t>статус учащегося школы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475656" y="1484784"/>
            <a:ext cx="7351792" cy="4572000"/>
          </a:xfrm>
        </p:spPr>
        <p:txBody>
          <a:bodyPr>
            <a:normAutofit/>
          </a:bodyPr>
          <a:lstStyle/>
          <a:p>
            <a:pPr algn="ctr"/>
            <a:endParaRPr lang="ru-RU" sz="2400" dirty="0" smtClean="0"/>
          </a:p>
          <a:p>
            <a:pPr marL="5468938" indent="0" algn="ctr">
              <a:buNone/>
              <a:tabLst>
                <a:tab pos="8069263" algn="l"/>
              </a:tabLst>
            </a:pPr>
            <a:r>
              <a:rPr lang="ru-RU" dirty="0" smtClean="0">
                <a:solidFill>
                  <a:srgbClr val="0070C0"/>
                </a:solidFill>
                <a:latin typeface="Cambria" panose="02040503050406030204" pitchFamily="18" charset="0"/>
              </a:rPr>
              <a:t>Задача: </a:t>
            </a:r>
            <a:endParaRPr lang="ru-RU" sz="900" dirty="0">
              <a:latin typeface="Cambria" panose="02040503050406030204" pitchFamily="18" charset="0"/>
            </a:endParaRPr>
          </a:p>
          <a:p>
            <a:pPr marL="0" indent="717550" algn="just">
              <a:buNone/>
            </a:pPr>
            <a:r>
              <a:rPr lang="ru-RU" sz="1800" dirty="0">
                <a:latin typeface="Cambria" panose="02040503050406030204" pitchFamily="18" charset="0"/>
              </a:rPr>
              <a:t>Ученица одиннадцатого класса Варвара Синичкина получила на уроке физики </a:t>
            </a:r>
            <a:r>
              <a:rPr lang="ru-RU" sz="1800" dirty="0" smtClean="0">
                <a:latin typeface="Cambria" panose="02040503050406030204" pitchFamily="18" charset="0"/>
              </a:rPr>
              <a:t>«тройку», </a:t>
            </a:r>
            <a:r>
              <a:rPr lang="ru-RU" sz="1800" dirty="0">
                <a:latin typeface="Cambria" panose="02040503050406030204" pitchFamily="18" charset="0"/>
              </a:rPr>
              <a:t>не справившись с самостоятельной работой по изученной теме. Не согласившись с оценкой, Варвара Синичкина обратилась с письменной жалобой к директору школы, указав, что в самостоятельной работе, на ее взгляд, была некорректно сформулирована задача, вследствие чего Варвара Синичкина и получила оценку </a:t>
            </a:r>
            <a:r>
              <a:rPr lang="ru-RU" sz="1800" dirty="0" smtClean="0">
                <a:latin typeface="Cambria" panose="02040503050406030204" pitchFamily="18" charset="0"/>
              </a:rPr>
              <a:t>«удовлетворительно</a:t>
            </a:r>
            <a:r>
              <a:rPr lang="ru-RU" sz="1800" dirty="0">
                <a:latin typeface="Cambria" panose="02040503050406030204" pitchFamily="18" charset="0"/>
              </a:rPr>
              <a:t>». </a:t>
            </a:r>
            <a:endParaRPr lang="ru-RU" sz="1800" dirty="0" smtClean="0">
              <a:latin typeface="Cambria" panose="02040503050406030204" pitchFamily="18" charset="0"/>
            </a:endParaRPr>
          </a:p>
          <a:p>
            <a:pPr marL="0" indent="717550" algn="just">
              <a:buNone/>
            </a:pPr>
            <a:r>
              <a:rPr lang="ru-RU" sz="1800" dirty="0" smtClean="0">
                <a:latin typeface="Cambria" panose="02040503050406030204" pitchFamily="18" charset="0"/>
              </a:rPr>
              <a:t>Вправе </a:t>
            </a:r>
            <a:r>
              <a:rPr lang="ru-RU" sz="1800" dirty="0">
                <a:latin typeface="Cambria" panose="02040503050406030204" pitchFamily="18" charset="0"/>
              </a:rPr>
              <a:t>ли Варвара Синичкина обжаловать оценку в таком порядке? Какие внутренние документы школы регулируют </a:t>
            </a:r>
            <a:r>
              <a:rPr lang="ru-RU" sz="1800" dirty="0" smtClean="0">
                <a:latin typeface="Cambria" panose="02040503050406030204" pitchFamily="18" charset="0"/>
              </a:rPr>
              <a:t>указанные </a:t>
            </a:r>
            <a:r>
              <a:rPr lang="ru-RU" sz="1800" dirty="0">
                <a:latin typeface="Cambria" panose="02040503050406030204" pitchFamily="18" charset="0"/>
              </a:rPr>
              <a:t>выше образовательные отношения?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72" b="97396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301208"/>
            <a:ext cx="1415492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743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ru-RU" sz="3600" b="1" dirty="0">
                <a:solidFill>
                  <a:srgbClr val="E8644E"/>
                </a:solidFill>
                <a:latin typeface="Cambria" panose="02040503050406030204" pitchFamily="18" charset="0"/>
              </a:rPr>
              <a:t>Полезные ссылки в сети Интернет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403648" y="1340768"/>
            <a:ext cx="7581528" cy="4886003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0070C0"/>
                </a:solidFill>
                <a:latin typeface="Cambria" panose="02040503050406030204" pitchFamily="18" charset="0"/>
              </a:rPr>
              <a:t>http://www.obrnadzor.gov.ru/  </a:t>
            </a:r>
            <a:r>
              <a:rPr lang="ru-RU" sz="1800" dirty="0">
                <a:latin typeface="Cambria" panose="02040503050406030204" pitchFamily="18" charset="0"/>
              </a:rPr>
              <a:t>- </a:t>
            </a:r>
            <a:r>
              <a:rPr lang="ru-RU" sz="1800" dirty="0" smtClean="0">
                <a:latin typeface="Cambria" panose="02040503050406030204" pitchFamily="18" charset="0"/>
              </a:rPr>
              <a:t>сайт </a:t>
            </a:r>
            <a:r>
              <a:rPr lang="ru-RU" sz="1800" dirty="0">
                <a:latin typeface="Cambria" panose="02040503050406030204" pitchFamily="18" charset="0"/>
              </a:rPr>
              <a:t>Федеральной службы по надзору в сфере образования и </a:t>
            </a:r>
            <a:r>
              <a:rPr lang="ru-RU" sz="1800" dirty="0" smtClean="0">
                <a:latin typeface="Cambria" panose="02040503050406030204" pitchFamily="18" charset="0"/>
              </a:rPr>
              <a:t>науки</a:t>
            </a:r>
            <a:endParaRPr lang="ru-RU" sz="1800" dirty="0">
              <a:latin typeface="Cambria" panose="02040503050406030204" pitchFamily="18" charset="0"/>
            </a:endParaRPr>
          </a:p>
          <a:p>
            <a:r>
              <a:rPr lang="ru-RU" sz="1800" dirty="0">
                <a:solidFill>
                  <a:srgbClr val="0070C0"/>
                </a:solidFill>
                <a:latin typeface="Cambria" panose="02040503050406030204" pitchFamily="18" charset="0"/>
              </a:rPr>
              <a:t>http://fipi.ru/ </a:t>
            </a:r>
            <a:r>
              <a:rPr lang="ru-RU" sz="1800" dirty="0">
                <a:latin typeface="Cambria" panose="02040503050406030204" pitchFamily="18" charset="0"/>
              </a:rPr>
              <a:t>- </a:t>
            </a:r>
            <a:r>
              <a:rPr lang="ru-RU" sz="1800" dirty="0" smtClean="0">
                <a:latin typeface="Cambria" panose="02040503050406030204" pitchFamily="18" charset="0"/>
              </a:rPr>
              <a:t> сайт </a:t>
            </a:r>
            <a:r>
              <a:rPr lang="ru-RU" sz="1800" dirty="0">
                <a:latin typeface="Cambria" panose="02040503050406030204" pitchFamily="18" charset="0"/>
              </a:rPr>
              <a:t>ФГБНУ «Федеральный институт педагогических измерений</a:t>
            </a:r>
            <a:r>
              <a:rPr lang="ru-RU" sz="1800" dirty="0" smtClean="0">
                <a:latin typeface="Cambria" panose="02040503050406030204" pitchFamily="18" charset="0"/>
              </a:rPr>
              <a:t>»</a:t>
            </a:r>
            <a:endParaRPr lang="ru-RU" sz="1800" dirty="0">
              <a:latin typeface="Cambria" panose="02040503050406030204" pitchFamily="18" charset="0"/>
            </a:endParaRPr>
          </a:p>
          <a:p>
            <a:r>
              <a:rPr lang="ru-RU" sz="1800" dirty="0">
                <a:solidFill>
                  <a:srgbClr val="0070C0"/>
                </a:solidFill>
                <a:latin typeface="Cambria" panose="02040503050406030204" pitchFamily="18" charset="0"/>
              </a:rPr>
              <a:t>http://www.lexed.ru/   </a:t>
            </a:r>
            <a:r>
              <a:rPr lang="ru-RU" sz="1800" dirty="0">
                <a:latin typeface="Cambria" panose="02040503050406030204" pitchFamily="18" charset="0"/>
              </a:rPr>
              <a:t>- </a:t>
            </a:r>
            <a:r>
              <a:rPr lang="ru-RU" sz="1800" dirty="0" smtClean="0">
                <a:latin typeface="Cambria" panose="02040503050406030204" pitchFamily="18" charset="0"/>
              </a:rPr>
              <a:t> сайт </a:t>
            </a:r>
            <a:r>
              <a:rPr lang="ru-RU" sz="1800" dirty="0">
                <a:latin typeface="Cambria" panose="02040503050406030204" pitchFamily="18" charset="0"/>
              </a:rPr>
              <a:t>ФГБНУ «Федеральный центр образовательного законодательства</a:t>
            </a:r>
            <a:r>
              <a:rPr lang="ru-RU" sz="1800" dirty="0" smtClean="0">
                <a:latin typeface="Cambria" panose="02040503050406030204" pitchFamily="18" charset="0"/>
              </a:rPr>
              <a:t>»</a:t>
            </a:r>
            <a:endParaRPr lang="ru-RU" sz="1800" dirty="0">
              <a:latin typeface="Cambria" panose="02040503050406030204" pitchFamily="18" charset="0"/>
            </a:endParaRPr>
          </a:p>
          <a:p>
            <a:r>
              <a:rPr lang="ru-RU" sz="1800" dirty="0">
                <a:solidFill>
                  <a:srgbClr val="0070C0"/>
                </a:solidFill>
                <a:latin typeface="Cambria" panose="02040503050406030204" pitchFamily="18" charset="0"/>
              </a:rPr>
              <a:t>https://edu.gov.ru/  </a:t>
            </a:r>
            <a:r>
              <a:rPr lang="ru-RU" sz="1800" dirty="0">
                <a:latin typeface="Cambria" panose="02040503050406030204" pitchFamily="18" charset="0"/>
              </a:rPr>
              <a:t>- </a:t>
            </a:r>
            <a:r>
              <a:rPr lang="ru-RU" sz="1800" dirty="0" smtClean="0">
                <a:latin typeface="Cambria" panose="02040503050406030204" pitchFamily="18" charset="0"/>
              </a:rPr>
              <a:t>сайт Министерства </a:t>
            </a:r>
            <a:r>
              <a:rPr lang="ru-RU" sz="1800" dirty="0">
                <a:latin typeface="Cambria" panose="02040503050406030204" pitchFamily="18" charset="0"/>
              </a:rPr>
              <a:t>просвещения Российской Федерации </a:t>
            </a:r>
          </a:p>
          <a:p>
            <a:r>
              <a:rPr lang="ru-RU" sz="1800" dirty="0">
                <a:solidFill>
                  <a:srgbClr val="0070C0"/>
                </a:solidFill>
                <a:latin typeface="Cambria" panose="02040503050406030204" pitchFamily="18" charset="0"/>
              </a:rPr>
              <a:t>http://ege.edu.ru/ru/  </a:t>
            </a:r>
            <a:r>
              <a:rPr lang="ru-RU" sz="1800" dirty="0">
                <a:latin typeface="Cambria" panose="02040503050406030204" pitchFamily="18" charset="0"/>
              </a:rPr>
              <a:t>- </a:t>
            </a:r>
            <a:r>
              <a:rPr lang="ru-RU" sz="1800" dirty="0" smtClean="0">
                <a:latin typeface="Cambria" panose="02040503050406030204" pitchFamily="18" charset="0"/>
              </a:rPr>
              <a:t>сайт </a:t>
            </a:r>
            <a:r>
              <a:rPr lang="ru-RU" sz="1800" dirty="0">
                <a:latin typeface="Cambria" panose="02040503050406030204" pitchFamily="18" charset="0"/>
              </a:rPr>
              <a:t>официального информационного портала единого государственного </a:t>
            </a:r>
            <a:r>
              <a:rPr lang="ru-RU" sz="1800" dirty="0" smtClean="0">
                <a:latin typeface="Cambria" panose="02040503050406030204" pitchFamily="18" charset="0"/>
              </a:rPr>
              <a:t>экзамена</a:t>
            </a:r>
            <a:endParaRPr lang="ru-RU" sz="1800" dirty="0">
              <a:latin typeface="Cambria" panose="02040503050406030204" pitchFamily="18" charset="0"/>
            </a:endParaRPr>
          </a:p>
          <a:p>
            <a:r>
              <a:rPr lang="ru-RU" sz="1800" dirty="0">
                <a:solidFill>
                  <a:srgbClr val="0070C0"/>
                </a:solidFill>
                <a:latin typeface="Cambria" panose="02040503050406030204" pitchFamily="18" charset="0"/>
              </a:rPr>
              <a:t>http://www.krao.ru/  </a:t>
            </a:r>
            <a:r>
              <a:rPr lang="ru-RU" sz="1800" dirty="0" smtClean="0">
                <a:latin typeface="Cambria" panose="02040503050406030204" pitchFamily="18" charset="0"/>
              </a:rPr>
              <a:t>– основная страница </a:t>
            </a:r>
            <a:r>
              <a:rPr lang="ru-RU" sz="1800" dirty="0">
                <a:latin typeface="Cambria" panose="02040503050406030204" pitchFamily="18" charset="0"/>
              </a:rPr>
              <a:t>министерства образования Красноярского </a:t>
            </a:r>
            <a:r>
              <a:rPr lang="ru-RU" sz="1800" dirty="0" smtClean="0">
                <a:latin typeface="Cambria" panose="02040503050406030204" pitchFamily="18" charset="0"/>
              </a:rPr>
              <a:t>края</a:t>
            </a:r>
            <a:endParaRPr lang="ru-RU" sz="1800" dirty="0">
              <a:latin typeface="Cambria" panose="02040503050406030204" pitchFamily="18" charset="0"/>
            </a:endParaRPr>
          </a:p>
          <a:p>
            <a:r>
              <a:rPr lang="ru-RU" sz="1800" dirty="0">
                <a:solidFill>
                  <a:srgbClr val="0070C0"/>
                </a:solidFill>
                <a:latin typeface="Cambria" panose="02040503050406030204" pitchFamily="18" charset="0"/>
              </a:rPr>
              <a:t>http://www.krasobrnadzor.ru/ </a:t>
            </a:r>
            <a:r>
              <a:rPr lang="ru-RU" sz="1800" dirty="0">
                <a:latin typeface="Cambria" panose="02040503050406030204" pitchFamily="18" charset="0"/>
              </a:rPr>
              <a:t>- </a:t>
            </a:r>
            <a:r>
              <a:rPr lang="ru-RU" sz="1800" dirty="0" smtClean="0">
                <a:latin typeface="Cambria" panose="02040503050406030204" pitchFamily="18" charset="0"/>
              </a:rPr>
              <a:t>сайт </a:t>
            </a:r>
            <a:r>
              <a:rPr lang="ru-RU" sz="1800" dirty="0">
                <a:latin typeface="Cambria" panose="02040503050406030204" pitchFamily="18" charset="0"/>
              </a:rPr>
              <a:t>министерства образования Красноярского края (переданные полномочия</a:t>
            </a:r>
            <a:r>
              <a:rPr lang="ru-RU" sz="1800" dirty="0" smtClean="0">
                <a:latin typeface="Cambria" panose="02040503050406030204" pitchFamily="18" charset="0"/>
              </a:rPr>
              <a:t>)</a:t>
            </a:r>
            <a:endParaRPr lang="ru-RU" sz="1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99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548680"/>
            <a:ext cx="7704856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Cambria" panose="02040503050406030204" pitchFamily="18" charset="0"/>
              </a:rPr>
              <a:t>Академические</a:t>
            </a:r>
            <a:r>
              <a:rPr lang="ru-RU" dirty="0" smtClean="0">
                <a:latin typeface="Cambria" panose="02040503050406030204" pitchFamily="18" charset="0"/>
              </a:rPr>
              <a:t> </a:t>
            </a:r>
            <a:r>
              <a:rPr lang="ru-RU" b="1" dirty="0" smtClean="0">
                <a:solidFill>
                  <a:srgbClr val="E8644E"/>
                </a:solidFill>
                <a:latin typeface="Cambria" panose="02040503050406030204" pitchFamily="18" charset="0"/>
              </a:rPr>
              <a:t>права</a:t>
            </a:r>
            <a:r>
              <a:rPr lang="ru-RU" dirty="0" smtClean="0">
                <a:latin typeface="Cambria" panose="02040503050406030204" pitchFamily="18" charset="0"/>
              </a:rPr>
              <a:t> </a:t>
            </a:r>
            <a:r>
              <a:rPr lang="ru-RU" dirty="0" smtClean="0">
                <a:solidFill>
                  <a:srgbClr val="0070C0"/>
                </a:solidFill>
                <a:latin typeface="Cambria" panose="02040503050406030204" pitchFamily="18" charset="0"/>
              </a:rPr>
              <a:t>обучающихся</a:t>
            </a:r>
            <a:endParaRPr lang="ru-RU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619672" y="1988840"/>
            <a:ext cx="7272808" cy="4309939"/>
          </a:xfrm>
        </p:spPr>
        <p:txBody>
          <a:bodyPr>
            <a:normAutofit fontScale="92500"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ru-RU" sz="1800" dirty="0">
                <a:latin typeface="Cambria" panose="02040503050406030204" pitchFamily="18" charset="0"/>
              </a:rPr>
              <a:t>1) право выбирать любую школу для получения образования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ru-RU" sz="1800" dirty="0">
                <a:latin typeface="Cambria" panose="02040503050406030204" pitchFamily="18" charset="0"/>
              </a:rPr>
              <a:t>2) право на получение условий для обучения с учетом особенностей состояния здоровья обучающегося (адаптированные программы)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ru-RU" sz="1800" dirty="0">
                <a:latin typeface="Cambria" panose="02040503050406030204" pitchFamily="18" charset="0"/>
              </a:rPr>
              <a:t>3) право на ускоренное обучение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ru-RU" sz="1800" dirty="0">
                <a:latin typeface="Cambria" panose="02040503050406030204" pitchFamily="18" charset="0"/>
              </a:rPr>
              <a:t>4) право на дополнительное образование 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ru-RU" sz="1800" dirty="0">
                <a:latin typeface="Cambria" panose="02040503050406030204" pitchFamily="18" charset="0"/>
              </a:rPr>
              <a:t>5) право на уважение, безопасность, защиту от насилия и оскорбления 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ru-RU" sz="1800" dirty="0">
                <a:latin typeface="Cambria" panose="02040503050406030204" pitchFamily="18" charset="0"/>
              </a:rPr>
              <a:t>6) право на свободу самовыражения 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ru-RU" sz="1800" dirty="0">
                <a:latin typeface="Cambria" panose="02040503050406030204" pitchFamily="18" charset="0"/>
              </a:rPr>
              <a:t>7) право на каникулы 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ru-RU" sz="1800" dirty="0">
                <a:latin typeface="Cambria" panose="02040503050406030204" pitchFamily="18" charset="0"/>
              </a:rPr>
              <a:t>8) право на перевод в другую школу, на соответствующую программу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ru-RU" sz="1800" dirty="0">
                <a:latin typeface="Cambria" panose="02040503050406030204" pitchFamily="18" charset="0"/>
              </a:rPr>
              <a:t>9) право на участие в управлении школой в соответствии с ее уставом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ru-RU" sz="1800" dirty="0">
                <a:latin typeface="Cambria" panose="02040503050406030204" pitchFamily="18" charset="0"/>
              </a:rPr>
              <a:t>10) право на свободное ознакомление с учредительными и нормативными документами школы </a:t>
            </a:r>
            <a:endParaRPr lang="ru-RU" sz="1800" dirty="0" smtClean="0">
              <a:latin typeface="Cambria" panose="02040503050406030204" pitchFamily="18" charset="0"/>
            </a:endParaRPr>
          </a:p>
          <a:p>
            <a:pPr marL="0" indent="0">
              <a:buClr>
                <a:srgbClr val="0070C0"/>
              </a:buClr>
              <a:buNone/>
            </a:pPr>
            <a:r>
              <a:rPr lang="ru-RU" sz="1800" dirty="0" smtClean="0">
                <a:latin typeface="Cambria" panose="02040503050406030204" pitchFamily="18" charset="0"/>
              </a:rPr>
              <a:t>11) обжалование или оспаривание распорядительных актов школы, имеющих к вам отношение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117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548680"/>
            <a:ext cx="7499176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Cambria" panose="02040503050406030204" pitchFamily="18" charset="0"/>
              </a:rPr>
              <a:t>Академические</a:t>
            </a:r>
            <a:r>
              <a:rPr lang="ru-RU" dirty="0" smtClean="0">
                <a:latin typeface="Cambria" panose="02040503050406030204" pitchFamily="18" charset="0"/>
              </a:rPr>
              <a:t> </a:t>
            </a:r>
            <a:r>
              <a:rPr lang="ru-RU" b="1" dirty="0" smtClean="0">
                <a:solidFill>
                  <a:srgbClr val="E8644E"/>
                </a:solidFill>
                <a:latin typeface="Cambria" panose="02040503050406030204" pitchFamily="18" charset="0"/>
              </a:rPr>
              <a:t>права</a:t>
            </a:r>
            <a:r>
              <a:rPr lang="ru-RU" dirty="0" smtClean="0">
                <a:latin typeface="Cambria" panose="02040503050406030204" pitchFamily="18" charset="0"/>
              </a:rPr>
              <a:t> </a:t>
            </a:r>
            <a:r>
              <a:rPr lang="ru-RU" dirty="0" smtClean="0">
                <a:solidFill>
                  <a:srgbClr val="0070C0"/>
                </a:solidFill>
                <a:latin typeface="Cambria" panose="02040503050406030204" pitchFamily="18" charset="0"/>
              </a:rPr>
              <a:t>обучающихся</a:t>
            </a:r>
            <a:endParaRPr lang="ru-RU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475656" y="1844824"/>
            <a:ext cx="7211144" cy="4281339"/>
          </a:xfrm>
        </p:spPr>
        <p:txBody>
          <a:bodyPr>
            <a:normAutofit/>
          </a:bodyPr>
          <a:lstStyle/>
          <a:p>
            <a:pPr marL="0" indent="0">
              <a:buClr>
                <a:schemeClr val="accent1"/>
              </a:buClr>
              <a:buNone/>
            </a:pPr>
            <a:r>
              <a:rPr lang="ru-RU" sz="1800" dirty="0">
                <a:latin typeface="Cambria" panose="02040503050406030204" pitchFamily="18" charset="0"/>
              </a:rPr>
              <a:t>12) право бесплатного использования всех библиотечно-информационных ресурсов школы </a:t>
            </a:r>
          </a:p>
          <a:p>
            <a:pPr marL="0" indent="0">
              <a:buClr>
                <a:schemeClr val="accent1"/>
              </a:buClr>
              <a:buNone/>
            </a:pPr>
            <a:r>
              <a:rPr lang="ru-RU" sz="1800" dirty="0">
                <a:latin typeface="Cambria" panose="02040503050406030204" pitchFamily="18" charset="0"/>
              </a:rPr>
              <a:t>13) право на использование имеющейся инфраструктуры школы </a:t>
            </a:r>
          </a:p>
          <a:p>
            <a:pPr marL="0" indent="0">
              <a:buClr>
                <a:schemeClr val="accent1"/>
              </a:buClr>
              <a:buNone/>
            </a:pPr>
            <a:r>
              <a:rPr lang="ru-RU" sz="1800" dirty="0">
                <a:latin typeface="Cambria" panose="02040503050406030204" pitchFamily="18" charset="0"/>
              </a:rPr>
              <a:t>14) право на участие в конкурсах, олимпиадах, выставках, смотрах, физкультурных мероприятиях, спортивных мероприятиях</a:t>
            </a:r>
          </a:p>
          <a:p>
            <a:pPr marL="0" indent="0">
              <a:buClr>
                <a:schemeClr val="accent1"/>
              </a:buClr>
              <a:buNone/>
            </a:pPr>
            <a:r>
              <a:rPr lang="ru-RU" sz="1800" dirty="0">
                <a:latin typeface="Cambria" panose="02040503050406030204" pitchFamily="18" charset="0"/>
              </a:rPr>
              <a:t>15) опубликование своих работ в изданиях образовательной организации на бесплатной основе </a:t>
            </a:r>
          </a:p>
          <a:p>
            <a:pPr marL="0" indent="0">
              <a:buClr>
                <a:schemeClr val="accent1"/>
              </a:buClr>
              <a:buNone/>
            </a:pPr>
            <a:r>
              <a:rPr lang="ru-RU" sz="1800" dirty="0">
                <a:latin typeface="Cambria" panose="02040503050406030204" pitchFamily="18" charset="0"/>
              </a:rPr>
              <a:t>16) поощрение за успехи в учебной, физкультурной, спортивной, общественной, научной, научно-технической, творческой, экспериментальной и инновационной деятельности </a:t>
            </a:r>
          </a:p>
          <a:p>
            <a:pPr marL="0" indent="0">
              <a:buClr>
                <a:schemeClr val="accent1"/>
              </a:buClr>
              <a:buNone/>
            </a:pPr>
            <a:r>
              <a:rPr lang="ru-RU" sz="1800" dirty="0">
                <a:latin typeface="Cambria" panose="02040503050406030204" pitchFamily="18" charset="0"/>
              </a:rPr>
              <a:t>17) совмещение получения образования с работой без ущерба для освоения образовательной программы, выполнения индивидуального учебного плана.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361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70C0"/>
                </a:solidFill>
                <a:latin typeface="Cambria" panose="02040503050406030204" pitchFamily="18" charset="0"/>
              </a:rPr>
              <a:t>Академические</a:t>
            </a:r>
            <a:r>
              <a:rPr lang="ru-RU" dirty="0">
                <a:latin typeface="Cambria" panose="02040503050406030204" pitchFamily="18" charset="0"/>
              </a:rPr>
              <a:t> </a:t>
            </a:r>
            <a:r>
              <a:rPr lang="ru-RU" b="1" dirty="0" smtClean="0">
                <a:solidFill>
                  <a:srgbClr val="E8644E"/>
                </a:solidFill>
                <a:latin typeface="Cambria" panose="02040503050406030204" pitchFamily="18" charset="0"/>
              </a:rPr>
              <a:t>обязанности</a:t>
            </a:r>
            <a:r>
              <a:rPr lang="ru-RU" dirty="0" smtClean="0">
                <a:latin typeface="Cambria" panose="02040503050406030204" pitchFamily="18" charset="0"/>
              </a:rPr>
              <a:t> </a:t>
            </a:r>
            <a:r>
              <a:rPr lang="ru-RU" dirty="0" smtClean="0">
                <a:solidFill>
                  <a:srgbClr val="0070C0"/>
                </a:solidFill>
                <a:latin typeface="Cambria" panose="02040503050406030204" pitchFamily="18" charset="0"/>
              </a:rPr>
              <a:t>обучающихся</a:t>
            </a:r>
            <a:endParaRPr lang="ru-RU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63688" y="1988840"/>
            <a:ext cx="6923112" cy="4137323"/>
          </a:xfrm>
        </p:spPr>
        <p:txBody>
          <a:bodyPr>
            <a:normAutofit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ru-RU" sz="1800" dirty="0">
                <a:latin typeface="Cambria" panose="02040503050406030204" pitchFamily="18" charset="0"/>
              </a:rPr>
              <a:t>1) получить начальное общее образование, основное общее образование, среднее общее образование 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ru-RU" sz="1800" dirty="0">
                <a:latin typeface="Cambria" panose="02040503050406030204" pitchFamily="18" charset="0"/>
              </a:rPr>
              <a:t>2) добросовестно и ответственно осваивать образовательную программу, посещать все занятия, выполнять домашние работы, заданные учителем 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ru-RU" sz="1800" dirty="0">
                <a:latin typeface="Cambria" panose="02040503050406030204" pitchFamily="18" charset="0"/>
              </a:rPr>
              <a:t>3) не нарушать требования устава школы и внутренние правила поведения, установленные в школе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ru-RU" sz="1800" dirty="0">
                <a:latin typeface="Cambria" panose="02040503050406030204" pitchFamily="18" charset="0"/>
              </a:rPr>
              <a:t>4) вести здоровый образ жизни, не пропагандировать вредные привычки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ru-RU" sz="1800" dirty="0">
                <a:latin typeface="Cambria" panose="02040503050406030204" pitchFamily="18" charset="0"/>
              </a:rPr>
              <a:t>5) уважать, не оскорблять, не применять насилие к другим обучающимся и работникам школы;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ru-RU" sz="1800" dirty="0">
                <a:latin typeface="Cambria" panose="02040503050406030204" pitchFamily="18" charset="0"/>
              </a:rPr>
              <a:t>6) бережно относиться к имуществу организации.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265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052736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1"/>
                </a:solidFill>
                <a:latin typeface="Cambria" panose="02040503050406030204" pitchFamily="18" charset="0"/>
              </a:rPr>
              <a:t>I. </a:t>
            </a:r>
            <a:r>
              <a:rPr lang="ru-RU" sz="40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Правовой диктант</a:t>
            </a:r>
            <a:endParaRPr lang="ru-RU" sz="4000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619672" y="2924944"/>
            <a:ext cx="7186000" cy="31741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>
                <a:latin typeface="Cambria" panose="02040503050406030204" pitchFamily="18" charset="0"/>
              </a:rPr>
              <a:t>Первая часть правового диктанта: выберите и обоснуйте один правильный ответ</a:t>
            </a:r>
            <a:endParaRPr lang="ru-RU" sz="2400" dirty="0">
              <a:latin typeface="Cambria" panose="02040503050406030204" pitchFamily="18" charset="0"/>
            </a:endParaRPr>
          </a:p>
        </p:txBody>
      </p:sp>
      <p:pic>
        <p:nvPicPr>
          <p:cNvPr id="1026" name="Picture 2" descr="ÐÐ°ÑÑÐ¸Ð½ÐºÐ¸ Ð¿Ð¾ Ð·Ð°Ð¿ÑÐ¾ÑÑ Ð¿Ð½Ð³ Ð¿ÐµÑÐ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365104"/>
            <a:ext cx="2518551" cy="221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20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764704"/>
            <a:ext cx="7308304" cy="752128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E8644E"/>
                </a:solidFill>
                <a:latin typeface="Cambria" panose="02040503050406030204" pitchFamily="18" charset="0"/>
              </a:rPr>
              <a:t>Тема 2: </a:t>
            </a:r>
            <a:r>
              <a:rPr lang="ru-RU" sz="4000" b="1" dirty="0" smtClean="0">
                <a:solidFill>
                  <a:srgbClr val="E8644E"/>
                </a:solidFill>
                <a:latin typeface="Cambria" panose="02040503050406030204" pitchFamily="18" charset="0"/>
              </a:rPr>
              <a:t>Единый </a:t>
            </a:r>
            <a:r>
              <a:rPr lang="ru-RU" sz="4000" b="1" dirty="0">
                <a:solidFill>
                  <a:srgbClr val="E8644E"/>
                </a:solidFill>
                <a:latin typeface="Cambria" panose="02040503050406030204" pitchFamily="18" charset="0"/>
              </a:rPr>
              <a:t>государственный </a:t>
            </a:r>
            <a:r>
              <a:rPr lang="ru-RU" sz="4000" b="1" dirty="0" smtClean="0">
                <a:solidFill>
                  <a:srgbClr val="E8644E"/>
                </a:solidFill>
                <a:latin typeface="Cambria" panose="02040503050406030204" pitchFamily="18" charset="0"/>
              </a:rPr>
              <a:t>экзамен</a:t>
            </a:r>
            <a:endParaRPr lang="ru-RU" sz="4000" b="1" dirty="0">
              <a:solidFill>
                <a:srgbClr val="E8644E"/>
              </a:solidFill>
              <a:latin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259632" y="1600200"/>
            <a:ext cx="7427168" cy="4080287"/>
          </a:xfrm>
        </p:spPr>
        <p:txBody>
          <a:bodyPr>
            <a:normAutofit fontScale="92500" lnSpcReduction="10000"/>
          </a:bodyPr>
          <a:lstStyle/>
          <a:p>
            <a:pPr algn="r"/>
            <a:endParaRPr lang="ru-RU" sz="1800" dirty="0" smtClean="0"/>
          </a:p>
          <a:p>
            <a:pPr marL="0" indent="0" algn="r">
              <a:buNone/>
            </a:pPr>
            <a:r>
              <a:rPr lang="ru-RU" dirty="0" smtClean="0">
                <a:solidFill>
                  <a:srgbClr val="0070C0"/>
                </a:solidFill>
                <a:latin typeface="Cambria" panose="02040503050406030204" pitchFamily="18" charset="0"/>
              </a:rPr>
              <a:t>Задача:</a:t>
            </a:r>
            <a:endParaRPr lang="ru-RU" sz="1900" dirty="0" smtClean="0">
              <a:latin typeface="Cambria" panose="02040503050406030204" pitchFamily="18" charset="0"/>
            </a:endParaRPr>
          </a:p>
          <a:p>
            <a:pPr marL="0" indent="717550" algn="just">
              <a:buNone/>
            </a:pPr>
            <a:r>
              <a:rPr lang="ru-RU" sz="1900" dirty="0" smtClean="0">
                <a:latin typeface="Cambria" panose="02040503050406030204" pitchFamily="18" charset="0"/>
              </a:rPr>
              <a:t>После </a:t>
            </a:r>
            <a:r>
              <a:rPr lang="ru-RU" sz="1900" dirty="0">
                <a:latin typeface="Cambria" panose="02040503050406030204" pitchFamily="18" charset="0"/>
              </a:rPr>
              <a:t>успешного освоения образовательной программы в 11 классе Варвара Синичкина была допущена до прохождения единого государственного экзамена. Помимо русского языка и профильной математики, Варвара выбрала физику и химию. В ходе экзамена, уже в аудитории, по физике к Синичкиной обратился ее одноклассник, попросив помочь решить ему несколько заданий. Синичкина согласилась, однако при передаче ответов однокласснику факт общения зафиксировал онлайн-наблюдатель, который передал соответствующую информацию в пункт проведения экзамена. </a:t>
            </a:r>
            <a:endParaRPr lang="ru-RU" sz="1900" dirty="0" smtClean="0">
              <a:latin typeface="Cambria" panose="02040503050406030204" pitchFamily="18" charset="0"/>
            </a:endParaRPr>
          </a:p>
          <a:p>
            <a:pPr marL="0" indent="717550" algn="just">
              <a:buNone/>
            </a:pPr>
            <a:r>
              <a:rPr lang="ru-RU" sz="1900" dirty="0" smtClean="0">
                <a:latin typeface="Cambria" panose="02040503050406030204" pitchFamily="18" charset="0"/>
              </a:rPr>
              <a:t>Как </a:t>
            </a:r>
            <a:r>
              <a:rPr lang="ru-RU" sz="1900" dirty="0">
                <a:latin typeface="Cambria" panose="02040503050406030204" pitchFamily="18" charset="0"/>
              </a:rPr>
              <a:t>вы считаете, был ли нарушен порядок проведения Единого государственного экзамена Синичкиной и ее одноклассником?</a:t>
            </a:r>
          </a:p>
        </p:txBody>
      </p:sp>
      <p:pic>
        <p:nvPicPr>
          <p:cNvPr id="2050" name="Picture 2" descr="ÐÐ°ÑÑÐ¸Ð½ÐºÐ¸ Ð¿Ð¾ Ð·Ð°Ð¿ÑÐ¾ÑÑ ÐµÐ³Ñ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967" y="5805264"/>
            <a:ext cx="1885616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04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E8644E"/>
                </a:solidFill>
                <a:latin typeface="Cambria" panose="02040503050406030204" pitchFamily="18" charset="0"/>
              </a:rPr>
              <a:t>ЕГЭ</a:t>
            </a:r>
            <a:r>
              <a:rPr lang="ru-RU" dirty="0" smtClean="0">
                <a:latin typeface="Cambria" panose="02040503050406030204" pitchFamily="18" charset="0"/>
              </a:rPr>
              <a:t> </a:t>
            </a:r>
            <a:r>
              <a:rPr lang="ru-RU" dirty="0" smtClean="0">
                <a:solidFill>
                  <a:srgbClr val="0070C0"/>
                </a:solidFill>
                <a:latin typeface="Cambria" panose="02040503050406030204" pitchFamily="18" charset="0"/>
              </a:rPr>
              <a:t>в цифрах</a:t>
            </a:r>
            <a:endParaRPr lang="ru-RU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8281102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3742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264" y="39004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E8644E"/>
                </a:solidFill>
                <a:latin typeface="Cambria" panose="02040503050406030204" pitchFamily="18" charset="0"/>
              </a:rPr>
              <a:t>ЕГЭ</a:t>
            </a:r>
            <a:r>
              <a:rPr lang="ru-RU" dirty="0" smtClean="0">
                <a:latin typeface="Cambria" panose="02040503050406030204" pitchFamily="18" charset="0"/>
              </a:rPr>
              <a:t> </a:t>
            </a:r>
            <a:r>
              <a:rPr lang="ru-RU" dirty="0" smtClean="0">
                <a:solidFill>
                  <a:srgbClr val="0070C0"/>
                </a:solidFill>
                <a:latin typeface="Cambria" panose="02040503050406030204" pitchFamily="18" charset="0"/>
              </a:rPr>
              <a:t>и твои возможности</a:t>
            </a:r>
            <a:endParaRPr lang="ru-RU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ЕГЭ и твои возможности.mp4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592" y="1484784"/>
            <a:ext cx="7992888" cy="4470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1522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988</Words>
  <Application>Microsoft Office PowerPoint</Application>
  <PresentationFormat>Экран (4:3)</PresentationFormat>
  <Paragraphs>86</Paragraphs>
  <Slides>20</Slides>
  <Notes>2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Ступенька вверх</vt:lpstr>
      <vt:lpstr>Тема 1: Правовой статус учащегося школы</vt:lpstr>
      <vt:lpstr>Академические права обучающихся</vt:lpstr>
      <vt:lpstr>Академические права обучающихся</vt:lpstr>
      <vt:lpstr>Академические обязанности обучающихся</vt:lpstr>
      <vt:lpstr>I. Правовой диктант</vt:lpstr>
      <vt:lpstr>Тема 2: Единый государственный экзамен</vt:lpstr>
      <vt:lpstr>ЕГЭ в цифрах</vt:lpstr>
      <vt:lpstr>ЕГЭ и твои возможности</vt:lpstr>
      <vt:lpstr>Основные этапы проведения экзамена в аудитории</vt:lpstr>
      <vt:lpstr>Презентация PowerPoint</vt:lpstr>
      <vt:lpstr>Во время экзамена также можно:</vt:lpstr>
      <vt:lpstr>Запрещается</vt:lpstr>
      <vt:lpstr>Выпускники-2018 о ЕГЭ</vt:lpstr>
      <vt:lpstr> С.С. Кравцов, руководитель Федеральной службы по надзору в сфере образования и науки </vt:lpstr>
      <vt:lpstr>II. Правовой диктант</vt:lpstr>
      <vt:lpstr>Тема 3: Студенчество как новая  страница жизни</vt:lpstr>
      <vt:lpstr>Академические и социальные права студентов</vt:lpstr>
      <vt:lpstr>III. Правовой диктант</vt:lpstr>
      <vt:lpstr>Полезные ссылки в сети Интернет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Ступенька вверх</dc:title>
  <dc:creator>Кривошеин-Гончаров Владислав Валерьевич</dc:creator>
  <cp:lastModifiedBy>Меркулова Галина Родионовна</cp:lastModifiedBy>
  <cp:revision>13</cp:revision>
  <dcterms:created xsi:type="dcterms:W3CDTF">2018-08-28T05:54:23Z</dcterms:created>
  <dcterms:modified xsi:type="dcterms:W3CDTF">2018-08-31T03:11:39Z</dcterms:modified>
</cp:coreProperties>
</file>