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6" r:id="rId2"/>
    <p:sldId id="311" r:id="rId3"/>
    <p:sldId id="31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87" r:id="rId13"/>
    <p:sldId id="317" r:id="rId14"/>
    <p:sldId id="318" r:id="rId15"/>
    <p:sldId id="319" r:id="rId16"/>
    <p:sldId id="320" r:id="rId17"/>
    <p:sldId id="321" r:id="rId18"/>
    <p:sldId id="301" r:id="rId19"/>
    <p:sldId id="288" r:id="rId20"/>
    <p:sldId id="302" r:id="rId21"/>
    <p:sldId id="323" r:id="rId22"/>
    <p:sldId id="325" r:id="rId23"/>
    <p:sldId id="314" r:id="rId24"/>
    <p:sldId id="315" r:id="rId25"/>
    <p:sldId id="324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589B-3968-4254-BF87-B5CD00D0FB8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D7AC-3458-456F-8FFB-DF20E0A9F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постарше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7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52DE6-8CB9-4896-B318-E4807F69BB0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52DE6-8CB9-4896-B318-E4807F69BB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10099-E5F3-4960-89FA-DD2C75170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79EED-3886-4E51-86A1-0214F13A5A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8917F-F78B-49E1-B287-8033EB8DFD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0544E-5391-4505-AD86-7795B682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F781C-A0BB-4728-9F28-0418E91E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4F56E-BC05-4B0D-A622-E2EC3187AA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92AA-D7F1-4DA1-BAF8-EE6B703964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B270E-A9D3-48D6-847C-280A90FCD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C5288-4108-44F4-A231-DA5505BEDF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D1216-6F0F-4184-A66F-615EB023FF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217F-C68E-4F0B-AA6F-E43A35365F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861-8607-40A1-8672-805EBCB74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F62CA-B2B9-4D22-8A3C-65B1EC3883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7273-A5ED-4B7A-B344-B7652A6C41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A4F38-B41A-4841-A6FC-9E7311BF6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8190-BB94-4E72-8CBF-925EA2A483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8D69-EBF6-43CD-A2A5-BDD8B14EA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9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F37A-FE06-4891-9A29-931C3D3186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2D0AA-3B02-482B-9040-E90205F6DD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4" y="0"/>
            <a:ext cx="9144001" cy="8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998" y="4659"/>
            <a:ext cx="7282801" cy="88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04.09.2018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10099-E5F3-4960-89FA-DD2C751702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910099-E5F3-4960-89FA-DD2C75170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75843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fontAlgn="base" hangingPunct="0"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600" y="6586401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630027" y="6635297"/>
            <a:ext cx="270000" cy="10800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990" y="657533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54321" y="6495823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krao.ru</a:t>
            </a:r>
            <a:endParaRPr lang="ru-RU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 flipH="1">
            <a:off x="2991381" y="6635297"/>
            <a:ext cx="270000" cy="10800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3" name="Рисунок 22" descr="МОН_Логотип.wmf"/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r="65284"/>
          <a:stretch/>
        </p:blipFill>
        <p:spPr>
          <a:xfrm>
            <a:off x="326498" y="91912"/>
            <a:ext cx="750999" cy="7019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6200000">
            <a:off x="665999" y="219812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krao.ru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fontAlgn="base" hangingPunct="0"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7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cuments\Презентации\2015\Красноярск_Лапков\Презентация\2-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14684" y="9525"/>
            <a:ext cx="5108381" cy="6858000"/>
          </a:xfrm>
          <a:prstGeom prst="rect">
            <a:avLst/>
          </a:prstGeom>
          <a:solidFill>
            <a:srgbClr val="2F58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838" y="926528"/>
            <a:ext cx="4824412" cy="348218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/>
              <a:t>Школа </a:t>
            </a:r>
            <a:r>
              <a:rPr lang="ru-RU" sz="2800" b="1" dirty="0"/>
              <a:t>и </a:t>
            </a:r>
            <a:r>
              <a:rPr lang="ru-RU" sz="2800" b="1" dirty="0" smtClean="0"/>
              <a:t>ВПР</a:t>
            </a:r>
            <a:r>
              <a:rPr lang="ru-RU" sz="2800" dirty="0" smtClean="0"/>
              <a:t>  – </a:t>
            </a:r>
            <a:r>
              <a:rPr lang="ru-RU" sz="2600" dirty="0" smtClean="0"/>
              <a:t>объективные результаты,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/>
              <a:t>работа с этими </a:t>
            </a:r>
            <a:r>
              <a:rPr lang="ru-RU" sz="2600" dirty="0" smtClean="0"/>
              <a:t>результатами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МОН_Логотип.wmf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96753" y="197916"/>
            <a:ext cx="2891071" cy="938162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3779837" y="5949280"/>
            <a:ext cx="5243227" cy="908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ru-RU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К.Л. </a:t>
            </a:r>
            <a:r>
              <a:rPr lang="ru-RU" sz="1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Масюлис</a:t>
            </a: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заместитель министра образования Красноярского края</a:t>
            </a:r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Равнобедренный треугольник 26"/>
          <p:cNvSpPr>
            <a:spLocks noChangeAspect="1"/>
          </p:cNvSpPr>
          <p:nvPr/>
        </p:nvSpPr>
        <p:spPr>
          <a:xfrm rot="5400000">
            <a:off x="5796060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Равнобедренный треугольник 31"/>
          <p:cNvSpPr>
            <a:spLocks noChangeAspect="1"/>
          </p:cNvSpPr>
          <p:nvPr/>
        </p:nvSpPr>
        <p:spPr>
          <a:xfrm rot="5400000">
            <a:off x="6450875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>
            <a:off x="7105690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rot="5400000">
            <a:off x="7760505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73500" y="4742690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67090" y="473360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.png"/>
          <p:cNvPicPr>
            <a:picLocks noChangeAspect="1"/>
          </p:cNvPicPr>
          <p:nvPr/>
        </p:nvPicPr>
        <p:blipFill rotWithShape="1">
          <a:blip r:embed="rId5"/>
          <a:srcRect r="13272" b="19031"/>
          <a:stretch/>
        </p:blipFill>
        <p:spPr>
          <a:xfrm>
            <a:off x="545486" y="1930270"/>
            <a:ext cx="2667907" cy="3789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Users\Пользователь\Desktop\vpr_i_nik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1930271"/>
            <a:ext cx="2667907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553" t="16957" r="6768" b="6504"/>
          <a:stretch/>
        </p:blipFill>
        <p:spPr bwMode="auto">
          <a:xfrm>
            <a:off x="540150" y="1268413"/>
            <a:ext cx="8063700" cy="452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8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132" t="14464" r="6462" b="8114"/>
          <a:stretch/>
        </p:blipFill>
        <p:spPr bwMode="auto">
          <a:xfrm>
            <a:off x="548343" y="1268413"/>
            <a:ext cx="8047314" cy="452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99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/>
              <a:t>ОБЪЕКТИВНОСТЬ РЕЗУЛЬТАТОВ ВПР ?</a:t>
            </a:r>
            <a:endParaRPr lang="ru-RU" sz="27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28343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Комплексный </a:t>
            </a:r>
            <a:r>
              <a:rPr lang="ru-RU" sz="1600" b="1" dirty="0">
                <a:solidFill>
                  <a:srgbClr val="0070C0"/>
                </a:solidFill>
              </a:rPr>
              <a:t>анализ собранных данных </a:t>
            </a:r>
            <a:r>
              <a:rPr lang="ru-RU" sz="1600" b="1" dirty="0">
                <a:solidFill>
                  <a:srgbClr val="00B050"/>
                </a:solidFill>
              </a:rPr>
              <a:t>ВПР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70C0"/>
                </a:solidFill>
              </a:rPr>
              <a:t>проводится </a:t>
            </a:r>
            <a:r>
              <a:rPr lang="ru-RU" sz="1600" b="1" dirty="0" err="1">
                <a:solidFill>
                  <a:srgbClr val="0070C0"/>
                </a:solidFill>
              </a:rPr>
              <a:t>Рособрнадзором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второй </a:t>
            </a:r>
            <a:r>
              <a:rPr lang="ru-RU" sz="1600" b="1" dirty="0">
                <a:solidFill>
                  <a:srgbClr val="0070C0"/>
                </a:solidFill>
              </a:rPr>
              <a:t>год   </a:t>
            </a:r>
            <a:r>
              <a:rPr lang="ru-RU" sz="2000" b="1" u="sng" dirty="0" smtClean="0">
                <a:solidFill>
                  <a:srgbClr val="00B050"/>
                </a:solidFill>
              </a:rPr>
              <a:t>необъективные результаты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2017 свыше </a:t>
            </a:r>
            <a:r>
              <a:rPr lang="ru-RU" sz="2000" b="1" u="sng" dirty="0">
                <a:solidFill>
                  <a:srgbClr val="00B050"/>
                </a:solidFill>
              </a:rPr>
              <a:t>3 </a:t>
            </a:r>
            <a:r>
              <a:rPr lang="ru-RU" sz="2000" b="1" u="sng" dirty="0" smtClean="0">
                <a:solidFill>
                  <a:srgbClr val="00B050"/>
                </a:solidFill>
              </a:rPr>
              <a:t>тысячи </a:t>
            </a:r>
            <a:r>
              <a:rPr lang="ru-RU" sz="2000" b="1" u="sng" dirty="0">
                <a:solidFill>
                  <a:srgbClr val="00B050"/>
                </a:solidFill>
              </a:rPr>
              <a:t>школ </a:t>
            </a:r>
            <a:r>
              <a:rPr lang="ru-RU" sz="2400" b="1" dirty="0" smtClean="0">
                <a:solidFill>
                  <a:srgbClr val="0070C0"/>
                </a:solidFill>
              </a:rPr>
              <a:t>около 2018</a:t>
            </a:r>
            <a:r>
              <a:rPr lang="ru-RU" sz="2000" dirty="0" smtClean="0">
                <a:solidFill>
                  <a:srgbClr val="0070C0"/>
                </a:solidFill>
              </a:rPr>
              <a:t>   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00B050"/>
                </a:solidFill>
              </a:rPr>
              <a:t>850</a:t>
            </a:r>
            <a:r>
              <a:rPr lang="ru-RU" sz="2400" b="1" dirty="0" smtClean="0"/>
              <a:t> 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показывают </a:t>
            </a:r>
            <a:r>
              <a:rPr lang="ru-RU" sz="1600" b="1" dirty="0">
                <a:solidFill>
                  <a:srgbClr val="0070C0"/>
                </a:solidFill>
              </a:rPr>
              <a:t>необъективные результаты ВПР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на </a:t>
            </a:r>
            <a:r>
              <a:rPr lang="ru-RU" sz="1600" b="1" dirty="0">
                <a:solidFill>
                  <a:srgbClr val="0070C0"/>
                </a:solidFill>
              </a:rPr>
              <a:t>протяжении двух лет – в 2017 и в 2018 году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b="1" u="sng" dirty="0" smtClean="0">
              <a:solidFill>
                <a:srgbClr val="0070C0"/>
              </a:solidFill>
            </a:endParaRPr>
          </a:p>
          <a:p>
            <a:r>
              <a:rPr lang="ru-RU" sz="1600" b="1" u="sng" dirty="0" smtClean="0">
                <a:solidFill>
                  <a:srgbClr val="ACCBF9">
                    <a:lumMod val="50000"/>
                  </a:srgbClr>
                </a:solidFill>
              </a:rPr>
              <a:t>Искажения результатов в отдельных школах</a:t>
            </a:r>
          </a:p>
          <a:p>
            <a:endParaRPr lang="ru-RU" sz="1600" b="1" u="sng" dirty="0" smtClean="0">
              <a:solidFill>
                <a:srgbClr val="ACCBF9">
                  <a:lumMod val="50000"/>
                </a:srgb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ACCBF9">
                    <a:lumMod val="50000"/>
                  </a:srgbClr>
                </a:solidFill>
              </a:rPr>
              <a:t>образовательные </a:t>
            </a:r>
            <a:r>
              <a:rPr lang="ru-RU" sz="1600" dirty="0">
                <a:solidFill>
                  <a:srgbClr val="ACCBF9">
                    <a:lumMod val="50000"/>
                  </a:srgbClr>
                </a:solidFill>
              </a:rPr>
              <a:t>организации, в которых результат выполнения ВПР оказался заметно выше среднего результата по региону, при этом школа не является лицеем или гимназией с углубленным изучением данных предметов, и полученные результаты не подтверждаются высокими баллами ЕГЭ у </a:t>
            </a:r>
            <a:r>
              <a:rPr lang="ru-RU" sz="1600" dirty="0" smtClean="0">
                <a:solidFill>
                  <a:srgbClr val="ACCBF9">
                    <a:lumMod val="50000"/>
                  </a:srgbClr>
                </a:solidFill>
              </a:rPr>
              <a:t>выпускников</a:t>
            </a:r>
          </a:p>
          <a:p>
            <a:endParaRPr lang="ru-RU" sz="1600" dirty="0" smtClean="0">
              <a:solidFill>
                <a:srgbClr val="ACCBF9">
                  <a:lumMod val="50000"/>
                </a:srgb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ACCBF9">
                    <a:lumMod val="50000"/>
                  </a:srgbClr>
                </a:solidFill>
              </a:rPr>
              <a:t>образовательные организации в которых простые </a:t>
            </a:r>
            <a:r>
              <a:rPr lang="ru-RU" sz="1600" dirty="0">
                <a:solidFill>
                  <a:srgbClr val="ACCBF9">
                    <a:lumMod val="50000"/>
                  </a:srgbClr>
                </a:solidFill>
              </a:rPr>
              <a:t>задания делают хуже, чем в среднем по региону, а сложные лучше, то это может свидетельствовать, что с более сложными заданиями </a:t>
            </a:r>
            <a:r>
              <a:rPr lang="ru-RU" sz="1600" dirty="0" smtClean="0">
                <a:solidFill>
                  <a:srgbClr val="ACCBF9">
                    <a:lumMod val="50000"/>
                  </a:srgbClr>
                </a:solidFill>
              </a:rPr>
              <a:t>школьникам помогли </a:t>
            </a:r>
            <a:r>
              <a:rPr lang="ru-RU" sz="1600" dirty="0">
                <a:solidFill>
                  <a:srgbClr val="ACCBF9">
                    <a:lumMod val="50000"/>
                  </a:srgbClr>
                </a:solidFill>
              </a:rPr>
              <a:t>справиться их </a:t>
            </a:r>
            <a:r>
              <a:rPr lang="ru-RU" sz="1600" dirty="0" smtClean="0">
                <a:solidFill>
                  <a:srgbClr val="ACCBF9">
                    <a:lumMod val="50000"/>
                  </a:srgbClr>
                </a:solidFill>
              </a:rPr>
              <a:t>учителя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ACCBF9">
                    <a:lumMod val="50000"/>
                  </a:srgbClr>
                </a:solidFill>
              </a:rPr>
              <a:t>…</a:t>
            </a:r>
            <a:endParaRPr lang="ru-RU" sz="1600" b="1" dirty="0">
              <a:solidFill>
                <a:srgbClr val="ACCBF9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ACCB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/>
              <a:t>ВПР Красноярский край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92D050"/>
                </a:solidFill>
              </a:rPr>
              <a:t>2018 год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более </a:t>
            </a:r>
            <a:r>
              <a:rPr lang="ru-RU" sz="3900" dirty="0">
                <a:solidFill>
                  <a:srgbClr val="92D050"/>
                </a:solidFill>
              </a:rPr>
              <a:t>83 тысяч учеников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края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4</a:t>
            </a:r>
            <a:r>
              <a:rPr lang="ru-RU" dirty="0">
                <a:solidFill>
                  <a:srgbClr val="0070C0"/>
                </a:solidFill>
              </a:rPr>
              <a:t>, 5, 6 и 11 классов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ПРО НАШУ ОБЪЕКТИВНОСТЬ: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92D050"/>
                </a:solidFill>
              </a:rPr>
              <a:t>2017 – в 69 школах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92D050"/>
                </a:solidFill>
              </a:rPr>
              <a:t>2018 – в 86 школах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признаки </a:t>
            </a:r>
            <a:r>
              <a:rPr lang="ru-RU" sz="2400" b="1" dirty="0" err="1" smtClean="0">
                <a:solidFill>
                  <a:srgbClr val="0070C0"/>
                </a:solidFill>
              </a:rPr>
              <a:t>необъективностивных</a:t>
            </a:r>
            <a:r>
              <a:rPr lang="ru-RU" sz="2400" b="1" dirty="0" smtClean="0">
                <a:solidFill>
                  <a:srgbClr val="0070C0"/>
                </a:solidFill>
              </a:rPr>
              <a:t> результатов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dirty="0">
                <a:solidFill>
                  <a:prstClr val="white"/>
                </a:solidFill>
              </a:rPr>
              <a:t>ВПР Красноярский край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7849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</a:rPr>
              <a:t>Распределение первичных баллов ВПР по математике в 5 классе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</a:rPr>
              <a:t>в Красноярском крае и на общероссийской выборке, 2018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dirty="0">
                <a:solidFill>
                  <a:prstClr val="white"/>
                </a:solidFill>
              </a:rPr>
              <a:t>ВПР Красноярский край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1296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12474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Распределение первичных баллов ВПР по русскому языку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 </a:t>
            </a:r>
            <a:r>
              <a:rPr lang="ru-RU" sz="1400" b="1" dirty="0">
                <a:solidFill>
                  <a:srgbClr val="0070C0"/>
                </a:solidFill>
              </a:rPr>
              <a:t>6 классе </a:t>
            </a:r>
            <a:r>
              <a:rPr lang="ru-RU" sz="1400" b="1" dirty="0" smtClean="0">
                <a:solidFill>
                  <a:srgbClr val="0070C0"/>
                </a:solidFill>
              </a:rPr>
              <a:t>в </a:t>
            </a:r>
            <a:r>
              <a:rPr lang="ru-RU" sz="1400" b="1" dirty="0">
                <a:solidFill>
                  <a:srgbClr val="0070C0"/>
                </a:solidFill>
              </a:rPr>
              <a:t>Красноярском крае и на общероссийской выборке, 2018 г.</a:t>
            </a:r>
          </a:p>
        </p:txBody>
      </p:sp>
    </p:spTree>
    <p:extLst>
      <p:ext uri="{BB962C8B-B14F-4D97-AF65-F5344CB8AC3E}">
        <p14:creationId xmlns:p14="http://schemas.microsoft.com/office/powerpoint/2010/main" val="42842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dirty="0">
                <a:solidFill>
                  <a:prstClr val="white"/>
                </a:solidFill>
              </a:rPr>
              <a:t>ВПР Красноярский край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3377"/>
            <a:ext cx="864096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19675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Распределение первичных баллов ВПР по биологии в 11 классе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в Красноярском крае и на общероссийской выборке, 2018 г. </a:t>
            </a:r>
          </a:p>
        </p:txBody>
      </p:sp>
    </p:spTree>
    <p:extLst>
      <p:ext uri="{BB962C8B-B14F-4D97-AF65-F5344CB8AC3E}">
        <p14:creationId xmlns:p14="http://schemas.microsoft.com/office/powerpoint/2010/main" val="6666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dirty="0">
                <a:solidFill>
                  <a:prstClr val="white"/>
                </a:solidFill>
              </a:rPr>
              <a:t>ВПР Красноярский 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7000" b="1" dirty="0" smtClean="0">
                <a:solidFill>
                  <a:srgbClr val="0070C0"/>
                </a:solidFill>
              </a:rPr>
              <a:t>Обратите внимание!</a:t>
            </a:r>
            <a:endParaRPr lang="ru-RU" sz="7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русского языка </a:t>
            </a:r>
          </a:p>
          <a:p>
            <a:pPr marL="0" indent="0" algn="just">
              <a:buNone/>
            </a:pPr>
            <a:r>
              <a:rPr lang="ru-RU" sz="3500" dirty="0" smtClean="0"/>
              <a:t>- низкие </a:t>
            </a:r>
            <a:r>
              <a:rPr lang="ru-RU" sz="3500" dirty="0"/>
              <a:t>результаты по заданиям на владение орфографическими и пунктуационными нормами, трудности в формулировании основной мысли текста, даже когда она впрямую обозначена в тексте, и в работе со значением </a:t>
            </a:r>
            <a:r>
              <a:rPr lang="ru-RU" sz="3500" dirty="0" smtClean="0"/>
              <a:t>слов </a:t>
            </a:r>
            <a:endParaRPr lang="ru-RU" sz="3500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математики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3500" dirty="0" smtClean="0"/>
              <a:t>нашим </a:t>
            </a:r>
            <a:r>
              <a:rPr lang="ru-RU" sz="3500" dirty="0"/>
              <a:t>школьникам  труднее дается решение задач почти всех </a:t>
            </a:r>
            <a:r>
              <a:rPr lang="ru-RU" sz="3500" dirty="0" smtClean="0"/>
              <a:t>типов </a:t>
            </a:r>
            <a:endParaRPr lang="ru-RU" sz="3500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истории </a:t>
            </a:r>
            <a:r>
              <a:rPr lang="ru-RU" sz="4000" b="1" dirty="0">
                <a:solidFill>
                  <a:srgbClr val="0070C0"/>
                </a:solidFill>
              </a:rPr>
              <a:t>и </a:t>
            </a:r>
            <a:r>
              <a:rPr lang="ru-RU" sz="4000" b="1" dirty="0" smtClean="0">
                <a:solidFill>
                  <a:srgbClr val="0070C0"/>
                </a:solidFill>
              </a:rPr>
              <a:t>обществознания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3500" dirty="0" err="1" smtClean="0"/>
              <a:t>несформированность</a:t>
            </a:r>
            <a:r>
              <a:rPr lang="ru-RU" sz="3500" dirty="0" smtClean="0"/>
              <a:t> </a:t>
            </a:r>
            <a:r>
              <a:rPr lang="ru-RU" sz="3500" dirty="0"/>
              <a:t>умений, связанных с речевой деятельностью и работой с визуальной информацией (фотографии, карты</a:t>
            </a:r>
            <a:r>
              <a:rPr lang="ru-RU" sz="3500" dirty="0" smtClean="0"/>
              <a:t>) </a:t>
            </a:r>
            <a:endParaRPr lang="ru-RU" sz="3500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биологии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3500" dirty="0" smtClean="0"/>
              <a:t>не владеют </a:t>
            </a:r>
            <a:r>
              <a:rPr lang="ru-RU" sz="3500" dirty="0"/>
              <a:t>ключевыми биологическими понятиями (даже такими, как развитие или фотосинтез) и очевидный дефицит опыта работы с оптическими приборами (микроскопом, штативной лупой), дефицит реальных наблюдений с их </a:t>
            </a:r>
            <a:r>
              <a:rPr lang="ru-RU" sz="3500" dirty="0" smtClean="0"/>
              <a:t>помощью  </a:t>
            </a:r>
            <a:endParaRPr lang="ru-RU" sz="3500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английского языка</a:t>
            </a:r>
          </a:p>
          <a:p>
            <a:pPr marL="0" indent="0" algn="just">
              <a:buNone/>
            </a:pPr>
            <a:r>
              <a:rPr lang="ru-RU" sz="3500" dirty="0" smtClean="0"/>
              <a:t>- выпускники </a:t>
            </a:r>
            <a:r>
              <a:rPr lang="ru-RU" sz="3500" dirty="0"/>
              <a:t>средней </a:t>
            </a:r>
            <a:r>
              <a:rPr lang="ru-RU" sz="3500" dirty="0" smtClean="0"/>
              <a:t>школы испытывают трудности </a:t>
            </a:r>
            <a:r>
              <a:rPr lang="ru-RU" sz="3500" dirty="0"/>
              <a:t>в иностранном языке. Ситуация с освоением английского языка в группе тех, кто не выбрал ЕГЭ по этому предмету (не мотивирован поступлением, не занимался дополнительно вне школы) очень </a:t>
            </a:r>
            <a:r>
              <a:rPr lang="ru-RU" sz="3500" dirty="0" smtClean="0"/>
              <a:t>сложная</a:t>
            </a:r>
            <a:endParaRPr lang="ru-RU" sz="3500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Учителя предметов </a:t>
            </a:r>
            <a:r>
              <a:rPr lang="ru-RU" sz="4000" b="1" dirty="0">
                <a:solidFill>
                  <a:srgbClr val="0070C0"/>
                </a:solidFill>
              </a:rPr>
              <a:t>естественнонаучного </a:t>
            </a:r>
            <a:r>
              <a:rPr lang="ru-RU" sz="4000" b="1" dirty="0" smtClean="0">
                <a:solidFill>
                  <a:srgbClr val="0070C0"/>
                </a:solidFill>
              </a:rPr>
              <a:t>цикла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(физика, география и биология)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500" dirty="0" smtClean="0"/>
              <a:t>- проблемы </a:t>
            </a:r>
            <a:r>
              <a:rPr lang="ru-RU" sz="3500" dirty="0"/>
              <a:t>с применением знаний, в том числе для решения задач, что говорит о серьезных дефицитах в понимании предметного </a:t>
            </a:r>
            <a:r>
              <a:rPr lang="ru-RU" sz="3500" dirty="0" smtClean="0"/>
              <a:t>материала</a:t>
            </a:r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82801" cy="881153"/>
          </a:xfrm>
        </p:spPr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Сопоставление доверительных интервалов для результатов ОО и выборки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Сравнение результатов с ЕГЭ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Сравнение результатов по годам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Учет контекстных условий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Выявление  ОО с большой долей медалистов, имеющих низкие результаты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Сравнение результатов ОО с результатами «контрольной выборки»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2"/>
            <a:ext cx="4546848" cy="459841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300" dirty="0">
                <a:solidFill>
                  <a:schemeClr val="bg2">
                    <a:lumMod val="50000"/>
                  </a:schemeClr>
                </a:solidFill>
              </a:rPr>
              <a:t>Объективность результатов крайне важна во всех оценочных процедурах в системе образования. Это необходимо не для того, чтобы наказать директоров школ и учителей, если учащиеся показали слабые результаты. Это нужно, чтобы оказать таким школам методическую поддержку и повысить качество образования. Мы очень рассчитываем, что опыт этого года будет учтен школами и регионами в следующем учебном году, и по итогам проведения ВПР мы увидим более объективную картину без попыток искусственно завысить результат</a:t>
            </a:r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»  </a:t>
            </a:r>
          </a:p>
          <a:p>
            <a:pPr marL="0" indent="0" algn="r">
              <a:buNone/>
            </a:pPr>
            <a:endParaRPr lang="ru-RU" sz="26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</a:rPr>
              <a:t>Руководитель </a:t>
            </a:r>
            <a:r>
              <a:rPr lang="ru-RU" sz="2600" i="1" dirty="0" err="1" smtClean="0">
                <a:solidFill>
                  <a:schemeClr val="bg2">
                    <a:lumMod val="50000"/>
                  </a:schemeClr>
                </a:solidFill>
              </a:rPr>
              <a:t>Рособрнадзора</a:t>
            </a:r>
            <a:endParaRPr lang="ru-RU" sz="26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i="1" dirty="0">
                <a:solidFill>
                  <a:schemeClr val="bg2">
                    <a:lumMod val="50000"/>
                  </a:schemeClr>
                </a:solidFill>
              </a:rPr>
              <a:t>Сергей </a:t>
            </a:r>
            <a:r>
              <a:rPr lang="ru-RU" sz="2600" i="1" dirty="0" smtClean="0">
                <a:solidFill>
                  <a:schemeClr val="bg2">
                    <a:lumMod val="50000"/>
                  </a:schemeClr>
                </a:solidFill>
              </a:rPr>
              <a:t>Кравцов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0159" t="14964" r="15976" b="24438"/>
          <a:stretch/>
        </p:blipFill>
        <p:spPr bwMode="auto">
          <a:xfrm>
            <a:off x="179513" y="1052736"/>
            <a:ext cx="878497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684544"/>
            <a:ext cx="8363273" cy="41106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u="sng" dirty="0" err="1" smtClean="0">
                <a:solidFill>
                  <a:schemeClr val="bg2">
                    <a:lumMod val="75000"/>
                  </a:schemeClr>
                </a:solidFill>
              </a:rPr>
              <a:t>Внутришкольный</a:t>
            </a:r>
            <a:r>
              <a:rPr lang="ru-RU" sz="1800" b="1" u="sng" dirty="0" smtClean="0">
                <a:solidFill>
                  <a:schemeClr val="bg2">
                    <a:lumMod val="75000"/>
                  </a:schemeClr>
                </a:solidFill>
              </a:rPr>
              <a:t> «климат»</a:t>
            </a:r>
          </a:p>
          <a:p>
            <a:pPr marL="0" indent="0">
              <a:buNone/>
            </a:pPr>
            <a:endParaRPr lang="ru-RU" sz="18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Внедрение системы независимой оценки образовательных результатов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Формирование культуры оценки образовательных результатов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Прозрачные правила для медалистов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Хартия  «За честные оценки»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bg2">
                    <a:lumMod val="75000"/>
                  </a:schemeClr>
                </a:solidFill>
              </a:rPr>
              <a:t>Устранение административного давления 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bg2">
                    <a:lumMod val="75000"/>
                  </a:schemeClr>
                </a:solidFill>
              </a:rPr>
              <a:t>на участников оценочных процедур</a:t>
            </a:r>
          </a:p>
          <a:p>
            <a:pPr marL="0" indent="0" algn="ctr">
              <a:buNone/>
            </a:pPr>
            <a:endParaRPr lang="ru-RU" sz="1800" b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Отказ от использования показателей, провоцирующих ОО на подтасовки результатов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Разъяснительная работа с директорами и муниципалитетами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Программа помощи школам с низкими результатами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038212"/>
            <a:ext cx="851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Формирование позитивного отношения участников проверочных процедур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 </a:t>
            </a:r>
            <a:r>
              <a:rPr lang="ru-RU" b="1" dirty="0">
                <a:solidFill>
                  <a:srgbClr val="0070C0"/>
                </a:solidFill>
              </a:rPr>
              <a:t>вопросам обеспечения объективности результатов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6398" y="157059"/>
            <a:ext cx="7282801" cy="88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700" b="1" smtClean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635" t="15100" r="7212" b="12820"/>
          <a:stretch/>
        </p:blipFill>
        <p:spPr bwMode="auto">
          <a:xfrm>
            <a:off x="599269" y="1268413"/>
            <a:ext cx="7945461" cy="452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6272" t="18454" r="8262" b="6983"/>
          <a:stretch/>
        </p:blipFill>
        <p:spPr bwMode="auto">
          <a:xfrm>
            <a:off x="498772" y="1268413"/>
            <a:ext cx="8248705" cy="452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6660232" y="1124744"/>
            <a:ext cx="2087245" cy="215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9218" t="15212" r="7165" b="17351"/>
          <a:stretch/>
        </p:blipFill>
        <p:spPr bwMode="auto">
          <a:xfrm>
            <a:off x="457200" y="1411917"/>
            <a:ext cx="8229600" cy="4240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5810" t="14963" r="12610" b="15710"/>
          <a:stretch/>
        </p:blipFill>
        <p:spPr bwMode="auto">
          <a:xfrm>
            <a:off x="6326508" y="1052736"/>
            <a:ext cx="277180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376" t="19202" r="7279" b="8978"/>
          <a:stretch/>
        </p:blipFill>
        <p:spPr bwMode="auto">
          <a:xfrm>
            <a:off x="457200" y="1296224"/>
            <a:ext cx="8229600" cy="4471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5810" t="14963" r="12610" b="15710"/>
          <a:stretch/>
        </p:blipFill>
        <p:spPr bwMode="auto">
          <a:xfrm>
            <a:off x="6326508" y="1052736"/>
            <a:ext cx="277180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6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ОБЪЕКТИВНОСТЬ РЕЗУЛЬТАТОВ ВПР ?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288" t="30200" r="14262" b="16808"/>
          <a:stretch/>
        </p:blipFill>
        <p:spPr bwMode="auto">
          <a:xfrm>
            <a:off x="457200" y="1988840"/>
            <a:ext cx="82296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В</a:t>
            </a:r>
            <a:r>
              <a:rPr lang="ru-RU" dirty="0" smtClean="0"/>
              <a:t>сероссийские </a:t>
            </a:r>
            <a:r>
              <a:rPr lang="ru-RU" b="1" dirty="0" smtClean="0">
                <a:solidFill>
                  <a:srgbClr val="92D050"/>
                </a:solidFill>
              </a:rPr>
              <a:t>П</a:t>
            </a:r>
            <a:r>
              <a:rPr lang="ru-RU" dirty="0" smtClean="0"/>
              <a:t>роверочные </a:t>
            </a:r>
            <a:r>
              <a:rPr lang="ru-RU" b="1" dirty="0" smtClean="0">
                <a:solidFill>
                  <a:srgbClr val="92D050"/>
                </a:solidFill>
              </a:rPr>
              <a:t>Р</a:t>
            </a:r>
            <a:r>
              <a:rPr lang="ru-RU" dirty="0" smtClean="0"/>
              <a:t>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/>
                </a:solidFill>
              </a:rPr>
              <a:t>контрольные </a:t>
            </a:r>
            <a:r>
              <a:rPr lang="ru-RU" dirty="0">
                <a:solidFill>
                  <a:schemeClr val="accent2"/>
                </a:solidFill>
              </a:rPr>
              <a:t>работы, которые проводятся в общеобразовательных организациях по завершении обучения в каждом </a:t>
            </a:r>
            <a:r>
              <a:rPr lang="ru-RU" dirty="0" smtClean="0">
                <a:solidFill>
                  <a:schemeClr val="accent2"/>
                </a:solidFill>
              </a:rPr>
              <a:t>классе,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/>
                </a:solidFill>
              </a:rPr>
              <a:t>которые </a:t>
            </a:r>
            <a:r>
              <a:rPr lang="ru-RU" dirty="0">
                <a:solidFill>
                  <a:schemeClr val="accent2"/>
                </a:solidFill>
              </a:rPr>
              <a:t>проводятся по отдельным учебным предметам для оценки уровня подготовки школьников с учетом требований </a:t>
            </a:r>
            <a:r>
              <a:rPr lang="ru-RU" b="1" dirty="0">
                <a:solidFill>
                  <a:schemeClr val="accent2"/>
                </a:solidFill>
              </a:rPr>
              <a:t>федеральных государственных образовательных </a:t>
            </a:r>
            <a:r>
              <a:rPr lang="ru-RU" b="1" dirty="0" smtClean="0">
                <a:solidFill>
                  <a:schemeClr val="accent2"/>
                </a:solidFill>
              </a:rPr>
              <a:t>стандартов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/>
                </a:solidFill>
              </a:rPr>
              <a:t>их </a:t>
            </a:r>
            <a:r>
              <a:rPr lang="ru-RU" dirty="0">
                <a:solidFill>
                  <a:schemeClr val="accent2"/>
                </a:solidFill>
              </a:rPr>
              <a:t>организация </a:t>
            </a:r>
            <a:r>
              <a:rPr lang="ru-RU" dirty="0" smtClean="0">
                <a:solidFill>
                  <a:schemeClr val="accent2"/>
                </a:solidFill>
              </a:rPr>
              <a:t>предусматривает: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единое </a:t>
            </a:r>
            <a:r>
              <a:rPr lang="ru-RU" dirty="0">
                <a:solidFill>
                  <a:schemeClr val="accent2"/>
                </a:solidFill>
              </a:rPr>
              <a:t>расписание, </a:t>
            </a:r>
            <a:endParaRPr lang="ru-RU" dirty="0" smtClean="0">
              <a:solidFill>
                <a:schemeClr val="accent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использование </a:t>
            </a:r>
            <a:r>
              <a:rPr lang="ru-RU" b="1" dirty="0">
                <a:solidFill>
                  <a:schemeClr val="accent2"/>
                </a:solidFill>
              </a:rPr>
              <a:t>единых текстов </a:t>
            </a:r>
            <a:r>
              <a:rPr lang="ru-RU" b="1" dirty="0" smtClean="0">
                <a:solidFill>
                  <a:schemeClr val="accent2"/>
                </a:solidFill>
              </a:rPr>
              <a:t>заданий</a:t>
            </a:r>
            <a:r>
              <a:rPr lang="ru-RU" dirty="0" smtClean="0">
                <a:solidFill>
                  <a:schemeClr val="accent2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/>
                </a:solidFill>
              </a:rPr>
              <a:t>единых </a:t>
            </a:r>
            <a:r>
              <a:rPr lang="ru-RU" b="1" dirty="0">
                <a:solidFill>
                  <a:schemeClr val="accent2"/>
                </a:solidFill>
              </a:rPr>
              <a:t>критериев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498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28343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srgbClr val="ACCBF9">
                    <a:lumMod val="50000"/>
                  </a:srgbClr>
                </a:solidFill>
              </a:rPr>
              <a:t> </a:t>
            </a:r>
            <a:endParaRPr lang="ru-RU" sz="2000" b="1" dirty="0">
              <a:solidFill>
                <a:srgbClr val="ACCBF9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ACCBF9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4389" t="15763" r="8429" b="6459"/>
          <a:stretch/>
        </p:blipFill>
        <p:spPr bwMode="auto">
          <a:xfrm>
            <a:off x="377086" y="1028343"/>
            <a:ext cx="820891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11" y="44624"/>
            <a:ext cx="72850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56398" y="157059"/>
            <a:ext cx="7282801" cy="88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700" b="1" smtClean="0"/>
              <a:t>Результаты ВПР и НИКО. Весна 2018 года</a:t>
            </a:r>
            <a:endParaRPr lang="ru-RU" sz="27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95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Результаты ВПР и НИКО. Весна 2018 года</a:t>
            </a:r>
            <a:endParaRPr lang="ru-RU" sz="2700" b="1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4448" t="15212" r="5176" b="7232"/>
          <a:stretch/>
        </p:blipFill>
        <p:spPr bwMode="auto">
          <a:xfrm>
            <a:off x="457200" y="1298820"/>
            <a:ext cx="8229600" cy="4466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3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693" t="13965" r="10085" b="7731"/>
          <a:stretch/>
        </p:blipFill>
        <p:spPr bwMode="auto">
          <a:xfrm>
            <a:off x="179512" y="1124744"/>
            <a:ext cx="8640960" cy="518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956376" y="5758407"/>
            <a:ext cx="1187624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9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132" t="16210" r="7445" b="7366"/>
          <a:stretch/>
        </p:blipFill>
        <p:spPr bwMode="auto">
          <a:xfrm>
            <a:off x="547564" y="1412776"/>
            <a:ext cx="7984876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8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30127" t="27066" r="18911" b="25640"/>
          <a:stretch/>
        </p:blipFill>
        <p:spPr bwMode="auto">
          <a:xfrm>
            <a:off x="179512" y="1196752"/>
            <a:ext cx="864096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38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prstClr val="white"/>
                </a:solidFill>
              </a:rPr>
              <a:t>Результаты ВПР и НИКО. Весна 2018 года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131" t="16210" r="11239" b="6867"/>
          <a:stretch/>
        </p:blipFill>
        <p:spPr bwMode="auto">
          <a:xfrm>
            <a:off x="179512" y="1124744"/>
            <a:ext cx="8784976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3765" t="27681" r="22289" b="9975"/>
          <a:stretch/>
        </p:blipFill>
        <p:spPr bwMode="auto">
          <a:xfrm>
            <a:off x="7775848" y="5758407"/>
            <a:ext cx="1368152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1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7 - МИНОБ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775</Words>
  <Application>Microsoft Office PowerPoint</Application>
  <PresentationFormat>Экран (4:3)</PresentationFormat>
  <Paragraphs>110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1_2017 - МИНОБР</vt:lpstr>
      <vt:lpstr>Школа и ВПР  – объективные результаты,  работа с этими результатами</vt:lpstr>
      <vt:lpstr>Презентация PowerPoint</vt:lpstr>
      <vt:lpstr>Всероссийские Проверочные Работы</vt:lpstr>
      <vt:lpstr> </vt:lpstr>
      <vt:lpstr>Результаты ВПР и НИКО. Весна 2018 года</vt:lpstr>
      <vt:lpstr>Результаты ВПР и НИКО. Весна 2018 года</vt:lpstr>
      <vt:lpstr>Результаты ВПР и НИКО. Весна 2018 года</vt:lpstr>
      <vt:lpstr>Результаты ВПР и НИКО. Весна 2018 года</vt:lpstr>
      <vt:lpstr>Результаты ВПР и НИКО. Весна 2018 года</vt:lpstr>
      <vt:lpstr>Результаты ВПР и НИКО. Весна 2018 года</vt:lpstr>
      <vt:lpstr>Результаты ВПР и НИКО. Весна 2018 года</vt:lpstr>
      <vt:lpstr>ОБЪЕКТИВНОСТЬ РЕЗУЛЬТАТОВ ВПР ?</vt:lpstr>
      <vt:lpstr>ВПР Красноярский край</vt:lpstr>
      <vt:lpstr>ВПР Красноярский край</vt:lpstr>
      <vt:lpstr>ВПР Красноярский край</vt:lpstr>
      <vt:lpstr>ВПР Красноярский край</vt:lpstr>
      <vt:lpstr>ВПР Красноярский край</vt:lpstr>
      <vt:lpstr>ОБЪЕКТИВНОСТЬ РЕЗУЛЬТАТОВ ВПР ?</vt:lpstr>
      <vt:lpstr>ОБЪЕКТИВНОСТЬ РЕЗУЛЬТАТОВ ВПР ?</vt:lpstr>
      <vt:lpstr> </vt:lpstr>
      <vt:lpstr>ОБЪЕКТИВНОСТЬ РЕЗУЛЬТАТОВ ВПР ?</vt:lpstr>
      <vt:lpstr>ОБЪЕКТИВНОСТЬ РЕЗУЛЬТАТОВ ВПР ?</vt:lpstr>
      <vt:lpstr>ОБЪЕКТИВНОСТЬ РЕЗУЛЬТАТОВ ВПР ?</vt:lpstr>
      <vt:lpstr>ОБЪЕКТИВНОСТЬ РЕЗУЛЬТАТОВ ВПР ?</vt:lpstr>
      <vt:lpstr>ОБЪЕКТИВНОСТЬ РЕЗУЛЬТАТОВ ВПР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comp3</dc:creator>
  <cp:lastModifiedBy>Масюлис Константин Луцисович</cp:lastModifiedBy>
  <cp:revision>41</cp:revision>
  <cp:lastPrinted>2018-02-13T06:00:10Z</cp:lastPrinted>
  <dcterms:created xsi:type="dcterms:W3CDTF">2017-08-29T15:45:55Z</dcterms:created>
  <dcterms:modified xsi:type="dcterms:W3CDTF">2018-09-04T07:49:17Z</dcterms:modified>
</cp:coreProperties>
</file>