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897" r:id="rId2"/>
    <p:sldId id="1490" r:id="rId3"/>
    <p:sldId id="1504" r:id="rId4"/>
    <p:sldId id="1467" r:id="rId5"/>
    <p:sldId id="1502" r:id="rId6"/>
    <p:sldId id="1503" r:id="rId7"/>
    <p:sldId id="1506" r:id="rId8"/>
    <p:sldId id="1468" r:id="rId9"/>
    <p:sldId id="1497" r:id="rId10"/>
    <p:sldId id="1487" r:id="rId11"/>
    <p:sldId id="1489" r:id="rId12"/>
    <p:sldId id="1499" r:id="rId13"/>
    <p:sldId id="1501" r:id="rId14"/>
    <p:sldId id="1505" r:id="rId15"/>
    <p:sldId id="1471" r:id="rId16"/>
    <p:sldId id="1466" r:id="rId17"/>
    <p:sldId id="1472" r:id="rId18"/>
    <p:sldId id="1474" r:id="rId19"/>
    <p:sldId id="1485" r:id="rId20"/>
    <p:sldId id="1469" r:id="rId21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490"/>
            <p14:sldId id="1504"/>
            <p14:sldId id="1467"/>
            <p14:sldId id="1502"/>
            <p14:sldId id="1503"/>
            <p14:sldId id="1506"/>
            <p14:sldId id="1468"/>
            <p14:sldId id="1497"/>
            <p14:sldId id="1487"/>
            <p14:sldId id="1489"/>
            <p14:sldId id="1499"/>
            <p14:sldId id="1501"/>
            <p14:sldId id="1505"/>
            <p14:sldId id="1471"/>
            <p14:sldId id="1466"/>
            <p14:sldId id="1472"/>
            <p14:sldId id="1474"/>
            <p14:sldId id="1485"/>
            <p14:sldId id="14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00" d="100"/>
          <a:sy n="100" d="100"/>
        </p:scale>
        <p:origin x="-1944" y="-1002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Школы</a:t>
            </a:r>
            <a:r>
              <a:rPr lang="ru-RU" sz="1600" baseline="0" dirty="0" smtClean="0">
                <a:solidFill>
                  <a:schemeClr val="bg1">
                    <a:lumMod val="50000"/>
                  </a:schemeClr>
                </a:solidFill>
              </a:rPr>
              <a:t> края,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признаки необъективных результатов ВПР</a:t>
            </a:r>
          </a:p>
        </c:rich>
      </c:tx>
      <c:layout>
        <c:manualLayout>
          <c:xMode val="edge"/>
          <c:yMode val="edge"/>
          <c:x val="0.14293500508164553"/>
          <c:y val="1.992226220475117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4142208"/>
        <c:axId val="4143744"/>
      </c:barChart>
      <c:catAx>
        <c:axId val="414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143744"/>
        <c:crosses val="autoZero"/>
        <c:auto val="1"/>
        <c:lblAlgn val="ctr"/>
        <c:lblOffset val="100"/>
        <c:noMultiLvlLbl val="0"/>
      </c:catAx>
      <c:valAx>
        <c:axId val="41437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4142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ВПР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Ачинск</c:v>
                </c:pt>
                <c:pt idx="1">
                  <c:v>Абанский </c:v>
                </c:pt>
                <c:pt idx="2">
                  <c:v>Красноярск </c:v>
                </c:pt>
                <c:pt idx="3">
                  <c:v>Енисейский</c:v>
                </c:pt>
                <c:pt idx="4">
                  <c:v>Ермаковский</c:v>
                </c:pt>
                <c:pt idx="5">
                  <c:v>Ирбейский</c:v>
                </c:pt>
                <c:pt idx="6">
                  <c:v>Курагинский</c:v>
                </c:pt>
                <c:pt idx="7">
                  <c:v>Мотыгинский</c:v>
                </c:pt>
                <c:pt idx="8">
                  <c:v>Нижнеингашский</c:v>
                </c:pt>
                <c:pt idx="9">
                  <c:v>Рыбинский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8837" y="859355"/>
            <a:ext cx="5968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ОБЩЕСТВЕННО-МУНИЦИПАЛЬНОЕ НАБЛЮДЕНИЕ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ЗА ПРОВЕДЕНИЕМ </a:t>
            </a:r>
            <a:r>
              <a:rPr lang="ru-RU" sz="3200" b="1" dirty="0" smtClean="0">
                <a:solidFill>
                  <a:schemeClr val="bg2"/>
                </a:solidFill>
              </a:rPr>
              <a:t>ВПР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 2020 ГОДУ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38836" y="3866174"/>
            <a:ext cx="576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ОБЕСПЕЧЕНИЕ ОБЪЕКТИВНОСТИ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84" y="116534"/>
            <a:ext cx="7717238" cy="64807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Статистика необъективных ВПР 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в прошедшем году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01730796"/>
              </p:ext>
            </p:extLst>
          </p:nvPr>
        </p:nvGraphicFramePr>
        <p:xfrm>
          <a:off x="1" y="-59054"/>
          <a:ext cx="9143999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2755" y="412176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72</a:t>
            </a:r>
            <a:endParaRPr lang="ru-RU" sz="5400" b="1" cap="all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335780"/>
            <a:ext cx="515112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16 % муниципалитетов приходится 51 % необъективных школ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16877"/>
              </p:ext>
            </p:extLst>
          </p:nvPr>
        </p:nvGraphicFramePr>
        <p:xfrm>
          <a:off x="683133" y="944499"/>
          <a:ext cx="3224403" cy="395236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05203"/>
                <a:gridCol w="1219200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2019 году школ в списках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Абанский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или 25%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4608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Рыбинский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25%</a:t>
                      </a:r>
                    </a:p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1724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Мотыгинский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23%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Тасеевский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или 22%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1598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 Ачинск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21</a:t>
                      </a:r>
                      <a:r>
                        <a:rPr lang="ru-RU" baseline="0" dirty="0" smtClean="0"/>
                        <a:t>%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Нижнеингашский</a:t>
                      </a:r>
                      <a:r>
                        <a:rPr lang="ru-RU" dirty="0" smtClean="0"/>
                        <a:t> район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или 21</a:t>
                      </a:r>
                      <a:r>
                        <a:rPr lang="ru-RU" baseline="0" dirty="0" smtClean="0"/>
                        <a:t>%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pPr algn="ctr"/>
            <a:r>
              <a:rPr lang="ru-RU" sz="2400" b="1" dirty="0" smtClean="0"/>
              <a:t>Муниципальные образования, включенные </a:t>
            </a:r>
            <a:br>
              <a:rPr lang="ru-RU" sz="2400" b="1" dirty="0" smtClean="0"/>
            </a:br>
            <a:r>
              <a:rPr lang="ru-RU" sz="2400" b="1" dirty="0" smtClean="0"/>
              <a:t>в «группу риска»</a:t>
            </a:r>
            <a:endParaRPr lang="ru-RU" sz="2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3125"/>
              </p:ext>
            </p:extLst>
          </p:nvPr>
        </p:nvGraphicFramePr>
        <p:xfrm>
          <a:off x="5023485" y="914400"/>
          <a:ext cx="3431667" cy="39867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73458"/>
                <a:gridCol w="1258209"/>
              </a:tblGrid>
              <a:tr h="706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2019 году школ в списках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5511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Ермаковский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18%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3644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Ирбейский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или 17%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5473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Курагинский</a:t>
                      </a:r>
                      <a:r>
                        <a:rPr lang="ru-RU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или 15%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63296">
                <a:tc>
                  <a:txBody>
                    <a:bodyPr/>
                    <a:lstStyle/>
                    <a:p>
                      <a:r>
                        <a:rPr lang="ru-RU" dirty="0" smtClean="0"/>
                        <a:t>Иланский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или 13%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60832">
                <a:tc>
                  <a:txBody>
                    <a:bodyPr/>
                    <a:lstStyle/>
                    <a:p>
                      <a:r>
                        <a:rPr lang="ru-RU" dirty="0" smtClean="0"/>
                        <a:t>Енисейский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или 11,5%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299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Козульский</a:t>
                      </a:r>
                      <a:r>
                        <a:rPr lang="ru-RU" baseline="0" dirty="0" smtClean="0"/>
                        <a:t> район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или 20%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23039" y="994517"/>
            <a:ext cx="11272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  <a:p>
            <a:pPr algn="ctr"/>
            <a:r>
              <a:rPr lang="ru-RU" sz="66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ru-RU" sz="66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Включенные в списки три года подряд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79105"/>
              </p:ext>
            </p:extLst>
          </p:nvPr>
        </p:nvGraphicFramePr>
        <p:xfrm>
          <a:off x="660400" y="1047751"/>
          <a:ext cx="7747000" cy="35242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73500"/>
                <a:gridCol w="3873500"/>
              </a:tblGrid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«Средняя общеобразовательная школа № 175»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(Зеленогорск)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</a:t>
                      </a:r>
                      <a:r>
                        <a:rPr lang="ru-RU" sz="1400" b="1" dirty="0" err="1" smtClean="0"/>
                        <a:t>Далайская</a:t>
                      </a:r>
                      <a:r>
                        <a:rPr lang="ru-RU" sz="1400" b="1" dirty="0" smtClean="0"/>
                        <a:t> средняя общеобразовательная школа №11»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(Иланский)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</a:tr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«Средняя школа № 40»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(Норильск)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общеобразовательное бюджетное учреждение «Николаевская средняя общеобразовательная школа» (Ирбейский)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11747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</a:t>
                      </a:r>
                      <a:r>
                        <a:rPr lang="ru-RU" sz="1400" b="1" dirty="0" err="1" smtClean="0"/>
                        <a:t>Мотыгинская</a:t>
                      </a:r>
                      <a:r>
                        <a:rPr lang="ru-RU" sz="1400" b="1" dirty="0" smtClean="0"/>
                        <a:t> Средняя общеобразовательная школа №1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(Мотыгинский)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Муниципальное бюджетное общеобразовательное учреждение </a:t>
                      </a:r>
                      <a:r>
                        <a:rPr lang="ru-RU" sz="1400" b="1" dirty="0" err="1" smtClean="0"/>
                        <a:t>Новоалтатская</a:t>
                      </a:r>
                      <a:r>
                        <a:rPr lang="ru-RU" sz="1400" b="1" dirty="0" smtClean="0"/>
                        <a:t> средняя общеобразовательная школа №4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</a:rPr>
                        <a:t>(Шарыповский)</a:t>
                      </a:r>
                      <a:endParaRPr lang="ru-RU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737853"/>
            <a:ext cx="2886076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Антирекорд-2017: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4-6 организаций в списке: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000" dirty="0" smtClean="0"/>
              <a:t>Богучанский </a:t>
            </a:r>
          </a:p>
          <a:p>
            <a:r>
              <a:rPr lang="ru-RU" sz="2000" dirty="0" smtClean="0"/>
              <a:t>Емельяновский</a:t>
            </a:r>
          </a:p>
          <a:p>
            <a:r>
              <a:rPr lang="ru-RU" sz="2000" dirty="0" smtClean="0"/>
              <a:t>Иланский 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Канский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Курагинский</a:t>
            </a:r>
          </a:p>
          <a:p>
            <a:r>
              <a:rPr lang="ru-RU" sz="2000" dirty="0" err="1" smtClean="0"/>
              <a:t>Шарыповский</a:t>
            </a: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81350" y="737853"/>
            <a:ext cx="2952750" cy="3908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Антирекорд-2018: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4-5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 в списке:</a:t>
            </a:r>
          </a:p>
          <a:p>
            <a:endParaRPr lang="ru-RU" sz="2400" b="1" dirty="0"/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Канский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dirty="0" smtClean="0"/>
              <a:t>Минусинский</a:t>
            </a:r>
          </a:p>
          <a:p>
            <a:r>
              <a:rPr lang="ru-RU" sz="2000" dirty="0" smtClean="0"/>
              <a:t>Мотыгинский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Нижнеингашский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6025" y="737853"/>
            <a:ext cx="2724150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Антирекорд-2019: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4-5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организаций в списке:</a:t>
            </a:r>
          </a:p>
          <a:p>
            <a:endParaRPr lang="ru-RU" sz="2000" dirty="0" smtClean="0"/>
          </a:p>
          <a:p>
            <a:r>
              <a:rPr lang="ru-RU" sz="2000" dirty="0" smtClean="0"/>
              <a:t>Абанский</a:t>
            </a:r>
          </a:p>
          <a:p>
            <a:r>
              <a:rPr lang="ru-RU" sz="2000" dirty="0" smtClean="0"/>
              <a:t>Ачинск</a:t>
            </a:r>
          </a:p>
          <a:p>
            <a:r>
              <a:rPr lang="ru-RU" sz="2000" dirty="0" smtClean="0"/>
              <a:t>Красноярск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Курагинский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Нижнеингашский</a:t>
            </a:r>
          </a:p>
          <a:p>
            <a:r>
              <a:rPr lang="ru-RU" sz="2000" dirty="0" smtClean="0"/>
              <a:t>Рыбинский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2367" y="968201"/>
            <a:ext cx="8419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 территорий за последние три года </a:t>
            </a:r>
            <a:r>
              <a:rPr lang="ru-RU" sz="2400" b="1" cap="all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 разу 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попадали в списки «необъективных» </a:t>
            </a:r>
            <a:r>
              <a:rPr lang="ru-R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впр</a:t>
            </a:r>
            <a:endParaRPr lang="ru-RU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(- 3 в 2019 году)</a:t>
            </a:r>
            <a:endParaRPr lang="ru-RU" sz="2400" b="1" cap="all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2000250"/>
            <a:ext cx="3860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Бородино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Сосновоборск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Березовский район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Бирилюсский район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Казачинский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 -</a:t>
            </a:r>
          </a:p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Кежемский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2959" y="2277249"/>
            <a:ext cx="4389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Пировский</a:t>
            </a:r>
            <a:r>
              <a:rPr lang="ru-RU" sz="2400" b="1" dirty="0" smtClean="0">
                <a:solidFill>
                  <a:srgbClr val="C00000"/>
                </a:solidFill>
              </a:rPr>
              <a:t> район -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Саянский район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Северо-Енисейский район -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Туруханский район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Кедровый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ЗАТО п. Солнечный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19075"/>
            <a:ext cx="7296150" cy="1619250"/>
          </a:xfrm>
        </p:spPr>
        <p:txBody>
          <a:bodyPr/>
          <a:lstStyle/>
          <a:p>
            <a:r>
              <a:rPr lang="ru-RU" dirty="0"/>
              <a:t>Основные подходы к повышению объективности результатов оценочных процедур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905001"/>
            <a:ext cx="8229600" cy="1981199"/>
          </a:xfrm>
        </p:spPr>
        <p:txBody>
          <a:bodyPr/>
          <a:lstStyle/>
          <a:p>
            <a:r>
              <a:rPr lang="ru-RU" sz="2000" dirty="0"/>
              <a:t>Обеспечение «строгой» процедуры в ОО</a:t>
            </a:r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поддержка </a:t>
            </a:r>
            <a:r>
              <a:rPr lang="ru-RU" sz="2000" dirty="0"/>
              <a:t>ОО с необъективными </a:t>
            </a:r>
            <a:r>
              <a:rPr lang="ru-RU" sz="2000" dirty="0" smtClean="0"/>
              <a:t>результатами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Обеспечение «строгой» процедуры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1172" y="3362071"/>
            <a:ext cx="5148470" cy="535398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Квалифицированная обработка (проверка) диагностических работ с соответствии с критериями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824" y="1184059"/>
            <a:ext cx="5002696" cy="520810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Следование федеральным рекомендациям, порядку, утвержденному в организации, муниципалитете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063" y="2212443"/>
            <a:ext cx="4720426" cy="502263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защищенность контрольно-измерительных </a:t>
            </a:r>
            <a:r>
              <a:rPr lang="ru-RU" dirty="0" smtClean="0"/>
              <a:t>материалов ВПР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1153" y="4380172"/>
            <a:ext cx="5496672" cy="5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Внимательный, точный перенос данных в информационную систему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91462" y="185463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08566" y="2924066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4697" y="404854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Позитивное отношение к процедурам ВПР </a:t>
            </a:r>
            <a:br>
              <a:rPr lang="ru-RU" sz="2400" b="1" dirty="0" smtClean="0"/>
            </a:br>
            <a:r>
              <a:rPr lang="ru-RU" sz="2400" b="1" dirty="0" smtClean="0"/>
              <a:t>и их объективности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779885"/>
              </p:ext>
            </p:extLst>
          </p:nvPr>
        </p:nvGraphicFramePr>
        <p:xfrm>
          <a:off x="657225" y="1485900"/>
          <a:ext cx="7943850" cy="25146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47950"/>
                <a:gridCol w="2647950"/>
                <a:gridCol w="2647950"/>
              </a:tblGrid>
              <a:tr h="1285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Родители и другие родственники обучающихся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Обучающиеся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Педагогические работники школ</a:t>
                      </a:r>
                      <a:endParaRPr lang="ru-RU" sz="1800" dirty="0"/>
                    </a:p>
                  </a:txBody>
                  <a:tcPr/>
                </a:tc>
              </a:tr>
              <a:tr h="12287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Общественность, местное</a:t>
                      </a:r>
                      <a:r>
                        <a:rPr lang="ru-RU" sz="1800" baseline="0" dirty="0" smtClean="0"/>
                        <a:t> самоуправление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Иные</a:t>
                      </a:r>
                      <a:r>
                        <a:rPr lang="ru-RU" sz="1800" baseline="0" dirty="0" smtClean="0"/>
                        <a:t> образовательные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Руководящие работники системы образования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6320" y="4168140"/>
            <a:ext cx="719328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Каждая школа сама принимает решение как распорядиться полученными результатами ВПР (отказ от выставления оценок ВПР, либо оценка в журнале либо форма промежуточной аттестации)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Позитивное отношение к процедурам ОКО </a:t>
            </a:r>
            <a:r>
              <a:rPr lang="ru-RU" sz="2800" b="1" dirty="0" smtClean="0"/>
              <a:t>и </a:t>
            </a:r>
            <a:r>
              <a:rPr lang="ru-RU" sz="2800" b="1" dirty="0"/>
              <a:t>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CustomShap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 err="1" smtClean="0"/>
              <a:t>Внутришкольный</a:t>
            </a:r>
            <a:r>
              <a:rPr lang="ru-RU" sz="1400" b="1" dirty="0" smtClean="0"/>
              <a:t> </a:t>
            </a:r>
            <a:r>
              <a:rPr lang="ru-RU" sz="14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Формирование культуры </a:t>
            </a:r>
            <a:r>
              <a:rPr lang="ru-RU" sz="1400" dirty="0" smtClean="0"/>
              <a:t>проведения независимых исследований и мониторингов ВПР</a:t>
            </a: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Прозрачные правила </a:t>
            </a:r>
            <a:r>
              <a:rPr lang="ru-RU" sz="1400" dirty="0" smtClean="0"/>
              <a:t>и цели ВПР для обучающихся и родителей</a:t>
            </a: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Хартия «За честное оценивание» 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endParaRPr lang="ru-RU" sz="1400" b="1" dirty="0"/>
          </a:p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/>
              <a:t>Устранение административного давления </a:t>
            </a:r>
            <a:endParaRPr lang="ru-RU" sz="1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Отказ от использования показателей, провоцирующих на «подтасовки»  результатов ВПР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Разъяснительная работа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Помощь в обмен на признание проблем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607492"/>
                </a:solidFill>
              </a:rPr>
              <a:t>РЕГИОН, МУНИЦИПАЛИТЕТ И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86200" y="914400"/>
            <a:ext cx="1152525" cy="1362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628900"/>
            <a:ext cx="5962650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Управленческие решения и их реализация на трёх уровнях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9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E1C09-F89C-423E-BB83-0423073A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25" y="223836"/>
            <a:ext cx="6973825" cy="502350"/>
          </a:xfrm>
        </p:spPr>
        <p:txBody>
          <a:bodyPr/>
          <a:lstStyle/>
          <a:p>
            <a:r>
              <a:rPr lang="ru-RU" dirty="0" smtClean="0"/>
              <a:t>ОЦЕНОЧНЫЕ ПРОЦЕДУРЫ И ИХ ОБЪЕКТИВНОСТЬ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88DDB1-E065-4F0E-BC11-3D082E3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050" y="2139696"/>
            <a:ext cx="3624326" cy="1670304"/>
          </a:xfrm>
        </p:spPr>
        <p:txBody>
          <a:bodyPr/>
          <a:lstStyle/>
          <a:p>
            <a:pPr marL="203200" indent="0">
              <a:buNone/>
            </a:pPr>
            <a:endParaRPr lang="ru-RU" sz="2000" dirty="0" smtClean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7BD018D-C8CD-40EF-A837-42B11C54E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6820" y="866774"/>
            <a:ext cx="2975229" cy="324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Объективность результатов крайне важна во всех оценочных процедурах. Это необходимо  не для того, чтобы наказать директоров школ и учителей, если обучающийся показал слабые результаты. Это нужно, чтобы оказать таким школам методическую поддержку и повысить качество образования.</a:t>
            </a:r>
          </a:p>
          <a:p>
            <a:pPr algn="ctr"/>
            <a:endParaRPr lang="ru-RU" i="1" dirty="0"/>
          </a:p>
          <a:p>
            <a:pPr algn="r"/>
            <a:r>
              <a:rPr lang="ru-RU" i="1" dirty="0" smtClean="0"/>
              <a:t>С.С. Кравцов</a:t>
            </a:r>
            <a:endParaRPr lang="ru-RU" i="1" dirty="0"/>
          </a:p>
        </p:txBody>
      </p:sp>
      <p:pic>
        <p:nvPicPr>
          <p:cNvPr id="2052" name="Picture 4" descr="http://www.duma-er.ru/upload/resize_cache/iblock/528/1280_1024_1/20180618_rosobrnadz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" y="866774"/>
            <a:ext cx="4862863" cy="32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20" y="4429125"/>
            <a:ext cx="784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Красноярском крае необъективных школ ВПР: 2017 – 69, 2018 – 87, 2019 – 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2"/>
                </a:solidFill>
              </a:rPr>
              <a:t>Обучение лиц, в том числе ПК, обеспечивающих оценивание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Инструктажи должностных лиц, обеспечивающих ОКО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Разъяснительная работа о целях проведения процедур ОКО</a:t>
            </a:r>
          </a:p>
          <a:p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Направление общественных наблюдателей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Сбалансированный контроль со стороны руководящих работников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Пересмотр организацией собственных оценочных материалов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grade\Desktop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6" y="225171"/>
            <a:ext cx="5375656" cy="4691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0" y="2688325"/>
            <a:ext cx="3395208" cy="84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0202" y="3403155"/>
            <a:ext cx="214026" cy="17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18492" y="2949935"/>
            <a:ext cx="4325508" cy="100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47215" y="619125"/>
            <a:ext cx="505735" cy="18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Уровни проведения оценочных процедур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96424" y="2040376"/>
            <a:ext cx="1836752" cy="1494845"/>
          </a:xfrm>
          <a:prstGeom prst="ellipse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208" y="3782496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Текущий контроль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3426" y="4354501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4703" y="3800723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диагностика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0569" y="4221978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3012" y="4662278"/>
            <a:ext cx="32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Краевые диагностические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2904" y="1963676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Всероссийские проверочные работы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2449" y="1336039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Национальное исследование качества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85856" y="922352"/>
            <a:ext cx="341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79988" y="268832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 к ГИА в форме итоговых сочинений и собеседований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2611" y="106315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3606" y="1432506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594567" y="1859259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45311" y="2257092"/>
            <a:ext cx="234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другие МСИ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5049" y="1960066"/>
            <a:ext cx="2920451" cy="555026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00457" y="1705371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915976"/>
          </a:xfrm>
        </p:spPr>
        <p:txBody>
          <a:bodyPr/>
          <a:lstStyle/>
          <a:p>
            <a:pPr fontAlgn="t"/>
            <a:r>
              <a:rPr lang="ru-RU" sz="1800" b="1" dirty="0"/>
              <a:t>План мероприятий по обеспечению объективности при проведении оценочных </a:t>
            </a:r>
            <a:r>
              <a:rPr lang="ru-RU" sz="1800" b="1" dirty="0" smtClean="0"/>
              <a:t>процедур в </a:t>
            </a:r>
            <a:r>
              <a:rPr lang="ru-RU" sz="1800" b="1" dirty="0"/>
              <a:t>Красноярском крае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2019-2021 </a:t>
            </a:r>
            <a:r>
              <a:rPr lang="ru-RU" sz="1800" b="1" dirty="0" smtClean="0"/>
              <a:t>гг.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1. </a:t>
            </a:r>
            <a:r>
              <a:rPr lang="ru-RU" sz="1800" b="1" dirty="0" smtClean="0"/>
              <a:t>Нормативно-правовое обеспечение объективности оценочных процедур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2. </a:t>
            </a:r>
            <a:r>
              <a:rPr lang="ru-RU" sz="1800" b="1" dirty="0" smtClean="0"/>
              <a:t>Информационно-разъяснительная работа по обеспечению объективности результатов Всероссийских проверочных работ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3. </a:t>
            </a:r>
            <a:r>
              <a:rPr lang="ru-RU" sz="1800" b="1" dirty="0" smtClean="0"/>
              <a:t>Повышение квалификации педагогов в области проведения экспертизы и оценки работ учащихся при проведении оценочных процедур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05" y="449050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04560" y="3657600"/>
            <a:ext cx="960120" cy="66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648071"/>
          </a:xfrm>
        </p:spPr>
        <p:txBody>
          <a:bodyPr/>
          <a:lstStyle/>
          <a:p>
            <a:pPr fontAlgn="t"/>
            <a:r>
              <a:rPr lang="ru-RU" sz="1400" b="1" dirty="0"/>
              <a:t>План мероприятий по обеспечению объективности при проведении оценочных </a:t>
            </a:r>
            <a:r>
              <a:rPr lang="ru-RU" sz="1400" b="1" dirty="0" smtClean="0"/>
              <a:t>процедур в </a:t>
            </a:r>
            <a:r>
              <a:rPr lang="ru-RU" sz="1400" b="1" dirty="0"/>
              <a:t>Красноярском крае в 2019-2021 </a:t>
            </a:r>
            <a:r>
              <a:rPr lang="ru-RU" sz="1400" b="1" dirty="0" smtClean="0"/>
              <a:t>гг.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</a:t>
            </a:r>
            <a:r>
              <a:rPr lang="ru-RU" sz="1800" b="1" dirty="0">
                <a:solidFill>
                  <a:srgbClr val="00CC9C"/>
                </a:solidFill>
              </a:rPr>
              <a:t>4. </a:t>
            </a:r>
            <a:r>
              <a:rPr lang="ru-RU" sz="1800" b="1" dirty="0"/>
              <a:t>Организационно-управленческое, методическое обеспечение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5. </a:t>
            </a:r>
            <a:r>
              <a:rPr lang="ru-RU" sz="1800" b="1" dirty="0"/>
              <a:t>Организация мероприятий для обучающихся, их родителей, способствующих повышению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6. </a:t>
            </a:r>
            <a:r>
              <a:rPr lang="ru-RU" sz="1800" b="1" u="sng" dirty="0">
                <a:solidFill>
                  <a:schemeClr val="bg2"/>
                </a:solidFill>
              </a:rPr>
              <a:t>Организация постоянно действующей разветвлённой муниципальной системы общественного наблюдения при проведении Всероссийских проверочных работ при координации и под контролем </a:t>
            </a:r>
            <a:r>
              <a:rPr lang="ru-RU" sz="1800" b="1" u="sng" dirty="0" smtClean="0">
                <a:solidFill>
                  <a:schemeClr val="bg2"/>
                </a:solidFill>
              </a:rPr>
              <a:t>министерства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7. </a:t>
            </a:r>
            <a:r>
              <a:rPr lang="ru-RU" sz="1800" b="1" dirty="0"/>
              <a:t>Использование контрольно-надзорных механизмов при обеспечении объективности результатов ВПР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585" y="466576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780" y="4665762"/>
            <a:ext cx="70104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2"/>
            <a:ext cx="831109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3440579">
            <a:off x="6924675" y="2809875"/>
            <a:ext cx="12287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169" y="0"/>
            <a:ext cx="8058366" cy="648071"/>
          </a:xfrm>
        </p:spPr>
        <p:txBody>
          <a:bodyPr/>
          <a:lstStyle/>
          <a:p>
            <a:r>
              <a:rPr lang="ru-RU" sz="2800" dirty="0" smtClean="0"/>
              <a:t>Некоторые индикаторы </a:t>
            </a:r>
            <a:r>
              <a:rPr lang="ru-RU" sz="2800" dirty="0" smtClean="0"/>
              <a:t>необъективности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21" y="915253"/>
            <a:ext cx="2547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74" y="4410698"/>
            <a:ext cx="2562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осле 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D:\PROFILES\ALL\DESKTOP\scher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" y="2098675"/>
            <a:ext cx="1716264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227" y="361949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1330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580" y="162954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1687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849312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53840"/>
              </p:ext>
            </p:extLst>
          </p:nvPr>
        </p:nvGraphicFramePr>
        <p:xfrm>
          <a:off x="6143625" y="692572"/>
          <a:ext cx="3051177" cy="43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500" y="930642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Участники ОГЭ,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получившие оценки </a:t>
            </a:r>
            <a:r>
              <a:rPr lang="ru-RU" sz="2400" b="1" dirty="0">
                <a:solidFill>
                  <a:schemeClr val="bg2"/>
                </a:solidFill>
              </a:rPr>
              <a:t>«5»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 всем сданным предметам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9089" y="354344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+ 37 </a:t>
            </a:r>
            <a:r>
              <a:rPr lang="ru-RU" sz="3600" b="1" dirty="0" smtClean="0">
                <a:solidFill>
                  <a:schemeClr val="bg2"/>
                </a:solidFill>
              </a:rPr>
              <a:t>% 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5475" y="560633"/>
            <a:ext cx="2939415" cy="443484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7824" r="9752" b="5263"/>
          <a:stretch/>
        </p:blipFill>
        <p:spPr bwMode="auto">
          <a:xfrm>
            <a:off x="85343" y="67056"/>
            <a:ext cx="6473833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grade\Desktop\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17" y="554735"/>
            <a:ext cx="3833805" cy="4303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grade\Desktop\12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27" y="1593408"/>
            <a:ext cx="5089779" cy="342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6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29514</TotalTime>
  <Words>842</Words>
  <Application>Microsoft Office PowerPoint</Application>
  <PresentationFormat>Экран (16:9)</PresentationFormat>
  <Paragraphs>187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ОЦЕНОЧНЫЕ ПРОЦЕДУРЫ И ИХ ОБЪЕКТИВНОСТЬ</vt:lpstr>
      <vt:lpstr> </vt:lpstr>
      <vt:lpstr>Уровни проведения оценочных процедур</vt:lpstr>
      <vt:lpstr>План мероприятий по обеспечению объективности при проведении оценочных процедур в Красноярском крае  в 2019-2021 гг.</vt:lpstr>
      <vt:lpstr>План мероприятий по обеспечению объективности при проведении оценочных процедур в Красноярском крае в 2019-2021 гг. </vt:lpstr>
      <vt:lpstr>Презентация PowerPoint</vt:lpstr>
      <vt:lpstr>Некоторые индикаторы необъективности</vt:lpstr>
      <vt:lpstr>Презентация PowerPoint</vt:lpstr>
      <vt:lpstr>Статистика необъективных ВПР  в прошедшем году</vt:lpstr>
      <vt:lpstr>Муниципальные образования, включенные  в «группу риска»</vt:lpstr>
      <vt:lpstr>Включенные в списки три года подряд</vt:lpstr>
      <vt:lpstr>Презентация PowerPoint</vt:lpstr>
      <vt:lpstr> </vt:lpstr>
      <vt:lpstr>Основные подходы к повышению объективности результатов оценочных процедур </vt:lpstr>
      <vt:lpstr>Обеспечение «строгой» процедуры в ОО</vt:lpstr>
      <vt:lpstr>Позитивное отношение к процедурам ВПР  и их объективности</vt:lpstr>
      <vt:lpstr>Позитивное отношение к процедурам ОКО и их объективности</vt:lpstr>
      <vt:lpstr>РЕГИОН, МУНИЦИПАЛИТЕТ И ШКОЛА</vt:lpstr>
      <vt:lpstr>Управленческие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Грак Денис Валерьевич</cp:lastModifiedBy>
  <cp:revision>2262</cp:revision>
  <cp:lastPrinted>2018-08-22T04:29:50Z</cp:lastPrinted>
  <dcterms:modified xsi:type="dcterms:W3CDTF">2020-03-11T06:31:32Z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