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2"/>
  </p:notesMasterIdLst>
  <p:handoutMasterIdLst>
    <p:handoutMasterId r:id="rId33"/>
  </p:handoutMasterIdLst>
  <p:sldIdLst>
    <p:sldId id="897" r:id="rId2"/>
    <p:sldId id="1467" r:id="rId3"/>
    <p:sldId id="1490" r:id="rId4"/>
    <p:sldId id="1497" r:id="rId5"/>
    <p:sldId id="1504" r:id="rId6"/>
    <p:sldId id="1487" r:id="rId7"/>
    <p:sldId id="1468" r:id="rId8"/>
    <p:sldId id="1489" r:id="rId9"/>
    <p:sldId id="1499" r:id="rId10"/>
    <p:sldId id="1501" r:id="rId11"/>
    <p:sldId id="1505" r:id="rId12"/>
    <p:sldId id="1507" r:id="rId13"/>
    <p:sldId id="1508" r:id="rId14"/>
    <p:sldId id="1518" r:id="rId15"/>
    <p:sldId id="1492" r:id="rId16"/>
    <p:sldId id="1509" r:id="rId17"/>
    <p:sldId id="1514" r:id="rId18"/>
    <p:sldId id="1471" r:id="rId19"/>
    <p:sldId id="1466" r:id="rId20"/>
    <p:sldId id="1510" r:id="rId21"/>
    <p:sldId id="1511" r:id="rId22"/>
    <p:sldId id="1512" r:id="rId23"/>
    <p:sldId id="1513" r:id="rId24"/>
    <p:sldId id="1474" r:id="rId25"/>
    <p:sldId id="1469" r:id="rId26"/>
    <p:sldId id="1517" r:id="rId27"/>
    <p:sldId id="1506" r:id="rId28"/>
    <p:sldId id="1503" r:id="rId29"/>
    <p:sldId id="1516" r:id="rId30"/>
    <p:sldId id="1515" r:id="rId31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467"/>
            <p14:sldId id="1490"/>
            <p14:sldId id="1497"/>
            <p14:sldId id="1504"/>
            <p14:sldId id="1487"/>
            <p14:sldId id="1468"/>
            <p14:sldId id="1489"/>
            <p14:sldId id="1499"/>
            <p14:sldId id="1501"/>
            <p14:sldId id="1505"/>
            <p14:sldId id="1507"/>
            <p14:sldId id="1508"/>
            <p14:sldId id="1518"/>
            <p14:sldId id="1492"/>
            <p14:sldId id="1509"/>
            <p14:sldId id="1514"/>
            <p14:sldId id="1471"/>
            <p14:sldId id="1466"/>
            <p14:sldId id="1510"/>
            <p14:sldId id="1511"/>
            <p14:sldId id="1512"/>
            <p14:sldId id="1513"/>
            <p14:sldId id="1474"/>
            <p14:sldId id="1469"/>
            <p14:sldId id="1517"/>
            <p14:sldId id="1506"/>
            <p14:sldId id="1503"/>
            <p14:sldId id="1516"/>
            <p14:sldId id="15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C"/>
    <a:srgbClr val="608DC4"/>
    <a:srgbClr val="607492"/>
    <a:srgbClr val="149698"/>
    <a:srgbClr val="1496C0"/>
    <a:srgbClr val="FF5353"/>
    <a:srgbClr val="000000"/>
    <a:srgbClr val="FFFFFF"/>
    <a:srgbClr val="00926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4" autoAdjust="0"/>
    <p:restoredTop sz="94293" autoAdjust="0"/>
  </p:normalViewPr>
  <p:slideViewPr>
    <p:cSldViewPr snapToGrid="0">
      <p:cViewPr>
        <p:scale>
          <a:sx n="100" d="100"/>
          <a:sy n="100" d="100"/>
        </p:scale>
        <p:origin x="-802" y="-365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ВПР</c:v>
                </c:pt>
              </c:strCache>
            </c:strRef>
          </c:tx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Ачинск</c:v>
                </c:pt>
                <c:pt idx="1">
                  <c:v>Абанский </c:v>
                </c:pt>
                <c:pt idx="2">
                  <c:v>Красноярск </c:v>
                </c:pt>
                <c:pt idx="3">
                  <c:v>Енисейский</c:v>
                </c:pt>
                <c:pt idx="4">
                  <c:v>Ермаковский</c:v>
                </c:pt>
                <c:pt idx="5">
                  <c:v>Ирбейский</c:v>
                </c:pt>
                <c:pt idx="6">
                  <c:v>Курагинский</c:v>
                </c:pt>
                <c:pt idx="7">
                  <c:v>Мотыгинский</c:v>
                </c:pt>
                <c:pt idx="8">
                  <c:v>Нижнеингашский</c:v>
                </c:pt>
                <c:pt idx="9">
                  <c:v>Рыбинский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87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2890368"/>
        <c:axId val="141849664"/>
      </c:barChart>
      <c:catAx>
        <c:axId val="19289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1849664"/>
        <c:crosses val="autoZero"/>
        <c:auto val="1"/>
        <c:lblAlgn val="ctr"/>
        <c:lblOffset val="100"/>
        <c:noMultiLvlLbl val="0"/>
      </c:catAx>
      <c:valAx>
        <c:axId val="14184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89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0.53932</cdr:x>
      <cdr:y>0.28939</cdr:y>
    </cdr:from>
    <cdr:to>
      <cdr:x>0.75103</cdr:x>
      <cdr:y>0.37208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0800000">
          <a:off x="2358390" y="906781"/>
          <a:ext cx="925830" cy="2590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55858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581" y="1282116"/>
            <a:ext cx="6408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ОБЕСПЕЧЕНИЕ ОБЪЕКТИВНОСТИ ПРОВЕДЕНИЯ </a:t>
            </a:r>
            <a:r>
              <a:rPr lang="ru-RU" sz="2800" b="1" dirty="0" smtClean="0">
                <a:solidFill>
                  <a:schemeClr val="bg2"/>
                </a:solidFill>
              </a:rPr>
              <a:t>ВСЕРОССИЙСКИХ ПРОВЕРОЧНЫХ РАБОТ </a:t>
            </a:r>
          </a:p>
          <a:p>
            <a:r>
              <a:rPr lang="ru-RU" sz="2800" dirty="0" smtClean="0"/>
              <a:t>В 2020 ГОДУ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58659" y="4365618"/>
            <a:ext cx="576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ОБЕСПЕЧЕНИЕ ОБЪЕКТИВНОСТИ</a:t>
            </a:r>
            <a:endParaRPr lang="ru-RU" sz="2400" b="1" dirty="0">
              <a:solidFill>
                <a:schemeClr val="tx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737853"/>
            <a:ext cx="2886076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ВПР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-2017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4-6 организаций в списке: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400" dirty="0" smtClean="0"/>
          </a:p>
          <a:p>
            <a:r>
              <a:rPr lang="ru-RU" sz="2000" dirty="0" smtClean="0"/>
              <a:t>Богучанский </a:t>
            </a:r>
          </a:p>
          <a:p>
            <a:r>
              <a:rPr lang="ru-RU" sz="2000" dirty="0" smtClean="0"/>
              <a:t>Емельяновский</a:t>
            </a:r>
          </a:p>
          <a:p>
            <a:r>
              <a:rPr lang="ru-RU" sz="2000" dirty="0" smtClean="0"/>
              <a:t>Иланский 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Канский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Курагинский</a:t>
            </a:r>
          </a:p>
          <a:p>
            <a:r>
              <a:rPr lang="ru-RU" sz="2000" dirty="0" err="1" smtClean="0"/>
              <a:t>Шарыповский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81350" y="737853"/>
            <a:ext cx="2952750" cy="3908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ВПР-2018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4-5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организаций в списке:</a:t>
            </a:r>
          </a:p>
          <a:p>
            <a:endParaRPr lang="ru-RU" sz="2400" b="1" dirty="0"/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Канский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Минусинский</a:t>
            </a:r>
          </a:p>
          <a:p>
            <a:r>
              <a:rPr lang="ru-RU" sz="2000" dirty="0" smtClean="0"/>
              <a:t>Мотыгинский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Нижнеингашский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6025" y="737853"/>
            <a:ext cx="272415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ВПР-2019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4-5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организаций в списке:</a:t>
            </a:r>
          </a:p>
          <a:p>
            <a:endParaRPr lang="ru-RU" sz="2000" dirty="0" smtClean="0"/>
          </a:p>
          <a:p>
            <a:r>
              <a:rPr lang="ru-RU" sz="2000" dirty="0" smtClean="0"/>
              <a:t>Абанский</a:t>
            </a:r>
          </a:p>
          <a:p>
            <a:r>
              <a:rPr lang="ru-RU" sz="2000" dirty="0" smtClean="0"/>
              <a:t>Ачинск</a:t>
            </a:r>
          </a:p>
          <a:p>
            <a:r>
              <a:rPr lang="ru-RU" sz="2000" dirty="0" smtClean="0"/>
              <a:t>Красноярск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Курагинский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Нижнеингашский</a:t>
            </a:r>
          </a:p>
          <a:p>
            <a:r>
              <a:rPr lang="ru-RU" sz="2000" dirty="0" smtClean="0"/>
              <a:t>Рыбинский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3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367" y="968201"/>
            <a:ext cx="8419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территорий за последние три года </a:t>
            </a:r>
            <a:r>
              <a:rPr lang="ru-RU" sz="2400" b="1" cap="all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ни разу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попадали в списки «необъективных»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впр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(- 3 в 2019 году)</a:t>
            </a:r>
            <a:endParaRPr lang="ru-RU" sz="2400" b="1" cap="all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2000250"/>
            <a:ext cx="3860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Бородино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Сосновоборск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Березовский район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Бирилюсский район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Казачинский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 -</a:t>
            </a:r>
          </a:p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Кежемский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2959" y="2277249"/>
            <a:ext cx="4389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Пировский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 -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Саянский район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Северо-Енисейский район -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Туруханский район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Кедровый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ЗАТО п. Солнечный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185" y="341324"/>
            <a:ext cx="6821889" cy="1296976"/>
          </a:xfrm>
        </p:spPr>
        <p:txBody>
          <a:bodyPr/>
          <a:lstStyle/>
          <a:p>
            <a:r>
              <a:rPr lang="ru-RU" sz="2800" b="1" dirty="0" smtClean="0"/>
              <a:t>Уровень доверия к </a:t>
            </a:r>
            <a:r>
              <a:rPr lang="ru-RU" sz="2800" b="1" dirty="0" smtClean="0"/>
              <a:t>оценочным процедурам складывается из качества проведения: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 flipV="1">
            <a:off x="8601073" y="676275"/>
            <a:ext cx="447675" cy="417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5320" y="1987898"/>
            <a:ext cx="681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сновного государственного экзамена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00B050"/>
                </a:solidFill>
              </a:rPr>
              <a:t>Е</a:t>
            </a:r>
            <a:r>
              <a:rPr lang="ru-RU" sz="2400" b="1" dirty="0" smtClean="0">
                <a:solidFill>
                  <a:srgbClr val="00B050"/>
                </a:solidFill>
              </a:rPr>
              <a:t>диного государственного экзамена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Итогового сочинения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Итогового собеседования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сероссийских проверочных работ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егиональных оценочных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7687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Рейтингование</a:t>
            </a:r>
            <a:r>
              <a:rPr lang="ru-RU" b="1" dirty="0" smtClean="0"/>
              <a:t> муниципалитетов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C:\Users\grade\Desktop\2019-11-13_22-17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772"/>
            <a:ext cx="8928993" cy="291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33359" y="880532"/>
            <a:ext cx="1095633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64180" y="1699260"/>
            <a:ext cx="4511040" cy="2111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64180" y="895772"/>
            <a:ext cx="4511040" cy="803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820" y="4069080"/>
            <a:ext cx="82600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*в соответствии с методикой оценки управления качеством образования, раздел «</a:t>
            </a:r>
            <a:r>
              <a:rPr lang="ru-RU" dirty="0"/>
              <a:t>Работа </a:t>
            </a:r>
            <a:r>
              <a:rPr lang="ru-RU" dirty="0" smtClean="0"/>
              <a:t>муниципалитета </a:t>
            </a:r>
            <a:r>
              <a:rPr lang="ru-RU" dirty="0"/>
              <a:t>с </a:t>
            </a:r>
            <a:r>
              <a:rPr lang="ru-RU" dirty="0" smtClean="0"/>
              <a:t>результатами </a:t>
            </a:r>
            <a:r>
              <a:rPr lang="ru-RU" dirty="0"/>
              <a:t>и объективность </a:t>
            </a:r>
            <a:r>
              <a:rPr lang="ru-RU" dirty="0" smtClean="0"/>
              <a:t>школьных </a:t>
            </a:r>
            <a:r>
              <a:rPr lang="ru-RU" dirty="0"/>
              <a:t>отметок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ade\Desktop\2019-11-13_22-17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" y="144144"/>
            <a:ext cx="8928993" cy="25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2840" y="2679762"/>
            <a:ext cx="30668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1800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списано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2530" y="2733768"/>
            <a:ext cx="26709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-30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210" y="3813888"/>
            <a:ext cx="50209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1500 (</a:t>
            </a:r>
            <a:r>
              <a:rPr lang="ru-RU" sz="4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3800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списано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4929" y="3867894"/>
            <a:ext cx="26709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-25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среднем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65516" y="3817776"/>
            <a:ext cx="6325844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82" y="776050"/>
            <a:ext cx="8229600" cy="92749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ОБЕСПЕЧЕНИЕ ОБЪЕКТИВНОСТИ ПРОВЕДЕНИЯ ВСЕРОССИЙСКИХ ПРОВЕРОЧНЫХ РАБОТ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2020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Масюлис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Константин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Луцисович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заместитель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министра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73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MKL</a:t>
            </a:r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55858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581" y="1282116"/>
            <a:ext cx="6408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ОБЕСПЕЧЕНИЕ ОБЪЕКТИВНОСТИ ПРОВЕДЕНИЯ </a:t>
            </a:r>
            <a:r>
              <a:rPr lang="ru-RU" sz="2800" b="1" dirty="0" smtClean="0">
                <a:solidFill>
                  <a:schemeClr val="bg2"/>
                </a:solidFill>
              </a:rPr>
              <a:t>ВСЕРОССИЙСКИХ ПРОВЕРОЧНЫХ РАБОТ </a:t>
            </a:r>
          </a:p>
          <a:p>
            <a:r>
              <a:rPr lang="ru-RU" sz="2800" dirty="0" smtClean="0"/>
              <a:t>В 2020 ГОДУ: МЕРЫ И ДЕЙСТВИЯ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58659" y="4365618"/>
            <a:ext cx="576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ОБЕСПЕЧЕНИЕ ОБЪЕКТИВНОСТИ</a:t>
            </a:r>
            <a:endParaRPr lang="ru-RU" sz="2400" b="1" dirty="0">
              <a:solidFill>
                <a:schemeClr val="tx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27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D:\PROFILES\ALL\DESKTOP\аавпвапав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1874"/>
            <a:ext cx="7915275" cy="51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0549" y="80963"/>
            <a:ext cx="7839075" cy="20145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2448" y="2952750"/>
            <a:ext cx="7839075" cy="21336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219075"/>
            <a:ext cx="7296150" cy="1619250"/>
          </a:xfrm>
        </p:spPr>
        <p:txBody>
          <a:bodyPr/>
          <a:lstStyle/>
          <a:p>
            <a:r>
              <a:rPr lang="ru-RU" dirty="0"/>
              <a:t>Основные подходы к повышению объективности результатов оценочных процедур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905001"/>
            <a:ext cx="8229600" cy="1981199"/>
          </a:xfrm>
        </p:spPr>
        <p:txBody>
          <a:bodyPr/>
          <a:lstStyle/>
          <a:p>
            <a:r>
              <a:rPr lang="ru-RU" sz="2000" dirty="0"/>
              <a:t>Обеспечение «строгой» процедуры в ОО</a:t>
            </a:r>
          </a:p>
          <a:p>
            <a:r>
              <a:rPr lang="ru-RU" sz="2000" dirty="0" smtClean="0"/>
              <a:t>Выявление </a:t>
            </a:r>
            <a:r>
              <a:rPr lang="ru-RU" sz="2000" dirty="0"/>
              <a:t>и </a:t>
            </a:r>
            <a:r>
              <a:rPr lang="ru-RU" sz="2000" dirty="0" smtClean="0"/>
              <a:t>поддержка </a:t>
            </a:r>
            <a:r>
              <a:rPr lang="ru-RU" sz="2000" dirty="0"/>
              <a:t>ОО с необъективными </a:t>
            </a:r>
            <a:r>
              <a:rPr lang="ru-RU" sz="2000" dirty="0" smtClean="0"/>
              <a:t>результатами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позитивного отношения участников образовательных отношений к вопросам обеспечения объективности результатов оценочных процедур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Обеспечение «строгой» процедуры в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7312" y="3051479"/>
            <a:ext cx="5148470" cy="535398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Квалифицированная обработка (проверка) диагностических работ </a:t>
            </a:r>
            <a:r>
              <a:rPr lang="ru-RU" dirty="0" smtClean="0"/>
              <a:t>В </a:t>
            </a:r>
            <a:r>
              <a:rPr lang="ru-RU" dirty="0"/>
              <a:t>соответствии с критериями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114" y="1184059"/>
            <a:ext cx="5002696" cy="520810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Следование федеральным рекомендациям, порядку, утвержденному в организации, муниципалитете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0940" y="2100129"/>
            <a:ext cx="4720426" cy="502263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защищенность контрольно-измерительных </a:t>
            </a:r>
            <a:r>
              <a:rPr lang="ru-RU" dirty="0" smtClean="0"/>
              <a:t>материалов ВПР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0613" y="3983932"/>
            <a:ext cx="5496672" cy="53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Внимательный, точный перенос данных в информационную систему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137574" y="1819187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08566" y="2742517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10377" y="3727153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03520" y="10220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4666" y="190996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7580" y="28945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4613" y="378863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3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0" y="2688325"/>
            <a:ext cx="3395208" cy="84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40202" y="3403155"/>
            <a:ext cx="214026" cy="174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818492" y="2949935"/>
            <a:ext cx="4325508" cy="100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47215" y="619125"/>
            <a:ext cx="505735" cy="1845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Уровни проведения оценочных процедур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96424" y="2040376"/>
            <a:ext cx="1836752" cy="1494845"/>
          </a:xfrm>
          <a:prstGeom prst="ellipse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2208" y="3782496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Текущий контроль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3426" y="4354501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Промежуточная аттестация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4703" y="3800723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диагностика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40569" y="4221978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Итоговая диагностика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3012" y="4662278"/>
            <a:ext cx="32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Краевые диагностические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12904" y="1963676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Всероссийские проверочные работы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42449" y="1336039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Национальное исследование качества образования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85856" y="922352"/>
            <a:ext cx="341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79988" y="268832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Допуск к ГИА в форме итоговых сочинений и собеседований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512611" y="1063151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TIMSS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23606" y="1432506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PIRLS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594567" y="1859259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45311" y="2257092"/>
            <a:ext cx="2345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 другие МСИ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5049" y="1960066"/>
            <a:ext cx="2920451" cy="55502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00457" y="1705371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6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" y="1638299"/>
            <a:ext cx="8168640" cy="2956323"/>
          </a:xfrm>
        </p:spPr>
        <p:txBody>
          <a:bodyPr/>
          <a:lstStyle/>
          <a:p>
            <a:r>
              <a:rPr lang="ru-RU" sz="2000" dirty="0" smtClean="0"/>
              <a:t>Изучение методических рекомендаций </a:t>
            </a:r>
            <a:r>
              <a:rPr lang="ru-RU" sz="2000" dirty="0" err="1" smtClean="0"/>
              <a:t>Рособрнадзора</a:t>
            </a:r>
            <a:endParaRPr lang="ru-RU" sz="2000" dirty="0" smtClean="0"/>
          </a:p>
          <a:p>
            <a:r>
              <a:rPr lang="ru-RU" sz="2000" dirty="0" smtClean="0"/>
              <a:t>Разработка порядка проведения ВПР на уровнях муниципалитета и общеобразовательных организаций</a:t>
            </a:r>
          </a:p>
          <a:p>
            <a:r>
              <a:rPr lang="ru-RU" sz="2000" dirty="0" smtClean="0"/>
              <a:t>Документальное закрепление ответственных лиц за проведение ВПР, обработку данных и их перенос в информационную систему</a:t>
            </a:r>
          </a:p>
          <a:p>
            <a:r>
              <a:rPr lang="ru-RU" sz="2000" dirty="0" smtClean="0"/>
              <a:t>Создание соответствующих комиссий по проверке работ ВПР</a:t>
            </a:r>
          </a:p>
          <a:p>
            <a:r>
              <a:rPr lang="ru-RU" sz="2000" dirty="0" smtClean="0"/>
              <a:t>Органичное включение ВПР в текущий образовательный процесс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3809" y="97484"/>
            <a:ext cx="7260171" cy="1388416"/>
          </a:xfrm>
        </p:spPr>
        <p:txBody>
          <a:bodyPr/>
          <a:lstStyle/>
          <a:p>
            <a:r>
              <a:rPr lang="ru-RU" sz="2800" dirty="0"/>
              <a:t>Следование федеральным рекомендациям, порядку, утвержденному в организации, </a:t>
            </a:r>
            <a:r>
              <a:rPr lang="ru-RU" sz="2800" dirty="0" smtClean="0"/>
              <a:t>муниципалитете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35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" y="1638299"/>
            <a:ext cx="8168640" cy="1996441"/>
          </a:xfrm>
        </p:spPr>
        <p:txBody>
          <a:bodyPr/>
          <a:lstStyle/>
          <a:p>
            <a:r>
              <a:rPr lang="ru-RU" sz="2000" dirty="0" smtClean="0"/>
              <a:t>Исключение фактов доступа к КИМ посторонних лиц</a:t>
            </a:r>
          </a:p>
          <a:p>
            <a:r>
              <a:rPr lang="ru-RU" sz="2000" dirty="0" smtClean="0"/>
              <a:t>Своевременное получение и использование КИМ </a:t>
            </a:r>
          </a:p>
          <a:p>
            <a:r>
              <a:rPr lang="ru-RU" sz="2000" dirty="0" smtClean="0"/>
              <a:t>Пресечение случаев использования участниками ВПР запрещенных средств связи, письменных заметок и справочных материалов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3809" y="97484"/>
            <a:ext cx="7260171" cy="1388416"/>
          </a:xfrm>
        </p:spPr>
        <p:txBody>
          <a:bodyPr/>
          <a:lstStyle/>
          <a:p>
            <a:r>
              <a:rPr lang="ru-RU" sz="2800" dirty="0"/>
              <a:t>Информационная защищенность контрольно-измерительных материалов ВПР</a:t>
            </a:r>
            <a:endParaRPr lang="ru-RU" sz="2800" dirty="0"/>
          </a:p>
        </p:txBody>
      </p:sp>
      <p:pic>
        <p:nvPicPr>
          <p:cNvPr id="5122" name="Picture 2" descr="https://kuku.travel/wp-content/uploads/2019/03/no-ph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05" y="3261360"/>
            <a:ext cx="2307590" cy="17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" y="1638299"/>
            <a:ext cx="4274820" cy="2804161"/>
          </a:xfrm>
        </p:spPr>
        <p:txBody>
          <a:bodyPr/>
          <a:lstStyle/>
          <a:p>
            <a:r>
              <a:rPr lang="ru-RU" sz="2000" dirty="0" smtClean="0"/>
              <a:t>Проверка ВПР в соответствии с критериями</a:t>
            </a:r>
          </a:p>
          <a:p>
            <a:pPr marL="203200" indent="0">
              <a:buNone/>
            </a:pPr>
            <a:endParaRPr lang="ru-RU" sz="2000" dirty="0" smtClean="0"/>
          </a:p>
          <a:p>
            <a:r>
              <a:rPr lang="ru-RU" sz="2000" dirty="0" smtClean="0"/>
              <a:t>Исключение случаев проверки ВПР лицами, заинтересованными в высоком результате </a:t>
            </a:r>
          </a:p>
          <a:p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3809" y="97484"/>
            <a:ext cx="7260171" cy="1388416"/>
          </a:xfrm>
        </p:spPr>
        <p:txBody>
          <a:bodyPr/>
          <a:lstStyle/>
          <a:p>
            <a:r>
              <a:rPr lang="ru-RU" sz="2800" dirty="0"/>
              <a:t>Квалифицированная обработка (проверка) диагностических работ </a:t>
            </a:r>
            <a:r>
              <a:rPr lang="ru-RU" sz="2800" dirty="0" smtClean="0"/>
              <a:t>в </a:t>
            </a:r>
            <a:r>
              <a:rPr lang="ru-RU" sz="2800" dirty="0"/>
              <a:t>соответствии с критериями</a:t>
            </a:r>
            <a:endParaRPr lang="ru-RU" sz="2800" dirty="0"/>
          </a:p>
        </p:txBody>
      </p:sp>
      <p:pic>
        <p:nvPicPr>
          <p:cNvPr id="4098" name="Picture 2" descr="https://dirmagazina.ru/wp-content/uploads/2019/10/2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37" y="1920238"/>
            <a:ext cx="3539337" cy="236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" y="1638299"/>
            <a:ext cx="8168640" cy="982981"/>
          </a:xfrm>
        </p:spPr>
        <p:txBody>
          <a:bodyPr/>
          <a:lstStyle/>
          <a:p>
            <a:r>
              <a:rPr lang="ru-RU" sz="2000" dirty="0" smtClean="0"/>
              <a:t>Перепроверка внесенных данных на наличие ошибок</a:t>
            </a:r>
          </a:p>
          <a:p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3809" y="97484"/>
            <a:ext cx="7260171" cy="1388416"/>
          </a:xfrm>
        </p:spPr>
        <p:txBody>
          <a:bodyPr/>
          <a:lstStyle/>
          <a:p>
            <a:r>
              <a:rPr lang="ru-RU" sz="2800" dirty="0"/>
              <a:t>Внимательный, точный перенос данных в информационную систему</a:t>
            </a:r>
            <a:endParaRPr lang="ru-RU" sz="2800" dirty="0"/>
          </a:p>
        </p:txBody>
      </p:sp>
      <p:pic>
        <p:nvPicPr>
          <p:cNvPr id="3074" name="Picture 2" descr="https://smartprogress.do/uploadImages/001062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0" y="2320804"/>
            <a:ext cx="3954780" cy="2633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Позитивное отношение к процедурам ОКО </a:t>
            </a:r>
            <a:r>
              <a:rPr lang="ru-RU" sz="2800" b="1" dirty="0" smtClean="0"/>
              <a:t>и </a:t>
            </a:r>
            <a:r>
              <a:rPr lang="ru-RU" sz="2800" b="1" dirty="0"/>
              <a:t>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CustomShap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 err="1" smtClean="0"/>
              <a:t>Внутришкольный</a:t>
            </a:r>
            <a:r>
              <a:rPr lang="ru-RU" sz="1400" b="1" dirty="0" smtClean="0"/>
              <a:t> </a:t>
            </a:r>
            <a:r>
              <a:rPr lang="ru-RU" sz="1400" b="1" dirty="0"/>
              <a:t>«климат»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Внедрение системы независимой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Формирование культуры </a:t>
            </a:r>
            <a:r>
              <a:rPr lang="ru-RU" sz="1400" dirty="0" smtClean="0"/>
              <a:t>проведения независимых исследований и мониторингов ВПР</a:t>
            </a:r>
            <a:endParaRPr lang="ru-RU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Прозрачные правила </a:t>
            </a:r>
            <a:r>
              <a:rPr lang="ru-RU" sz="1400" dirty="0" smtClean="0"/>
              <a:t>и цели ВПР для обучающихся и родителей</a:t>
            </a:r>
            <a:endParaRPr lang="ru-RU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Хартия «За честное оценивание» 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endParaRPr lang="ru-RU" sz="1400" b="1" dirty="0"/>
          </a:p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/>
              <a:t>Устранение административного давления </a:t>
            </a:r>
            <a:endParaRPr lang="ru-RU" sz="14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Отказ от использования показателей, провоцирующих на «подтасовки»  результатов ВПР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Разъяснительная работа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Помощь в обмен на признание проблем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2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решения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Обучение лиц, в том числе </a:t>
            </a:r>
            <a:r>
              <a:rPr lang="ru-RU" sz="2000" dirty="0" smtClean="0">
                <a:solidFill>
                  <a:schemeClr val="bg2"/>
                </a:solidFill>
              </a:rPr>
              <a:t>через ПК</a:t>
            </a:r>
            <a:r>
              <a:rPr lang="ru-RU" sz="2000" dirty="0" smtClean="0">
                <a:solidFill>
                  <a:schemeClr val="bg2"/>
                </a:solidFill>
              </a:rPr>
              <a:t>, обеспечивающих </a:t>
            </a:r>
            <a:r>
              <a:rPr lang="ru-RU" sz="2000" dirty="0" smtClean="0">
                <a:solidFill>
                  <a:schemeClr val="bg2"/>
                </a:solidFill>
              </a:rPr>
              <a:t>оценивание (в том числе в ФИОКО)</a:t>
            </a:r>
            <a:endParaRPr lang="ru-RU" sz="2000" dirty="0" smtClean="0">
              <a:solidFill>
                <a:schemeClr val="bg2"/>
              </a:solidFill>
            </a:endParaRPr>
          </a:p>
          <a:p>
            <a:r>
              <a:rPr lang="ru-RU" sz="2000" dirty="0" smtClean="0">
                <a:solidFill>
                  <a:schemeClr val="bg2"/>
                </a:solidFill>
              </a:rPr>
              <a:t>Инструктажи должностных лиц, обеспечивающих ОКО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Разъяснительная работа о целях проведения процедур ОКО</a:t>
            </a:r>
          </a:p>
          <a:p>
            <a:r>
              <a:rPr lang="ru-RU" sz="2000" dirty="0">
                <a:solidFill>
                  <a:schemeClr val="bg2"/>
                </a:solidFill>
              </a:rPr>
              <a:t>Направление общественных наблюдателей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Сбалансированный контроль со стороны руководящих работников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Пересмотр организацией собственных оценочных </a:t>
            </a:r>
            <a:r>
              <a:rPr lang="ru-RU" sz="2000" dirty="0" smtClean="0">
                <a:solidFill>
                  <a:schemeClr val="bg2"/>
                </a:solidFill>
              </a:rPr>
              <a:t>материалов</a:t>
            </a:r>
            <a:endParaRPr lang="ru-RU" sz="2000" dirty="0" smtClean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dirty="0" smtClean="0"/>
              <a:t>Использование результатов ОКО </a:t>
            </a:r>
            <a:r>
              <a:rPr lang="ru-RU" sz="2400" dirty="0" smtClean="0"/>
              <a:t>(ВПР)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569" y="1129436"/>
            <a:ext cx="1966381" cy="6464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Общероссийский уровень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6736" y="1129436"/>
            <a:ext cx="5380564" cy="646448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Мониторинг введения ФГОС, формирование единых ориентиров в оценке результатов обучения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520950" y="1293715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569" y="2152650"/>
            <a:ext cx="1966381" cy="534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Региональный уровень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6736" y="2152650"/>
            <a:ext cx="5380563" cy="619125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Диагностика качества образования, формирование программ повышения квалификации учителей, управленческие решения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низким результатам не принимаются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569" y="3057526"/>
            <a:ext cx="1966381" cy="5503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Школьный уровень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96736" y="3057526"/>
            <a:ext cx="5380564" cy="651934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Самодиагностика, повышение квалификации учителей, Отметки </a:t>
            </a:r>
            <a:r>
              <a:rPr lang="ru-RU" dirty="0" smtClean="0">
                <a:solidFill>
                  <a:schemeClr val="tx1"/>
                </a:solidFill>
              </a:rPr>
              <a:t>ставятся/не ставятся по решению 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0568" y="4024842"/>
            <a:ext cx="1966381" cy="6297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Родители, школьники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6736" y="3916891"/>
            <a:ext cx="5380563" cy="845610"/>
          </a:xfrm>
          <a:prstGeom prst="roundRect">
            <a:avLst/>
          </a:prstGeom>
          <a:solidFill>
            <a:schemeClr val="bg1"/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Выявление склонностей, проблемных зон,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планирование повторения, получение ориентиров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для построения образовательных траекторий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45365" y="4041191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545365" y="3173747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520950" y="2260933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:\PROFILES\ALL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2"/>
            <a:ext cx="831109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3440579">
            <a:off x="6924675" y="2809875"/>
            <a:ext cx="1228725" cy="619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648071"/>
          </a:xfrm>
        </p:spPr>
        <p:txBody>
          <a:bodyPr/>
          <a:lstStyle/>
          <a:p>
            <a:pPr fontAlgn="t"/>
            <a:r>
              <a:rPr lang="ru-RU" sz="1400" b="1" dirty="0"/>
              <a:t>План мероприятий по обеспечению объективности при проведении оценочных </a:t>
            </a:r>
            <a:r>
              <a:rPr lang="ru-RU" sz="1400" b="1" dirty="0" smtClean="0"/>
              <a:t>процедур в </a:t>
            </a:r>
            <a:r>
              <a:rPr lang="ru-RU" sz="1400" b="1" dirty="0"/>
              <a:t>Красноярском крае в 2019-2021 </a:t>
            </a:r>
            <a:r>
              <a:rPr lang="ru-RU" sz="1400" b="1" dirty="0" smtClean="0"/>
              <a:t>гг.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</a:t>
            </a:r>
            <a:r>
              <a:rPr lang="ru-RU" sz="1800" b="1" dirty="0">
                <a:solidFill>
                  <a:srgbClr val="00CC9C"/>
                </a:solidFill>
              </a:rPr>
              <a:t>4. </a:t>
            </a:r>
            <a:r>
              <a:rPr lang="ru-RU" sz="1800" b="1" dirty="0"/>
              <a:t>Организационно-управленческое, методическое обеспечение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5. </a:t>
            </a:r>
            <a:r>
              <a:rPr lang="ru-RU" sz="1800" b="1" dirty="0"/>
              <a:t>Организация мероприятий для обучающихся, их родителей, способствующих повышению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6. </a:t>
            </a:r>
            <a:r>
              <a:rPr lang="ru-RU" sz="1800" b="1" u="sng" dirty="0">
                <a:solidFill>
                  <a:schemeClr val="bg2"/>
                </a:solidFill>
              </a:rPr>
              <a:t>Организация постоянно действующей разветвлённой муниципальной системы общественного наблюдения при проведении Всероссийских проверочных работ при координации и под контролем </a:t>
            </a:r>
            <a:r>
              <a:rPr lang="ru-RU" sz="1800" b="1" u="sng" dirty="0" smtClean="0">
                <a:solidFill>
                  <a:schemeClr val="bg2"/>
                </a:solidFill>
              </a:rPr>
              <a:t>министерства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7. </a:t>
            </a:r>
            <a:r>
              <a:rPr lang="ru-RU" sz="1800" b="1" dirty="0"/>
              <a:t>Использование контрольно-надзорных механизмов при обеспечении объективности результатов ВПР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585" y="466576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3780" y="4665762"/>
            <a:ext cx="701040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Официальные сайты органов управления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Раздел, посвященный объективности оценивания, на сайте </a:t>
            </a:r>
            <a:r>
              <a:rPr lang="ru-RU" sz="2800" b="1" u="sng" dirty="0" smtClean="0">
                <a:solidFill>
                  <a:schemeClr val="bg2"/>
                </a:solidFill>
              </a:rPr>
              <a:t>КАЖДОГО</a:t>
            </a:r>
            <a:r>
              <a:rPr lang="ru-RU" sz="2800" dirty="0" smtClean="0">
                <a:solidFill>
                  <a:schemeClr val="bg2"/>
                </a:solidFill>
              </a:rPr>
              <a:t> муниципального органа управления образования.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Разработанный план мероприятий по обеспечению объективности оценочных процедур (внутренние, внешние)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3008" y="4367510"/>
            <a:ext cx="2624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1 апреля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3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E1C09-F89C-423E-BB83-0423073A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25" y="223836"/>
            <a:ext cx="6973825" cy="502350"/>
          </a:xfrm>
        </p:spPr>
        <p:txBody>
          <a:bodyPr/>
          <a:lstStyle/>
          <a:p>
            <a:r>
              <a:rPr lang="ru-RU" dirty="0" smtClean="0"/>
              <a:t>ОЦЕНОЧНЫЕ ПРОЦЕДУРЫ И ИХ ОБЪЕКТИВНОСТЬ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88DDB1-E065-4F0E-BC11-3D082E3F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050" y="2139696"/>
            <a:ext cx="3624326" cy="1670304"/>
          </a:xfrm>
        </p:spPr>
        <p:txBody>
          <a:bodyPr/>
          <a:lstStyle/>
          <a:p>
            <a:pPr marL="203200" indent="0">
              <a:buNone/>
            </a:pPr>
            <a:endParaRPr lang="ru-RU" sz="2000" dirty="0" smtClean="0"/>
          </a:p>
          <a:p>
            <a:pPr marL="203200" indent="0">
              <a:buNone/>
            </a:pPr>
            <a:endParaRPr lang="ru-RU" sz="2000" dirty="0"/>
          </a:p>
          <a:p>
            <a:pPr marL="20320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BD018D-C8CD-40EF-A837-42B11C54E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90060" y="1807845"/>
            <a:ext cx="4552949" cy="259451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Объективность результатов крайне важна во всех оценочных процедурах. Это необходимо  не для того, чтобы наказать директоров школ и учителей, если обучающийся показал слабые результаты. Это нужно, чтобы оказать таким школам методическую поддержку и повысить качество образования.</a:t>
            </a:r>
          </a:p>
          <a:p>
            <a:pPr algn="ctr"/>
            <a:endParaRPr lang="ru-RU" i="1" dirty="0"/>
          </a:p>
          <a:p>
            <a:pPr algn="r"/>
            <a:r>
              <a:rPr lang="ru-RU" i="1" dirty="0" smtClean="0"/>
              <a:t>С.С. Кравцов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2520" y="4680585"/>
            <a:ext cx="784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smtClean="0"/>
              <a:t>Красноярском крае </a:t>
            </a:r>
            <a:r>
              <a:rPr lang="ru-RU" dirty="0" smtClean="0"/>
              <a:t>необъективных </a:t>
            </a:r>
            <a:r>
              <a:rPr lang="ru-RU" dirty="0" smtClean="0"/>
              <a:t>школ ВПР: 2017 – 69, 2018 – 87, 2019 – 72</a:t>
            </a:r>
            <a:endParaRPr lang="ru-RU" dirty="0"/>
          </a:p>
        </p:txBody>
      </p:sp>
      <p:pic>
        <p:nvPicPr>
          <p:cNvPr id="1026" name="Picture 2" descr="C:\Users\grade\Desktop\8eb4c987fa3d04fcd090_20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0" b="33180"/>
          <a:stretch/>
        </p:blipFill>
        <p:spPr bwMode="auto">
          <a:xfrm>
            <a:off x="412020" y="1830811"/>
            <a:ext cx="3505199" cy="254416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ade\Desktop\67d513a85475d03f21cdd09e99a5aef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0" y="798845"/>
            <a:ext cx="1090588" cy="8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ade\Desktop\ооооооооооо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3" y="737220"/>
            <a:ext cx="805005" cy="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82" y="776050"/>
            <a:ext cx="8229600" cy="217289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ОБЕСПЕЧЕНИЕ ОБЪЕКТИВНОСТИ ПРОВЕДЕНИЯ ВСЕРОССИЙСКИХ ПРОВЕРОЧНЫХ РАБОТ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2020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ГОДУ: МЕРЫ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ДЕЙСТВИЯ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Грак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Денис Валерьевич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заместитель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начальника отдела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73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GDV</a:t>
            </a:r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6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7824" r="9752" b="5263"/>
          <a:stretch/>
        </p:blipFill>
        <p:spPr bwMode="auto">
          <a:xfrm>
            <a:off x="85343" y="67056"/>
            <a:ext cx="6473833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grade\Desktop\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17" y="554735"/>
            <a:ext cx="3833805" cy="4303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grade\Desktop\12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27" y="1593408"/>
            <a:ext cx="5089779" cy="342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66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grade\Desktop\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2" y="106679"/>
            <a:ext cx="5144730" cy="4490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:\PROFILES\ALL\DESKTOP\1223234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77" y="106679"/>
            <a:ext cx="4762883" cy="486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184" y="116534"/>
            <a:ext cx="7717238" cy="64807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Статистика необъективных ВПР 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в прошедшем году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1730796"/>
              </p:ext>
            </p:extLst>
          </p:nvPr>
        </p:nvGraphicFramePr>
        <p:xfrm>
          <a:off x="1" y="-59054"/>
          <a:ext cx="9143999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2755" y="412176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72</a:t>
            </a:r>
            <a:endParaRPr lang="ru-RU" sz="5400" b="1" cap="all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335780"/>
            <a:ext cx="515112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16 % муниципалитетов приходится 51 % необъективных школ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269" y="259080"/>
            <a:ext cx="8058366" cy="648071"/>
          </a:xfrm>
        </p:spPr>
        <p:txBody>
          <a:bodyPr/>
          <a:lstStyle/>
          <a:p>
            <a:r>
              <a:rPr lang="ru-RU" sz="2400" b="1" dirty="0" smtClean="0"/>
              <a:t>Численность школ в крае, попавших в списки необъективных ВПР за последние три года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141860"/>
              </p:ext>
            </p:extLst>
          </p:nvPr>
        </p:nvGraphicFramePr>
        <p:xfrm>
          <a:off x="640080" y="1668779"/>
          <a:ext cx="4372927" cy="313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6720" y="1531620"/>
            <a:ext cx="4663440" cy="34638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grade\Desktop\Безымянныйssdfs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22" y="1157532"/>
            <a:ext cx="3662078" cy="38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461385" y="3581400"/>
            <a:ext cx="925830" cy="259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16877"/>
              </p:ext>
            </p:extLst>
          </p:nvPr>
        </p:nvGraphicFramePr>
        <p:xfrm>
          <a:off x="683133" y="944499"/>
          <a:ext cx="3224403" cy="395236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05203"/>
                <a:gridCol w="1219200"/>
              </a:tblGrid>
              <a:tr h="736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2019 году школ в списках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Абанский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или 25%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84608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Рыбинский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или 25%</a:t>
                      </a:r>
                    </a:p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1724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Мотыгинский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или 23%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Тасеевский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или 22%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81598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 Ачинск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или 21</a:t>
                      </a:r>
                      <a:r>
                        <a:rPr lang="ru-RU" baseline="0" dirty="0" smtClean="0"/>
                        <a:t>%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Нижнеингашский</a:t>
                      </a:r>
                      <a:r>
                        <a:rPr lang="ru-RU" dirty="0" smtClean="0"/>
                        <a:t> район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или 21</a:t>
                      </a:r>
                      <a:r>
                        <a:rPr lang="ru-RU" baseline="0" dirty="0" smtClean="0"/>
                        <a:t>%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8559" y="0"/>
            <a:ext cx="7717238" cy="648071"/>
          </a:xfrm>
        </p:spPr>
        <p:txBody>
          <a:bodyPr/>
          <a:lstStyle/>
          <a:p>
            <a:pPr algn="ctr"/>
            <a:r>
              <a:rPr lang="ru-RU" sz="2400" b="1" dirty="0" smtClean="0"/>
              <a:t>Муниципальные образования, включенные </a:t>
            </a:r>
            <a:br>
              <a:rPr lang="ru-RU" sz="2400" b="1" dirty="0" smtClean="0"/>
            </a:br>
            <a:r>
              <a:rPr lang="ru-RU" sz="2400" b="1" dirty="0" smtClean="0"/>
              <a:t>в «группу риска»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13125"/>
              </p:ext>
            </p:extLst>
          </p:nvPr>
        </p:nvGraphicFramePr>
        <p:xfrm>
          <a:off x="5023485" y="914400"/>
          <a:ext cx="3431667" cy="39867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73458"/>
                <a:gridCol w="1258209"/>
              </a:tblGrid>
              <a:tr h="706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2019 году школ в списках</a:t>
                      </a:r>
                      <a:endParaRPr lang="ru-RU" sz="14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5511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Ермаковский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или 18%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3644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или 17%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5473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Курагинский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или 15%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63296">
                <a:tc>
                  <a:txBody>
                    <a:bodyPr/>
                    <a:lstStyle/>
                    <a:p>
                      <a:r>
                        <a:rPr lang="ru-RU" dirty="0" smtClean="0"/>
                        <a:t>Иланский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или 13%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60832">
                <a:tc>
                  <a:txBody>
                    <a:bodyPr/>
                    <a:lstStyle/>
                    <a:p>
                      <a:r>
                        <a:rPr lang="ru-RU" dirty="0" smtClean="0"/>
                        <a:t>Енисейский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или 11,5%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2997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Козульский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или 20%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23039" y="994517"/>
            <a:ext cx="11272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algn="ctr"/>
            <a:r>
              <a:rPr lang="ru-RU" sz="66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endParaRPr lang="ru-RU" sz="66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Включенные в списки три года подряд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26853"/>
              </p:ext>
            </p:extLst>
          </p:nvPr>
        </p:nvGraphicFramePr>
        <p:xfrm>
          <a:off x="660400" y="1047751"/>
          <a:ext cx="7747000" cy="3524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73500"/>
                <a:gridCol w="3873500"/>
              </a:tblGrid>
              <a:tr h="11747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«Средняя общеобразовательная школа № 175»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(Зеленогорск)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«</a:t>
                      </a:r>
                      <a:r>
                        <a:rPr lang="ru-RU" sz="1400" b="1" dirty="0" err="1" smtClean="0"/>
                        <a:t>Далайская</a:t>
                      </a:r>
                      <a:r>
                        <a:rPr lang="ru-RU" sz="1400" b="1" dirty="0" smtClean="0"/>
                        <a:t> средняя общеобразовательная школа №11»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(Иланский)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</a:tr>
              <a:tr h="11747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«Средняя школа № 40»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(Норильск)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общеобразовательное бюджетное учреждение «Николаевская средняя общеобразовательная школа»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(Ирбейский)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</a:tr>
              <a:tr h="11747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</a:t>
                      </a:r>
                      <a:r>
                        <a:rPr lang="ru-RU" sz="1400" b="1" dirty="0" err="1" smtClean="0"/>
                        <a:t>Мотыгинская</a:t>
                      </a:r>
                      <a:r>
                        <a:rPr lang="ru-RU" sz="1400" b="1" dirty="0" smtClean="0"/>
                        <a:t> Средняя общеобразовательная школа №1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(Мотыгинский)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</a:t>
                      </a:r>
                      <a:r>
                        <a:rPr lang="ru-RU" sz="1400" b="1" dirty="0" err="1" smtClean="0"/>
                        <a:t>Новоалтатская</a:t>
                      </a:r>
                      <a:r>
                        <a:rPr lang="ru-RU" sz="1400" b="1" dirty="0" smtClean="0"/>
                        <a:t> средняя общеобразовательная школа №4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(Шарыповский)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29575</TotalTime>
  <Words>1096</Words>
  <Application>Microsoft Office PowerPoint</Application>
  <PresentationFormat>Экран (16:9)</PresentationFormat>
  <Paragraphs>238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Уровни проведения оценочных процедур</vt:lpstr>
      <vt:lpstr>ОЦЕНОЧНЫЕ ПРОЦЕДУРЫ И ИХ ОБЪЕКТИВНОСТЬ</vt:lpstr>
      <vt:lpstr>Презентация PowerPoint</vt:lpstr>
      <vt:lpstr> </vt:lpstr>
      <vt:lpstr>Статистика необъективных ВПР  в прошедшем году</vt:lpstr>
      <vt:lpstr>Численность школ в крае, попавших в списки необъективных ВПР за последние три года</vt:lpstr>
      <vt:lpstr>Муниципальные образования, включенные  в «группу риска»</vt:lpstr>
      <vt:lpstr>Включенные в списки три года подряд</vt:lpstr>
      <vt:lpstr>Презентация PowerPoint</vt:lpstr>
      <vt:lpstr> </vt:lpstr>
      <vt:lpstr>Уровень доверия к оценочным процедурам складывается из качества проведения:</vt:lpstr>
      <vt:lpstr>Рейтингование муниципалитетов</vt:lpstr>
      <vt:lpstr>Презентация PowerPoint</vt:lpstr>
      <vt:lpstr> </vt:lpstr>
      <vt:lpstr>Презентация PowerPoint</vt:lpstr>
      <vt:lpstr>Презентация PowerPoint</vt:lpstr>
      <vt:lpstr>Основные подходы к повышению объективности результатов оценочных процедур </vt:lpstr>
      <vt:lpstr>Обеспечение «строгой» процедуры в ОО</vt:lpstr>
      <vt:lpstr>Следование федеральным рекомендациям, порядку, утвержденному в организации, муниципалитете</vt:lpstr>
      <vt:lpstr>Информационная защищенность контрольно-измерительных материалов ВПР</vt:lpstr>
      <vt:lpstr>Квалифицированная обработка (проверка) диагностических работ в соответствии с критериями</vt:lpstr>
      <vt:lpstr>Внимательный, точный перенос данных в информационную систему</vt:lpstr>
      <vt:lpstr>Позитивное отношение к процедурам ОКО и их объективности</vt:lpstr>
      <vt:lpstr>Управленческие решения</vt:lpstr>
      <vt:lpstr>Использование результатов ОКО (ВПР)</vt:lpstr>
      <vt:lpstr>Презентация PowerPoint</vt:lpstr>
      <vt:lpstr>План мероприятий по обеспечению объективности при проведении оценочных процедур в Красноярском крае в 2019-2021 гг. </vt:lpstr>
      <vt:lpstr>Официальные сайты органов управления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gradenval@gmail.com</cp:lastModifiedBy>
  <cp:revision>2266</cp:revision>
  <cp:lastPrinted>2018-08-22T04:29:50Z</cp:lastPrinted>
  <dcterms:modified xsi:type="dcterms:W3CDTF">2020-03-10T14:19:48Z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