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02" r:id="rId2"/>
    <p:sldId id="1029" r:id="rId3"/>
    <p:sldId id="1045" r:id="rId4"/>
    <p:sldId id="1030" r:id="rId5"/>
    <p:sldId id="1046" r:id="rId6"/>
    <p:sldId id="1031" r:id="rId7"/>
    <p:sldId id="1034" r:id="rId8"/>
    <p:sldId id="1035" r:id="rId9"/>
    <p:sldId id="1036" r:id="rId10"/>
    <p:sldId id="1033" r:id="rId11"/>
    <p:sldId id="1032" r:id="rId12"/>
    <p:sldId id="1040" r:id="rId13"/>
    <p:sldId id="1042" r:id="rId14"/>
    <p:sldId id="1047" r:id="rId15"/>
    <p:sldId id="1041" r:id="rId16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orient="horz" pos="1431">
          <p15:clr>
            <a:srgbClr val="A4A3A4"/>
          </p15:clr>
        </p15:guide>
        <p15:guide id="3" orient="horz" pos="3332">
          <p15:clr>
            <a:srgbClr val="A4A3A4"/>
          </p15:clr>
        </p15:guide>
        <p15:guide id="4" pos="230">
          <p15:clr>
            <a:srgbClr val="A4A3A4"/>
          </p15:clr>
        </p15:guide>
        <p15:guide id="5" pos="2896">
          <p15:clr>
            <a:srgbClr val="A4A3A4"/>
          </p15:clr>
        </p15:guide>
        <p15:guide id="6" pos="5525">
          <p15:clr>
            <a:srgbClr val="A4A3A4"/>
          </p15:clr>
        </p15:guide>
        <p15:guide id="7" pos="413">
          <p15:clr>
            <a:srgbClr val="A4A3A4"/>
          </p15:clr>
        </p15:guide>
        <p15:guide id="8" pos="27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10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pos="3127">
          <p15:clr>
            <a:srgbClr val="A4A3A4"/>
          </p15:clr>
        </p15:guide>
        <p15:guide id="5" orient="horz" pos="2221">
          <p15:clr>
            <a:srgbClr val="A4A3A4"/>
          </p15:clr>
        </p15:guide>
        <p15:guide id="6" orient="horz" pos="2161">
          <p15:clr>
            <a:srgbClr val="A4A3A4"/>
          </p15:clr>
        </p15:guide>
        <p15:guide id="7" pos="3093">
          <p15:clr>
            <a:srgbClr val="A4A3A4"/>
          </p15:clr>
        </p15:guide>
        <p15:guide id="8" orient="horz" pos="2141">
          <p15:clr>
            <a:srgbClr val="A4A3A4"/>
          </p15:clr>
        </p15:guide>
        <p15:guide id="9" orient="horz" pos="2083">
          <p15:clr>
            <a:srgbClr val="A4A3A4"/>
          </p15:clr>
        </p15:guide>
        <p15:guide id="10" orient="horz" pos="2201">
          <p15:clr>
            <a:srgbClr val="A4A3A4"/>
          </p15:clr>
        </p15:guide>
        <p15:guide id="11" orient="horz" pos="2142">
          <p15:clr>
            <a:srgbClr val="A4A3A4"/>
          </p15:clr>
        </p15:guide>
        <p15:guide id="12" pos="3128">
          <p15:clr>
            <a:srgbClr val="A4A3A4"/>
          </p15:clr>
        </p15:guide>
        <p15:guide id="13" pos="3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B"/>
    <a:srgbClr val="009900"/>
    <a:srgbClr val="5077A6"/>
    <a:srgbClr val="DA2725"/>
    <a:srgbClr val="DD8F3A"/>
    <a:srgbClr val="CFDAE7"/>
    <a:srgbClr val="7FCC7F"/>
    <a:srgbClr val="FFFFFF"/>
    <a:srgbClr val="A4B8D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8926" autoAdjust="0"/>
  </p:normalViewPr>
  <p:slideViewPr>
    <p:cSldViewPr snapToGrid="0" snapToObjects="1">
      <p:cViewPr>
        <p:scale>
          <a:sx n="107" d="100"/>
          <a:sy n="107" d="100"/>
        </p:scale>
        <p:origin x="-2058" y="-306"/>
      </p:cViewPr>
      <p:guideLst>
        <p:guide orient="horz" pos="4319"/>
        <p:guide orient="horz" pos="1431"/>
        <p:guide orient="horz" pos="3332"/>
        <p:guide pos="230"/>
        <p:guide pos="2896"/>
        <p:guide pos="5525"/>
        <p:guide pos="413"/>
        <p:guide pos="2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108"/>
      </p:cViewPr>
      <p:guideLst>
        <p:guide orient="horz" pos="2160"/>
        <p:guide orient="horz" pos="2101"/>
        <p:guide orient="horz" pos="2221"/>
        <p:guide orient="horz" pos="2161"/>
        <p:guide orient="horz" pos="2141"/>
        <p:guide orient="horz" pos="2083"/>
        <p:guide orient="horz" pos="2201"/>
        <p:guide orient="horz" pos="2142"/>
        <p:guide pos="3110"/>
        <p:guide pos="3127"/>
        <p:guide pos="3093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50816"/>
        <c:axId val="34456704"/>
      </c:lineChart>
      <c:catAx>
        <c:axId val="344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6704"/>
        <c:crosses val="autoZero"/>
        <c:auto val="1"/>
        <c:lblAlgn val="ctr"/>
        <c:lblOffset val="100"/>
        <c:noMultiLvlLbl val="0"/>
      </c:catAx>
      <c:valAx>
        <c:axId val="344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ГИА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русск</c:v>
                </c:pt>
                <c:pt idx="1">
                  <c:v>матем</c:v>
                </c:pt>
                <c:pt idx="2">
                  <c:v>биолог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ИУП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иванов</c:v>
                </c:pt>
                <c:pt idx="1">
                  <c:v>петров</c:v>
                </c:pt>
                <c:pt idx="2">
                  <c:v>сидоров</c:v>
                </c:pt>
                <c:pt idx="3">
                  <c:v>козлов</c:v>
                </c:pt>
                <c:pt idx="4">
                  <c:v>федорова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иванов</c:v>
                </c:pt>
                <c:pt idx="1">
                  <c:v>петров</c:v>
                </c:pt>
                <c:pt idx="2">
                  <c:v>сидоров</c:v>
                </c:pt>
                <c:pt idx="3">
                  <c:v>козлов</c:v>
                </c:pt>
                <c:pt idx="4">
                  <c:v>федорова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95744"/>
        <c:axId val="34897280"/>
      </c:radarChart>
      <c:catAx>
        <c:axId val="348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97280"/>
        <c:crosses val="autoZero"/>
        <c:auto val="1"/>
        <c:lblAlgn val="ctr"/>
        <c:lblOffset val="100"/>
        <c:noMultiLvlLbl val="0"/>
      </c:catAx>
      <c:valAx>
        <c:axId val="348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9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21" y="1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A541-0937-4642-B9CF-8B940F90B2BC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5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21" y="6456215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B85A-6BFB-4AA5-87FF-3B51FC537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5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621" y="1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AE1A-891E-4AD9-B412-EAA3C69B04A9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593" y="3228653"/>
            <a:ext cx="7939454" cy="30590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15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621" y="6456215"/>
            <a:ext cx="4301699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1050-AA26-4374-A567-F91DB2E51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9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Определены действия ОО по изменению управления качеством образования (корректировка РП, УП, ПВД, внутренней оценки качества образования, мероприятий по психолого-педагогическому сопровождению обучающихся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1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5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1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Ст.28</a:t>
            </a:r>
            <a:r>
              <a:rPr lang="ru-RU" baseline="0" dirty="0" smtClean="0"/>
              <a:t> 273-ФЗ </a:t>
            </a:r>
            <a:r>
              <a:rPr lang="ru-RU" dirty="0" smtClean="0"/>
              <a:t>Образовательная организация обязана обеспечивать реализацию в полном объеме образовательных программ, обеспечивать  соответствие качества подготовки обучающихся установленным требованиям</a:t>
            </a:r>
            <a:r>
              <a:rPr lang="ru-RU" baseline="0" dirty="0" smtClean="0"/>
              <a:t> (</a:t>
            </a:r>
            <a:r>
              <a:rPr lang="ru-RU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ФГОС</a:t>
            </a:r>
            <a:r>
              <a:rPr lang="ru-R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 является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основой для объективной оценки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уровня подготовки выпускников образовательных учреждений.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4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Основание для приостановления: внутренняя оценка качества подготовки обучающихся не подтверждается результатами внешней оценки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9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Вне зависимости от направления ФГККО (</a:t>
            </a:r>
            <a:r>
              <a:rPr lang="ru-RU" dirty="0" err="1" smtClean="0"/>
              <a:t>предм</a:t>
            </a:r>
            <a:r>
              <a:rPr lang="ru-RU" dirty="0" smtClean="0"/>
              <a:t>/</a:t>
            </a:r>
            <a:r>
              <a:rPr lang="ru-RU" dirty="0" err="1" smtClean="0"/>
              <a:t>личн</a:t>
            </a:r>
            <a:r>
              <a:rPr lang="ru-RU" dirty="0" smtClean="0"/>
              <a:t>) – обязательный предмет анализа и экспертизы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6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327A-3AC5-4A8A-A0AF-457FE33809F3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A8E-DDBA-4EA2-96E9-9E4D2B058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9EED-3886-4E51-86A1-0214F13A5A03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917F-F78B-49E1-B287-8033EB8DF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544E-5391-4505-AD86-7795B68219D8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781C-A0BB-4728-9F28-0418E91E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2AA-D7F1-4DA1-BAF8-EE6B703964A1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0E-A9D3-48D6-847C-280A90FC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5288-4108-44F4-A231-DA5505BEDF8B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1216-6F0F-4184-A66F-615EB023F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217F-C68E-4F0B-AA6F-E43A35365FEB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A861-8607-40A1-8672-805EBCB7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62CA-B2B9-4D22-8A3C-65B1EC38831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7273-A5ED-4B7A-B344-B7652A6C4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8190-BB94-4E72-8CBF-925EA2A4835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D69-EBF6-43CD-A2A5-BDD8B14E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F37A-FE06-4891-9A29-931C3D31860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0AA-3B02-482B-9040-E90205F6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6505577"/>
            <a:ext cx="999859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6" y="6484938"/>
            <a:ext cx="5800724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264779" y="56644"/>
            <a:ext cx="72876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98427" y="20993"/>
            <a:ext cx="88831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56362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krao.ru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212" y="6503987"/>
            <a:ext cx="2952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г.Красноярск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600" b="1" kern="1400" cap="all" spc="0" dirty="0" smtClean="0">
          <a:ln w="0"/>
          <a:solidFill>
            <a:srgbClr val="DD8F3A"/>
          </a:solidFill>
          <a:effectLst/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362075" cy="117157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417" y="5516868"/>
            <a:ext cx="8586540" cy="80713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600" b="1" dirty="0" err="1" smtClean="0">
                <a:solidFill>
                  <a:srgbClr val="5077A6"/>
                </a:solidFill>
                <a:cs typeface="Arial" pitchFamily="34" charset="0"/>
              </a:rPr>
              <a:t>Конжева</a:t>
            </a:r>
            <a:r>
              <a:rPr lang="ru-RU" sz="1600" b="1" dirty="0" smtClean="0">
                <a:solidFill>
                  <a:srgbClr val="5077A6"/>
                </a:solidFill>
                <a:cs typeface="Arial" pitchFamily="34" charset="0"/>
              </a:rPr>
              <a:t> Т.Н.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5077A6"/>
                </a:solidFill>
                <a:cs typeface="Arial" pitchFamily="34" charset="0"/>
              </a:rPr>
              <a:t>р</a:t>
            </a:r>
            <a:r>
              <a:rPr lang="ru-RU" sz="1600" b="1" dirty="0" smtClean="0">
                <a:solidFill>
                  <a:srgbClr val="5077A6"/>
                </a:solidFill>
                <a:cs typeface="Arial" pitchFamily="34" charset="0"/>
              </a:rPr>
              <a:t>уководитель сектора контроля качества министерства образования Красноярского края</a:t>
            </a:r>
            <a:endParaRPr lang="ru-RU" sz="1600" dirty="0">
              <a:solidFill>
                <a:srgbClr val="5077A6"/>
              </a:solidFill>
              <a:cs typeface="Arial" pitchFamily="34" charset="0"/>
            </a:endParaRPr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98288"/>
            <a:ext cx="9153159" cy="755595"/>
          </a:xfrm>
          <a:prstGeom prst="rect">
            <a:avLst/>
          </a:prstGeom>
          <a:noFill/>
        </p:spPr>
      </p:pic>
      <p:pic>
        <p:nvPicPr>
          <p:cNvPr id="7" name="Рисунок 6" descr="МОН_Логотип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6" y="54262"/>
            <a:ext cx="3443149" cy="111731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224957" y="5424859"/>
            <a:ext cx="6912000" cy="0"/>
          </a:xfrm>
          <a:prstGeom prst="line">
            <a:avLst/>
          </a:prstGeom>
          <a:ln w="28575">
            <a:solidFill>
              <a:srgbClr val="DD8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0976" y="2377440"/>
            <a:ext cx="88209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/>
                </a:solidFill>
              </a:rPr>
              <a:t>Результаты </a:t>
            </a:r>
            <a:r>
              <a:rPr lang="ru-RU" sz="2800" b="1" dirty="0" smtClean="0">
                <a:solidFill>
                  <a:schemeClr val="tx2"/>
                </a:solidFill>
              </a:rPr>
              <a:t>федерального </a:t>
            </a:r>
            <a:r>
              <a:rPr lang="ru-RU" sz="2800" b="1" dirty="0">
                <a:solidFill>
                  <a:schemeClr val="tx2"/>
                </a:solidFill>
              </a:rPr>
              <a:t>государственного контроля качества образования </a:t>
            </a:r>
            <a:r>
              <a:rPr lang="ru-RU" sz="2800" b="1" dirty="0" smtClean="0">
                <a:solidFill>
                  <a:schemeClr val="tx2"/>
                </a:solidFill>
              </a:rPr>
              <a:t>за </a:t>
            </a:r>
            <a:r>
              <a:rPr lang="ru-RU" sz="2800" b="1" dirty="0" smtClean="0">
                <a:solidFill>
                  <a:schemeClr val="tx2"/>
                </a:solidFill>
              </a:rPr>
              <a:t>2019 год</a:t>
            </a:r>
            <a:r>
              <a:rPr lang="ru-RU" sz="2800" b="1" dirty="0" smtClean="0">
                <a:solidFill>
                  <a:schemeClr val="tx2"/>
                </a:solidFill>
              </a:rPr>
              <a:t>. Новые направления экспертной деятельности на 2020 год</a:t>
            </a:r>
            <a:r>
              <a:rPr lang="ru-RU" sz="2600" dirty="0">
                <a:solidFill>
                  <a:schemeClr val="tx2"/>
                </a:solidFill>
              </a:rPr>
              <a:t/>
            </a:r>
            <a:br>
              <a:rPr lang="ru-RU" sz="2600" dirty="0">
                <a:solidFill>
                  <a:schemeClr val="tx2"/>
                </a:solidFill>
              </a:rPr>
            </a:br>
            <a:endParaRPr lang="ru-RU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6. Воспитание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06825"/>
            <a:ext cx="8229600" cy="5319340"/>
          </a:xfrm>
        </p:spPr>
        <p:txBody>
          <a:bodyPr/>
          <a:lstStyle/>
          <a:p>
            <a:pPr algn="just"/>
            <a:r>
              <a:rPr lang="ru-RU" sz="1800" dirty="0" smtClean="0"/>
              <a:t>Наличие/отсутствие в структуре  образовательных программ программы </a:t>
            </a:r>
            <a:r>
              <a:rPr lang="ru-RU" sz="1800" dirty="0"/>
              <a:t>духовно-нравственного развития, воспитания </a:t>
            </a:r>
            <a:r>
              <a:rPr lang="ru-RU" sz="1800" dirty="0" smtClean="0"/>
              <a:t>обучающихся, программы </a:t>
            </a:r>
            <a:r>
              <a:rPr lang="ru-RU" sz="1800" dirty="0"/>
              <a:t>воспитания и социализации </a:t>
            </a:r>
            <a:r>
              <a:rPr lang="ru-RU" sz="1800" dirty="0" smtClean="0"/>
              <a:t>обучающихся;</a:t>
            </a:r>
          </a:p>
          <a:p>
            <a:pPr algn="just"/>
            <a:r>
              <a:rPr lang="ru-RU" sz="1800" dirty="0"/>
              <a:t>Наличие/отсутствие </a:t>
            </a:r>
            <a:r>
              <a:rPr lang="ru-RU" sz="1800" b="1" dirty="0" smtClean="0">
                <a:solidFill>
                  <a:srgbClr val="FF0000"/>
                </a:solidFill>
              </a:rPr>
              <a:t>годового плана </a:t>
            </a:r>
            <a:r>
              <a:rPr lang="ru-RU" sz="1800" b="1" dirty="0">
                <a:solidFill>
                  <a:srgbClr val="FF0000"/>
                </a:solidFill>
              </a:rPr>
              <a:t>воспитательной </a:t>
            </a:r>
            <a:r>
              <a:rPr lang="ru-RU" sz="1800" b="1" dirty="0" smtClean="0">
                <a:solidFill>
                  <a:srgbClr val="FF0000"/>
                </a:solidFill>
              </a:rPr>
              <a:t>работы</a:t>
            </a:r>
            <a:r>
              <a:rPr lang="ru-RU" sz="1800" dirty="0" smtClean="0"/>
              <a:t>, соответствующего / не </a:t>
            </a:r>
            <a:r>
              <a:rPr lang="ru-RU" sz="1800" dirty="0"/>
              <a:t>соответствующего </a:t>
            </a:r>
            <a:r>
              <a:rPr lang="ru-RU" sz="1800" dirty="0" smtClean="0"/>
              <a:t>содержанию </a:t>
            </a:r>
            <a:r>
              <a:rPr lang="ru-RU" sz="1800" dirty="0"/>
              <a:t>программы воспитания и социализации </a:t>
            </a:r>
            <a:r>
              <a:rPr lang="ru-RU" sz="1800" dirty="0" smtClean="0"/>
              <a:t>обучающихся; </a:t>
            </a:r>
          </a:p>
          <a:p>
            <a:pPr algn="just"/>
            <a:r>
              <a:rPr lang="ru-RU" sz="1800" dirty="0" smtClean="0"/>
              <a:t>Создание </a:t>
            </a:r>
            <a:r>
              <a:rPr lang="ru-RU" sz="1800" dirty="0"/>
              <a:t>комфортной развивающей образовательной среды:</a:t>
            </a:r>
          </a:p>
          <a:p>
            <a:pPr marL="0" indent="0" algn="just">
              <a:buNone/>
            </a:pPr>
            <a:r>
              <a:rPr lang="ru-RU" sz="1800" dirty="0" smtClean="0"/>
              <a:t>       гарантирующей </a:t>
            </a:r>
            <a:r>
              <a:rPr lang="ru-RU" sz="1800" dirty="0"/>
              <a:t>охрану и укрепление физического, психологического и социального здоровья обучающихся;</a:t>
            </a:r>
          </a:p>
          <a:p>
            <a:pPr marL="0" indent="0" algn="just">
              <a:buNone/>
            </a:pPr>
            <a:r>
              <a:rPr lang="ru-RU" sz="1800" dirty="0" smtClean="0"/>
              <a:t>        комфортной </a:t>
            </a:r>
            <a:r>
              <a:rPr lang="ru-RU" sz="1800" dirty="0"/>
              <a:t>по отношению к обучающимся и педагогическим работникам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Организуется / не </a:t>
            </a:r>
            <a:r>
              <a:rPr lang="ru-RU" sz="1800" dirty="0"/>
              <a:t>организуется </a:t>
            </a:r>
            <a:r>
              <a:rPr lang="ru-RU" sz="1800" dirty="0" smtClean="0"/>
              <a:t>с учетом интересов и потребностей обучающихся внеурочная </a:t>
            </a:r>
            <a:r>
              <a:rPr lang="ru-RU" sz="1800" dirty="0"/>
              <a:t>деятельность 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Обеспечивается / не обеспечивается </a:t>
            </a:r>
            <a:r>
              <a:rPr lang="ru-RU" sz="1800" dirty="0"/>
              <a:t>приобщение </a:t>
            </a:r>
            <a:r>
              <a:rPr lang="ru-RU" sz="1800" dirty="0" smtClean="0"/>
              <a:t>обучающихся </a:t>
            </a:r>
            <a:br>
              <a:rPr lang="ru-RU" sz="1800" dirty="0" smtClean="0"/>
            </a:br>
            <a:r>
              <a:rPr lang="ru-RU" sz="1800" dirty="0" smtClean="0"/>
              <a:t>к </a:t>
            </a:r>
            <a:r>
              <a:rPr lang="ru-RU" sz="1800" dirty="0"/>
              <a:t>нравственным и культурным ценностям и традициям народов России, формирование активной гражданской позиции, воспитание уважения к правам, свободам и обязанностям человека, развитие нравственных представлений о долге, чести и достоинстве в контексте отношения к Отечеству, к согражданам, к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8" y="269593"/>
            <a:ext cx="8074239" cy="64172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7. управление качеством образования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0460" y="1020814"/>
            <a:ext cx="5111750" cy="47141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/>
              <a:t>Анализ и </a:t>
            </a:r>
            <a:r>
              <a:rPr lang="ru-RU" sz="1800" b="1" dirty="0"/>
              <a:t>экспертиза управленческих действий, направленных на «активное вмешательство» в фактическое состояние дел проверяемой образовательной </a:t>
            </a:r>
            <a:r>
              <a:rPr lang="ru-RU" sz="1800" b="1" dirty="0" smtClean="0"/>
              <a:t>организации</a:t>
            </a:r>
            <a:endParaRPr lang="ru-RU" sz="1800" b="1" dirty="0"/>
          </a:p>
          <a:p>
            <a:pPr algn="just"/>
            <a:r>
              <a:rPr lang="ru-RU" sz="1600" dirty="0" smtClean="0"/>
              <a:t>индивидуальный </a:t>
            </a:r>
            <a:r>
              <a:rPr lang="ru-RU" sz="1600" dirty="0"/>
              <a:t>учет результатов освоения обучающимися образовательных программ и поощрений </a:t>
            </a:r>
            <a:r>
              <a:rPr lang="ru-RU" sz="1600" dirty="0" smtClean="0"/>
              <a:t>обучающихся;</a:t>
            </a:r>
          </a:p>
          <a:p>
            <a:pPr algn="just"/>
            <a:r>
              <a:rPr lang="ru-RU" sz="1600" dirty="0"/>
              <a:t>использование внешней оценки качества подготовки обучающихся по инициативе участников отношений - в рамках региональных, федеральных и международных </a:t>
            </a:r>
            <a:r>
              <a:rPr lang="ru-RU" sz="1600" dirty="0" smtClean="0"/>
              <a:t>исследований;</a:t>
            </a:r>
          </a:p>
          <a:p>
            <a:pPr algn="just"/>
            <a:r>
              <a:rPr lang="ru-RU" sz="1600" dirty="0"/>
              <a:t>анализ, выстраивание иерархии проблем, отбор объекта для контроля </a:t>
            </a:r>
            <a:r>
              <a:rPr lang="ru-RU" sz="1600" dirty="0" smtClean="0"/>
              <a:t>(отчет </a:t>
            </a:r>
            <a:r>
              <a:rPr lang="ru-RU" sz="1600" dirty="0" err="1" smtClean="0"/>
              <a:t>самообследования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/>
              <a:t>обоснование необходимых изменений в </a:t>
            </a:r>
            <a:r>
              <a:rPr lang="ru-RU" sz="1600" dirty="0" smtClean="0"/>
              <a:t>ООП</a:t>
            </a:r>
          </a:p>
          <a:p>
            <a:pPr algn="just"/>
            <a:r>
              <a:rPr lang="ru-RU" sz="1600" dirty="0"/>
              <a:t>планирование мероприятий с целью коррекции состояния </a:t>
            </a:r>
            <a:r>
              <a:rPr lang="ru-RU" sz="1600" dirty="0" smtClean="0"/>
              <a:t>дел.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9" y="3098307"/>
            <a:ext cx="2191869" cy="213528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3" y="2837329"/>
            <a:ext cx="2191868" cy="23962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0297112"/>
              </p:ext>
            </p:extLst>
          </p:nvPr>
        </p:nvGraphicFramePr>
        <p:xfrm>
          <a:off x="457203" y="1640540"/>
          <a:ext cx="1882585" cy="107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47453479"/>
              </p:ext>
            </p:extLst>
          </p:nvPr>
        </p:nvGraphicFramePr>
        <p:xfrm>
          <a:off x="2339788" y="2138082"/>
          <a:ext cx="1544545" cy="260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92996302"/>
              </p:ext>
            </p:extLst>
          </p:nvPr>
        </p:nvGraphicFramePr>
        <p:xfrm>
          <a:off x="968188" y="4746812"/>
          <a:ext cx="3106272" cy="158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</p:spPr>
        <p:txBody>
          <a:bodyPr/>
          <a:lstStyle/>
          <a:p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Критерии принятия решений </a:t>
            </a:r>
            <a:br>
              <a:rPr lang="ru-RU" sz="28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по результатам </a:t>
            </a:r>
            <a:r>
              <a:rPr lang="ru-RU" sz="2800" dirty="0" err="1">
                <a:solidFill>
                  <a:schemeClr val="tx2"/>
                </a:solidFill>
                <a:latin typeface="Cambria" pitchFamily="18" charset="0"/>
              </a:rPr>
              <a:t>фгкко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0740"/>
            <a:ext cx="8229600" cy="5042952"/>
          </a:xfrm>
        </p:spPr>
        <p:txBody>
          <a:bodyPr/>
          <a:lstStyle/>
          <a:p>
            <a:r>
              <a:rPr lang="ru-RU" sz="2000" dirty="0"/>
              <a:t>существенное несоответствие содержания образовательной программы требованиям ФГОС, повлекшее нарушение прав обучающихся на образование;</a:t>
            </a:r>
          </a:p>
          <a:p>
            <a:r>
              <a:rPr lang="ru-RU" sz="2000" dirty="0"/>
              <a:t>несоответствие качества подготовки обучающихся требованиям ФГОС, выразившееся в необъективной оценке (завышении, занижении) организацией достигнутых обучающимися образовательных результатов;</a:t>
            </a:r>
          </a:p>
          <a:p>
            <a:r>
              <a:rPr lang="ru-RU" sz="2000" dirty="0"/>
              <a:t>установленные органом по контролю и надзору в сфере образования случаи умышленного искажения результатов государственной итоговой аттестации  должностными лицами образовательной организации;</a:t>
            </a:r>
          </a:p>
          <a:p>
            <a:r>
              <a:rPr lang="ru-RU" sz="2000" dirty="0"/>
              <a:t>низкие показатели готовности обучающихся к сдаче единого государственного экзамена, в том числе в сопоставлении со средними по Российской Федерации, субъекту Российской </a:t>
            </a:r>
            <a:r>
              <a:rPr lang="ru-RU" sz="2000" dirty="0" smtClean="0"/>
              <a:t>Федерации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5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17" y="1287262"/>
            <a:ext cx="3080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Принятие </a:t>
            </a:r>
            <a:r>
              <a:rPr lang="ru-RU" dirty="0"/>
              <a:t>решений </a:t>
            </a:r>
            <a:r>
              <a:rPr lang="ru-RU" dirty="0" smtClean="0"/>
              <a:t>в 2019 о </a:t>
            </a:r>
            <a:r>
              <a:rPr lang="ru-RU" dirty="0"/>
              <a:t>приостановлении действия государственной аккредитации, в отношении проверенных образовательных организаций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err="1" smtClean="0"/>
              <a:t>Лесосибиск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Зеленогорск, </a:t>
            </a:r>
          </a:p>
          <a:p>
            <a:r>
              <a:rPr lang="ru-RU" dirty="0" smtClean="0"/>
              <a:t>п</a:t>
            </a:r>
            <a:r>
              <a:rPr lang="ru-RU" dirty="0"/>
              <a:t>. Кедровый, </a:t>
            </a:r>
            <a:r>
              <a:rPr lang="ru-RU" dirty="0" err="1" smtClean="0"/>
              <a:t>Большемуртинский</a:t>
            </a:r>
            <a:r>
              <a:rPr lang="ru-RU" dirty="0" smtClean="0"/>
              <a:t>, </a:t>
            </a:r>
            <a:r>
              <a:rPr lang="ru-RU" dirty="0" err="1" smtClean="0"/>
              <a:t>Емельяновскй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Иланский, </a:t>
            </a:r>
            <a:r>
              <a:rPr lang="ru-RU" dirty="0" err="1" smtClean="0"/>
              <a:t>Манский</a:t>
            </a:r>
            <a:r>
              <a:rPr lang="ru-RU" dirty="0" smtClean="0"/>
              <a:t>, </a:t>
            </a:r>
            <a:r>
              <a:rPr lang="ru-RU" dirty="0" err="1" smtClean="0"/>
              <a:t>Нижнеингашский</a:t>
            </a:r>
            <a:r>
              <a:rPr lang="ru-RU" dirty="0" smtClean="0"/>
              <a:t>, Партизанский, Рыбинский, </a:t>
            </a:r>
            <a:r>
              <a:rPr lang="ru-RU" dirty="0" err="1" smtClean="0"/>
              <a:t>Шарыповский</a:t>
            </a:r>
            <a:r>
              <a:rPr lang="ru-RU" dirty="0" smtClean="0"/>
              <a:t> районы.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7915"/>
              </p:ext>
            </p:extLst>
          </p:nvPr>
        </p:nvGraphicFramePr>
        <p:xfrm>
          <a:off x="4429957" y="1375792"/>
          <a:ext cx="355106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779"/>
                <a:gridCol w="179329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64816" y="408373"/>
            <a:ext cx="7048868" cy="701336"/>
          </a:xfrm>
          <a:prstGeom prst="rect">
            <a:avLst/>
          </a:prstGeom>
          <a:pattFill prst="pct5">
            <a:fgClr>
              <a:srgbClr val="D07004"/>
            </a:fgClr>
            <a:bgClr>
              <a:schemeClr val="tx2">
                <a:lumMod val="40000"/>
                <a:lumOff val="60000"/>
              </a:schemeClr>
            </a:bgClr>
          </a:patt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/>
              <a:t>Приостановление государственной аккредитации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36" y="3409025"/>
            <a:ext cx="5751564" cy="30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98991"/>
            <a:ext cx="8229600" cy="105644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Представление школой сравнительного анализа фактического состояния образовательной деятельности </a:t>
            </a:r>
            <a:r>
              <a:rPr lang="ru-RU" sz="2000" b="1" dirty="0" smtClean="0">
                <a:solidFill>
                  <a:srgbClr val="0070C0"/>
                </a:solidFill>
              </a:rPr>
              <a:t>ОО за </a:t>
            </a:r>
            <a:r>
              <a:rPr lang="ru-RU" sz="2000" b="1" dirty="0">
                <a:solidFill>
                  <a:srgbClr val="0070C0"/>
                </a:solidFill>
              </a:rPr>
              <a:t>2018, 2019 год </a:t>
            </a:r>
            <a:r>
              <a:rPr lang="ru-RU" sz="2000" b="1" dirty="0" smtClean="0">
                <a:solidFill>
                  <a:srgbClr val="0070C0"/>
                </a:solidFill>
              </a:rPr>
              <a:t>*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  <a:r>
              <a:rPr lang="ru-RU" sz="2000" b="1" dirty="0">
                <a:solidFill>
                  <a:srgbClr val="0070C0"/>
                </a:solidFill>
              </a:rPr>
              <a:t>прогноз результатов на 2020 год.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</a:rPr>
              <a:t>До начала проверки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600" dirty="0"/>
              <a:t>Свод результатов внешней оценки (в динамике за 3 года): анализ результатов КДР (1 - 4 </a:t>
            </a:r>
            <a:r>
              <a:rPr lang="ru-RU" sz="1600" dirty="0" err="1"/>
              <a:t>кл</a:t>
            </a:r>
            <a:r>
              <a:rPr lang="ru-RU" sz="1600" dirty="0"/>
              <a:t>), анализ результатов ОГЭ по предметам за 3 предыдущих года, анализ результатов ЕГЭ, ГВЭ по предметам за 3 предыдущих года. </a:t>
            </a:r>
          </a:p>
          <a:p>
            <a:r>
              <a:rPr lang="ru-RU" sz="1600" dirty="0"/>
              <a:t>Предоставить результаты ВШК по управлению качеством образования: по предметам, по учителям (из плана ВШК).</a:t>
            </a:r>
          </a:p>
          <a:p>
            <a:r>
              <a:rPr lang="ru-RU" sz="1600" dirty="0"/>
              <a:t>Представление прогноза результатов диагностических работ, полученных в ходе проверки.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После проведения диагностических работ и анализа уроков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600" dirty="0"/>
              <a:t>Соотнести данные внутренней и внешней оценки (КДР, ВПР, ОГЭ, ЕГЭ, ГВЭ,  текущие оценки, результаты промежуточной аттестации с результатами диагностических работ, в том числе по медалистам. </a:t>
            </a:r>
          </a:p>
          <a:p>
            <a:r>
              <a:rPr lang="ru-RU" sz="1600" dirty="0"/>
              <a:t>Оценить эффективность принятых школой управленческих действий  по улучшению качества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3"/>
            <a:ext cx="7962314" cy="1339537"/>
          </a:xfrm>
        </p:spPr>
        <p:txBody>
          <a:bodyPr/>
          <a:lstStyle/>
          <a:p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Планирование проверок по ФГККО 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с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учетом риск-ориентированного 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подхода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3127"/>
            <a:ext cx="8229600" cy="4073012"/>
          </a:xfrm>
        </p:spPr>
        <p:txBody>
          <a:bodyPr/>
          <a:lstStyle/>
          <a:p>
            <a:endParaRPr lang="ru-RU" sz="1800" dirty="0"/>
          </a:p>
          <a:p>
            <a:pPr algn="just"/>
            <a:r>
              <a:rPr lang="ru-RU" sz="1800" dirty="0" smtClean="0"/>
              <a:t>выявление </a:t>
            </a:r>
            <a:r>
              <a:rPr lang="ru-RU" sz="1800" dirty="0"/>
              <a:t>в результатах </a:t>
            </a:r>
            <a:r>
              <a:rPr lang="ru-RU" sz="1800" dirty="0" smtClean="0"/>
              <a:t>ВПР признаков </a:t>
            </a:r>
            <a:r>
              <a:rPr lang="ru-RU" sz="1800" dirty="0"/>
              <a:t>необъективности, в соответствии с информацией, предоставляемой Федеральной службой по надзору в сфере образования и </a:t>
            </a:r>
            <a:r>
              <a:rPr lang="ru-RU" sz="1800" dirty="0" smtClean="0"/>
              <a:t>науки;</a:t>
            </a:r>
            <a:endParaRPr lang="ru-RU" sz="1800" dirty="0"/>
          </a:p>
          <a:p>
            <a:pPr algn="just"/>
            <a:r>
              <a:rPr lang="ru-RU" sz="1800" dirty="0" smtClean="0"/>
              <a:t>выявление </a:t>
            </a:r>
            <a:r>
              <a:rPr lang="ru-RU" sz="1800" dirty="0"/>
              <a:t>признаков необъективности результатов функционирования внутренней системы оценки качества образования в образовательных организациях по результатам </a:t>
            </a:r>
            <a:r>
              <a:rPr lang="ru-RU" sz="1800" dirty="0" smtClean="0"/>
              <a:t>ГИА, </a:t>
            </a:r>
            <a:r>
              <a:rPr lang="ru-RU" sz="1800" dirty="0"/>
              <a:t>итоговых сочинений, собеседований и других средств внешней оценки качества </a:t>
            </a:r>
            <a:r>
              <a:rPr lang="ru-RU" sz="1800" dirty="0" smtClean="0"/>
              <a:t>образования;</a:t>
            </a:r>
            <a:endParaRPr lang="ru-RU" sz="1800" dirty="0"/>
          </a:p>
          <a:p>
            <a:pPr algn="just"/>
            <a:r>
              <a:rPr lang="ru-RU" sz="1800" dirty="0" smtClean="0"/>
              <a:t>результаты </a:t>
            </a:r>
            <a:r>
              <a:rPr lang="ru-RU" sz="1800" dirty="0"/>
              <a:t>мониторинга сведений об образовательной организации в краевой автоматизированной системе управления образованием (КИАСУО), указывающие на наличие несоответствия индекса условий образовательной деятельности и получаемых образовательных результатов обучающимися образовательной организации;</a:t>
            </a:r>
          </a:p>
          <a:p>
            <a:pPr algn="just"/>
            <a:r>
              <a:rPr lang="ru-RU" sz="1800" dirty="0" smtClean="0"/>
              <a:t>стабильно </a:t>
            </a:r>
            <a:r>
              <a:rPr lang="ru-RU" sz="1800" dirty="0"/>
              <a:t>низкие образовательные результаты обучающихся образовательной организации, выявленные по результатам проведения внешних процедур оценки качества образования (ЕГЭ, ОГЭ, </a:t>
            </a:r>
            <a:r>
              <a:rPr lang="ru-RU" sz="1800" dirty="0" smtClean="0"/>
              <a:t> краевые контрольные работы в 4 классах)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45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 rot="5400000">
            <a:off x="3173335" y="1835202"/>
            <a:ext cx="150241" cy="16403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31"/>
          <p:cNvSpPr>
            <a:spLocks noChangeArrowheads="1"/>
          </p:cNvSpPr>
          <p:nvPr/>
        </p:nvSpPr>
        <p:spPr bwMode="auto">
          <a:xfrm>
            <a:off x="3113777" y="1034057"/>
            <a:ext cx="2146479" cy="85878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Федеральный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государственный контроль качества образования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37"/>
          <p:cNvSpPr>
            <a:spLocks noChangeArrowheads="1"/>
          </p:cNvSpPr>
          <p:nvPr/>
        </p:nvSpPr>
        <p:spPr bwMode="auto">
          <a:xfrm>
            <a:off x="6553199" y="1993163"/>
            <a:ext cx="1932039" cy="1006257"/>
          </a:xfrm>
          <a:prstGeom prst="rect">
            <a:avLst/>
          </a:prstGeom>
          <a:solidFill>
            <a:srgbClr val="FDE9D9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Качество подготовки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36"/>
          <p:cNvSpPr>
            <a:spLocks noChangeArrowheads="1"/>
          </p:cNvSpPr>
          <p:nvPr/>
        </p:nvSpPr>
        <p:spPr bwMode="auto">
          <a:xfrm>
            <a:off x="507494" y="1945015"/>
            <a:ext cx="1894505" cy="909545"/>
          </a:xfrm>
          <a:prstGeom prst="rect">
            <a:avLst/>
          </a:prstGeom>
          <a:solidFill>
            <a:srgbClr val="FDE9D9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подготовки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46"/>
          <p:cNvSpPr>
            <a:spLocks noChangeArrowheads="1"/>
          </p:cNvSpPr>
          <p:nvPr/>
        </p:nvSpPr>
        <p:spPr bwMode="auto">
          <a:xfrm>
            <a:off x="4068624" y="2399787"/>
            <a:ext cx="1982339" cy="1007359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507493" y="2992100"/>
            <a:ext cx="1894505" cy="96297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образовательной программы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45"/>
          <p:cNvSpPr>
            <a:spLocks noChangeArrowheads="1"/>
          </p:cNvSpPr>
          <p:nvPr/>
        </p:nvSpPr>
        <p:spPr bwMode="auto">
          <a:xfrm>
            <a:off x="507493" y="4118843"/>
            <a:ext cx="1894504" cy="97339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образовательной программы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41"/>
          <p:cNvSpPr>
            <a:spLocks noChangeArrowheads="1"/>
          </p:cNvSpPr>
          <p:nvPr/>
        </p:nvSpPr>
        <p:spPr bwMode="auto">
          <a:xfrm>
            <a:off x="6553201" y="3139122"/>
            <a:ext cx="1932037" cy="82496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Полнота реализации образовательной программы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44"/>
          <p:cNvSpPr>
            <a:spLocks noChangeArrowheads="1"/>
          </p:cNvSpPr>
          <p:nvPr/>
        </p:nvSpPr>
        <p:spPr bwMode="auto">
          <a:xfrm>
            <a:off x="6553201" y="4118844"/>
            <a:ext cx="1932037" cy="97339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достижения образовательных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результатов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47"/>
          <p:cNvSpPr>
            <a:spLocks noChangeArrowheads="1"/>
          </p:cNvSpPr>
          <p:nvPr/>
        </p:nvSpPr>
        <p:spPr bwMode="auto">
          <a:xfrm>
            <a:off x="6553201" y="5279052"/>
            <a:ext cx="1932039" cy="81694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Объективность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303195" y="1898552"/>
            <a:ext cx="285579" cy="206384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10800000">
            <a:off x="982026" y="1463449"/>
            <a:ext cx="2131750" cy="476885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10800000" flipH="1">
            <a:off x="5260256" y="1463450"/>
            <a:ext cx="2585886" cy="50768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819157" y="1894431"/>
            <a:ext cx="275841" cy="4805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47"/>
          <p:cNvSpPr>
            <a:spLocks noChangeArrowheads="1"/>
          </p:cNvSpPr>
          <p:nvPr/>
        </p:nvSpPr>
        <p:spPr bwMode="auto">
          <a:xfrm>
            <a:off x="2966025" y="3964089"/>
            <a:ext cx="2275607" cy="94220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управления качеством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2453" y="3120687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453" y="4343930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2931" y="4173583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0107" y="328999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90734" y="2730490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6482" y="434393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0107" y="542591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232148" y="2409437"/>
            <a:ext cx="162920" cy="4791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Направления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ФГККО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20740"/>
            <a:ext cx="3875649" cy="306041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sz="2400" b="1" dirty="0" smtClean="0"/>
              <a:t>. «</a:t>
            </a:r>
            <a:r>
              <a:rPr lang="ru-RU" sz="2400" dirty="0" smtClean="0"/>
              <a:t>Система </a:t>
            </a:r>
            <a:r>
              <a:rPr lang="ru-RU" sz="2400" dirty="0"/>
              <a:t>оценки достижения планируемых результатов освоения ООП. Достижение обучающимися </a:t>
            </a:r>
            <a:r>
              <a:rPr lang="ru-RU" sz="2400" dirty="0" smtClean="0"/>
              <a:t>запланированных </a:t>
            </a:r>
            <a:r>
              <a:rPr lang="ru-RU" sz="2400" dirty="0"/>
              <a:t>в ООП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предметных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err="1">
                <a:solidFill>
                  <a:srgbClr val="FF0000"/>
                </a:solidFill>
              </a:rPr>
              <a:t>метапредметных</a:t>
            </a:r>
            <a:r>
              <a:rPr lang="ru-RU" sz="2400" dirty="0"/>
              <a:t> результатов»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23692" y="2912012"/>
            <a:ext cx="3763107" cy="337624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2. «</a:t>
            </a:r>
            <a:r>
              <a:rPr lang="ru-RU" sz="2400" dirty="0" smtClean="0"/>
              <a:t>Система </a:t>
            </a:r>
            <a:r>
              <a:rPr lang="ru-RU" sz="2400" dirty="0"/>
              <a:t>оценки достижения планируемых результатов освоения ООП. Достижение обучающимися ОО запланированных в ООП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личностных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/>
              <a:t>и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метапредметных</a:t>
            </a:r>
            <a:r>
              <a:rPr lang="ru-RU" sz="2400" dirty="0"/>
              <a:t> результатов»</a:t>
            </a:r>
            <a:r>
              <a:rPr lang="ru-RU" sz="2400" b="1" dirty="0"/>
              <a:t> 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15196" y="3981157"/>
            <a:ext cx="337625" cy="407963"/>
          </a:xfrm>
          <a:prstGeom prst="downArrow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389120"/>
            <a:ext cx="3453618" cy="1899138"/>
          </a:xfrm>
          <a:prstGeom prst="rect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/>
              <a:t>Сомнительные образовательные результаты (ГИА, сочинение, собеседование);</a:t>
            </a:r>
            <a:endParaRPr lang="ru-RU" dirty="0"/>
          </a:p>
          <a:p>
            <a:pPr algn="ctr"/>
            <a:r>
              <a:rPr lang="ru-RU" dirty="0" smtClean="0"/>
              <a:t>школы с необъективными результатами (списки РОН) 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312878" y="2560320"/>
            <a:ext cx="284870" cy="351692"/>
          </a:xfrm>
          <a:prstGeom prst="upArrow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3692" y="1041009"/>
            <a:ext cx="3502856" cy="1420837"/>
          </a:xfrm>
          <a:prstGeom prst="rect">
            <a:avLst/>
          </a:prstGeom>
          <a:solidFill>
            <a:srgbClr val="D07004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/>
              <a:t>Положительная динамика образовательных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2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293" y="197321"/>
            <a:ext cx="7666893" cy="8640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eaLnBrk="1" hangingPunct="1"/>
            <a:r>
              <a:rPr lang="ru-RU" altLang="ru-RU" sz="2800" dirty="0">
                <a:solidFill>
                  <a:schemeClr val="tx2"/>
                </a:solidFill>
                <a:latin typeface="Cambria" pitchFamily="18" charset="0"/>
              </a:rPr>
              <a:t>Мероприятия  для достижения целей и задач проведения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10715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 реализуемых образовательных программ;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 документов и материалов, характеризующих деятельность организации, в том числе локальных нормативных актов;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экспертиза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диагностических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(сентябрь-октябрь 5 класс)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в рамках выездной проверки, и результатов текущего контроля успеваемости и промежуточной аттестации обучающихся по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реализуемым программам,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вышеуказанных программ в рамках КДР, ВПР, НИКО, ГИА, в том числе результаты «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 урочной и внеурочной деятельности;</a:t>
            </a:r>
          </a:p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 сравнительного анализа фактического состояния образовательной деятельности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за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 год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результатов на 2020 год.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 профилактику и ликвидацию выявленных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Структура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0740"/>
            <a:ext cx="8229600" cy="5367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Выявление несоответствий структуры </a:t>
            </a:r>
            <a:r>
              <a:rPr lang="ru-RU" sz="2000" b="1" dirty="0"/>
              <a:t>образовательной программы требованиям ФГОС, </a:t>
            </a:r>
            <a:r>
              <a:rPr lang="ru-RU" sz="2000" b="1" dirty="0" smtClean="0"/>
              <a:t>повлекшие </a:t>
            </a:r>
            <a:r>
              <a:rPr lang="ru-RU" sz="2000" b="1" dirty="0" smtClean="0">
                <a:solidFill>
                  <a:srgbClr val="FF0000"/>
                </a:solidFill>
              </a:rPr>
              <a:t>приостановление действия государственной аккредитации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just"/>
            <a:r>
              <a:rPr lang="ru-RU" sz="1600" dirty="0" smtClean="0"/>
              <a:t>отсутствие в целевом разделе </a:t>
            </a:r>
            <a:r>
              <a:rPr lang="ru-RU" sz="1600" dirty="0"/>
              <a:t>образовательной программы </a:t>
            </a:r>
            <a:r>
              <a:rPr lang="ru-RU" sz="1600" dirty="0" smtClean="0"/>
              <a:t>планируемых результатов по предметам части учебного плана: </a:t>
            </a:r>
            <a:r>
              <a:rPr lang="ru-RU" sz="1600" dirty="0" smtClean="0">
                <a:solidFill>
                  <a:srgbClr val="FF0000"/>
                </a:solidFill>
              </a:rPr>
              <a:t>«Родной язык (русский)», «Литературное чтение на родном языке (русском)», «Родная литература (русская)», «Второй иностранный язык (немецкий)»</a:t>
            </a:r>
            <a:r>
              <a:rPr lang="ru-RU" sz="1600" dirty="0" smtClean="0"/>
              <a:t>, формируемой участниками образовательных отношений, курсов внеурочной деятельности;</a:t>
            </a:r>
            <a:endParaRPr lang="ru-RU" sz="1600" dirty="0"/>
          </a:p>
          <a:p>
            <a:pPr algn="just"/>
            <a:r>
              <a:rPr lang="ru-RU" sz="1600" dirty="0"/>
              <a:t>отсутствие в с</a:t>
            </a:r>
            <a:r>
              <a:rPr lang="ru-RU" sz="1600" dirty="0" smtClean="0"/>
              <a:t>одержательном разделе образовательной </a:t>
            </a:r>
            <a:r>
              <a:rPr lang="ru-RU" sz="1600" dirty="0"/>
              <a:t>программы </a:t>
            </a:r>
            <a:r>
              <a:rPr lang="ru-RU" sz="1600" dirty="0" smtClean="0"/>
              <a:t>рабочих программ </a:t>
            </a:r>
            <a:r>
              <a:rPr lang="ru-RU" sz="1600" dirty="0">
                <a:solidFill>
                  <a:srgbClr val="FF0000"/>
                </a:solidFill>
              </a:rPr>
              <a:t>«Родной язык (русский)», «Литературное чтение на родном языке (русском)», «Родная литература (русская)», «Второй иностранный язык (немецкий</a:t>
            </a:r>
            <a:r>
              <a:rPr lang="ru-RU" sz="1600" dirty="0" smtClean="0">
                <a:solidFill>
                  <a:srgbClr val="FF0000"/>
                </a:solidFill>
              </a:rPr>
              <a:t>)»,</a:t>
            </a:r>
            <a:r>
              <a:rPr lang="ru-RU" sz="1600" dirty="0" smtClean="0"/>
              <a:t> по </a:t>
            </a:r>
            <a:r>
              <a:rPr lang="ru-RU" sz="1600" dirty="0"/>
              <a:t>предметам части, формируемой участниками образовательных отношений, курсов внеурочной </a:t>
            </a:r>
            <a:r>
              <a:rPr lang="ru-RU" sz="1600" dirty="0" smtClean="0"/>
              <a:t>деятельности;</a:t>
            </a:r>
            <a:endParaRPr lang="ru-RU" sz="1600" dirty="0"/>
          </a:p>
          <a:p>
            <a:pPr algn="just"/>
            <a:r>
              <a:rPr lang="ru-RU" sz="1600" dirty="0"/>
              <a:t>отсутствие в </a:t>
            </a:r>
            <a:r>
              <a:rPr lang="ru-RU" sz="1600" dirty="0" smtClean="0"/>
              <a:t>организационном разделе </a:t>
            </a:r>
            <a:r>
              <a:rPr lang="ru-RU" sz="1600" dirty="0"/>
              <a:t>образовательной </a:t>
            </a:r>
            <a:r>
              <a:rPr lang="ru-RU" sz="1600" dirty="0" smtClean="0"/>
              <a:t>программы учебных планов и планов внеурочной деятельности </a:t>
            </a:r>
            <a:r>
              <a:rPr lang="ru-RU" sz="1600" dirty="0" smtClean="0">
                <a:solidFill>
                  <a:srgbClr val="FF0000"/>
                </a:solidFill>
              </a:rPr>
              <a:t>на весь срок реализации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образовательной </a:t>
            </a:r>
            <a:r>
              <a:rPr lang="ru-RU" sz="1600" dirty="0" smtClean="0"/>
              <a:t>программы, в том числе для вышеуказанных предметов;</a:t>
            </a:r>
          </a:p>
          <a:p>
            <a:pPr algn="just"/>
            <a:r>
              <a:rPr lang="ru-RU" sz="1600" dirty="0"/>
              <a:t> отсутствие в организационном </a:t>
            </a:r>
            <a:r>
              <a:rPr lang="ru-RU" sz="1600" dirty="0" smtClean="0"/>
              <a:t>разделе </a:t>
            </a:r>
            <a:r>
              <a:rPr lang="ru-RU" sz="1600" dirty="0" smtClean="0">
                <a:solidFill>
                  <a:srgbClr val="FF0000"/>
                </a:solidFill>
              </a:rPr>
              <a:t>обоснования необходимых изменений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имеющихся условиях в соответствии с приоритетами основной образовательной программы начального общего образования организации, осуществляющей образовательную </a:t>
            </a:r>
            <a:r>
              <a:rPr lang="ru-RU" sz="1600" dirty="0" smtClean="0"/>
              <a:t>деятельность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2. Содержание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9145"/>
            <a:ext cx="8229600" cy="53457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Выявление </a:t>
            </a:r>
            <a:r>
              <a:rPr lang="ru-RU" sz="2000" b="1" dirty="0"/>
              <a:t>несоответствий </a:t>
            </a:r>
            <a:r>
              <a:rPr lang="ru-RU" sz="2000" b="1" dirty="0" smtClean="0">
                <a:solidFill>
                  <a:srgbClr val="FF0000"/>
                </a:solidFill>
              </a:rPr>
              <a:t>содержания</a:t>
            </a:r>
            <a:r>
              <a:rPr lang="ru-RU" sz="2000" b="1" dirty="0" smtClean="0"/>
              <a:t> образовательной </a:t>
            </a:r>
            <a:r>
              <a:rPr lang="ru-RU" sz="2000" b="1" dirty="0"/>
              <a:t>программы требованиям ФГОС, повлекшие </a:t>
            </a:r>
            <a:r>
              <a:rPr lang="ru-RU" sz="2000" b="1" dirty="0">
                <a:solidFill>
                  <a:srgbClr val="FF0000"/>
                </a:solidFill>
              </a:rPr>
              <a:t>приостановление действия государственной аккредитации</a:t>
            </a:r>
            <a:r>
              <a:rPr lang="ru-RU" sz="2000" b="1" dirty="0"/>
              <a:t>:</a:t>
            </a:r>
          </a:p>
          <a:p>
            <a:pPr algn="just"/>
            <a:r>
              <a:rPr lang="ru-RU" sz="2000" dirty="0" smtClean="0"/>
              <a:t>отсутствие </a:t>
            </a:r>
            <a:r>
              <a:rPr lang="ru-RU" sz="2000" dirty="0" smtClean="0">
                <a:solidFill>
                  <a:srgbClr val="FF0000"/>
                </a:solidFill>
              </a:rPr>
              <a:t>комплексного</a:t>
            </a:r>
            <a:r>
              <a:rPr lang="ru-RU" sz="2000" dirty="0" smtClean="0"/>
              <a:t> подхода </a:t>
            </a:r>
            <a:r>
              <a:rPr lang="ru-RU" sz="2000" dirty="0"/>
              <a:t>к оценке результатов освоения основной образовательной </a:t>
            </a:r>
            <a:r>
              <a:rPr lang="ru-RU" sz="2000" dirty="0" smtClean="0"/>
              <a:t>программы, </a:t>
            </a:r>
            <a:r>
              <a:rPr lang="ru-RU" sz="2000" dirty="0"/>
              <a:t>позволяющий вести оценку предметных, </a:t>
            </a:r>
            <a:r>
              <a:rPr lang="ru-RU" sz="2000" dirty="0" err="1"/>
              <a:t>метапредметных</a:t>
            </a:r>
            <a:r>
              <a:rPr lang="ru-RU" sz="2000" dirty="0"/>
              <a:t> и личностных </a:t>
            </a:r>
            <a:r>
              <a:rPr lang="ru-RU" sz="2000" dirty="0" smtClean="0"/>
              <a:t>результатов,</a:t>
            </a:r>
          </a:p>
          <a:p>
            <a:pPr algn="just"/>
            <a:r>
              <a:rPr lang="ru-RU" sz="2000" dirty="0"/>
              <a:t>отсутствие </a:t>
            </a:r>
            <a:r>
              <a:rPr lang="ru-RU" sz="2000" dirty="0" err="1"/>
              <a:t>контрольно</a:t>
            </a:r>
            <a:r>
              <a:rPr lang="ru-RU" sz="2000" dirty="0"/>
              <a:t> – измерительных материалов для </a:t>
            </a:r>
            <a:r>
              <a:rPr lang="ru-RU" sz="2000" dirty="0" smtClean="0"/>
              <a:t>оценки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</a:t>
            </a:r>
            <a:r>
              <a:rPr lang="ru-RU" sz="2000" dirty="0"/>
              <a:t>результатов;</a:t>
            </a:r>
          </a:p>
          <a:p>
            <a:pPr algn="just"/>
            <a:r>
              <a:rPr lang="ru-RU" sz="2000" dirty="0" smtClean="0"/>
              <a:t>отсутствия описания </a:t>
            </a:r>
            <a:r>
              <a:rPr lang="ru-RU" sz="2000" dirty="0"/>
              <a:t>организации и содержания </a:t>
            </a:r>
            <a:r>
              <a:rPr lang="ru-RU" sz="2000" dirty="0" smtClean="0">
                <a:solidFill>
                  <a:srgbClr val="FF0000"/>
                </a:solidFill>
              </a:rPr>
              <a:t>промежуточной </a:t>
            </a:r>
            <a:r>
              <a:rPr lang="ru-RU" sz="2000" dirty="0">
                <a:solidFill>
                  <a:srgbClr val="FF0000"/>
                </a:solidFill>
              </a:rPr>
              <a:t>аттестации </a:t>
            </a:r>
            <a:r>
              <a:rPr lang="ru-RU" sz="2000" dirty="0"/>
              <a:t>обучающихся в рамках </a:t>
            </a:r>
            <a:r>
              <a:rPr lang="ru-RU" sz="2000" dirty="0" smtClean="0">
                <a:solidFill>
                  <a:srgbClr val="FF0000"/>
                </a:solidFill>
              </a:rPr>
              <a:t>внеурочной деятельности </a:t>
            </a:r>
            <a:r>
              <a:rPr lang="ru-RU" sz="2000" dirty="0" smtClean="0"/>
              <a:t>(ООП ООО);</a:t>
            </a:r>
          </a:p>
          <a:p>
            <a:pPr algn="just"/>
            <a:r>
              <a:rPr lang="ru-RU" sz="2000" dirty="0" smtClean="0"/>
              <a:t>«дефицитный» календарный учебный график в части обеспечения полноты реализации образовательной программы;</a:t>
            </a:r>
            <a:endParaRPr lang="ru-RU" sz="2000" dirty="0"/>
          </a:p>
          <a:p>
            <a:pPr algn="just"/>
            <a:r>
              <a:rPr lang="ru-RU" sz="2000" dirty="0" smtClean="0"/>
              <a:t>раздел «Сетевой </a:t>
            </a:r>
            <a:r>
              <a:rPr lang="ru-RU" sz="2000" dirty="0"/>
              <a:t>график (дорожная карта) по формированию необходимой системы условий и контроль состояния системы условий» в части актуализации </a:t>
            </a:r>
            <a:r>
              <a:rPr lang="ru-RU" sz="2000" dirty="0" smtClean="0"/>
              <a:t>данных.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3. Полнота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реализации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4301"/>
            <a:ext cx="8229600" cy="50618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b="1" dirty="0"/>
              <a:t>Выявление несоответствий </a:t>
            </a:r>
            <a:r>
              <a:rPr lang="ru-RU" sz="2200" b="1" dirty="0" smtClean="0">
                <a:solidFill>
                  <a:srgbClr val="FF0000"/>
                </a:solidFill>
              </a:rPr>
              <a:t>качества подготовки </a:t>
            </a:r>
            <a:r>
              <a:rPr lang="ru-RU" sz="2200" b="1" dirty="0" smtClean="0"/>
              <a:t>обучающихся требованиям </a:t>
            </a:r>
            <a:r>
              <a:rPr lang="ru-RU" sz="2200" b="1" dirty="0"/>
              <a:t>ФГОС, повлекшие </a:t>
            </a:r>
            <a:r>
              <a:rPr lang="ru-RU" sz="2200" b="1" dirty="0">
                <a:solidFill>
                  <a:srgbClr val="FF0000"/>
                </a:solidFill>
              </a:rPr>
              <a:t>приостановление</a:t>
            </a:r>
            <a:r>
              <a:rPr lang="ru-RU" sz="2200" b="1" dirty="0"/>
              <a:t> действия государственной аккредитации</a:t>
            </a:r>
            <a:r>
              <a:rPr lang="ru-RU" sz="2200" b="1" dirty="0" smtClean="0"/>
              <a:t>:</a:t>
            </a:r>
          </a:p>
          <a:p>
            <a:pPr marL="0" indent="0" algn="just">
              <a:buNone/>
            </a:pPr>
            <a:r>
              <a:rPr lang="ru-RU" sz="2200" b="1" dirty="0" smtClean="0"/>
              <a:t>в 2019 году по данному показателю нарушений не выявлено</a:t>
            </a:r>
            <a:endParaRPr lang="ru-RU" sz="2200" b="1" dirty="0"/>
          </a:p>
          <a:p>
            <a:pPr algn="just"/>
            <a:r>
              <a:rPr lang="ru-RU" sz="2400" dirty="0" smtClean="0"/>
              <a:t>полнота </a:t>
            </a:r>
            <a:r>
              <a:rPr lang="ru-RU" sz="2400" dirty="0"/>
              <a:t>реализации </a:t>
            </a:r>
            <a:r>
              <a:rPr lang="ru-RU" sz="2400" dirty="0" smtClean="0"/>
              <a:t>программ учебных предметов и курсов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400" dirty="0" smtClean="0"/>
              <a:t>полнота </a:t>
            </a:r>
            <a:r>
              <a:rPr lang="ru-RU" sz="2400" dirty="0"/>
              <a:t>реализации </a:t>
            </a:r>
            <a:r>
              <a:rPr lang="ru-RU" sz="2400" dirty="0" smtClean="0"/>
              <a:t>рабочих программ по плану внеурочной деятельности</a:t>
            </a:r>
          </a:p>
          <a:p>
            <a:pPr algn="just"/>
            <a:r>
              <a:rPr lang="ru-RU" sz="2400" dirty="0" smtClean="0"/>
              <a:t>планирование и реализация планов проводится по календарному учебному графику, составленному с учетом Постановления правительства РФ «О выходных и праздничных днях» и </a:t>
            </a:r>
            <a:r>
              <a:rPr lang="ru-RU" sz="2400" dirty="0" smtClean="0">
                <a:solidFill>
                  <a:srgbClr val="FF0000"/>
                </a:solidFill>
              </a:rPr>
              <a:t>сроков начала ГИА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4. Уровень достижения образовательных результатов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74165"/>
            <a:ext cx="8229600" cy="48718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Анализ функционирования внутренней системы оценки качества </a:t>
            </a:r>
            <a:r>
              <a:rPr lang="ru-RU" sz="2400" b="1" dirty="0" smtClean="0"/>
              <a:t>образования(ВСОКО):</a:t>
            </a:r>
          </a:p>
          <a:p>
            <a:pPr algn="just"/>
            <a:r>
              <a:rPr lang="ru-RU" sz="1800" dirty="0" smtClean="0"/>
              <a:t>содержания </a:t>
            </a:r>
            <a:r>
              <a:rPr lang="ru-RU" sz="1800" dirty="0"/>
              <a:t>локального акта школы о ВСОКО </a:t>
            </a:r>
            <a:r>
              <a:rPr lang="ru-RU" sz="1800" dirty="0" smtClean="0"/>
              <a:t>соответствует </a:t>
            </a:r>
            <a:r>
              <a:rPr lang="ru-RU" sz="1800" dirty="0"/>
              <a:t>разделу </a:t>
            </a:r>
            <a:r>
              <a:rPr lang="ru-RU" sz="1800" dirty="0" smtClean="0"/>
              <a:t>образовательной программы «Система оценки достижения запланированных результатов»;</a:t>
            </a:r>
          </a:p>
          <a:p>
            <a:pPr algn="just"/>
            <a:r>
              <a:rPr lang="ru-RU" sz="1800" dirty="0" smtClean="0"/>
              <a:t>оценка результатов осуществляется </a:t>
            </a:r>
            <a:r>
              <a:rPr lang="ru-RU" sz="1800" dirty="0"/>
              <a:t>в соответствии с локальным нормативным актом «Положение о формах, порядке и периодичности текущего контроля успеваемости и промежуточной аттестации</a:t>
            </a:r>
            <a:r>
              <a:rPr lang="ru-RU" sz="1800" dirty="0" smtClean="0"/>
              <a:t>».;</a:t>
            </a:r>
          </a:p>
          <a:p>
            <a:pPr algn="just"/>
            <a:r>
              <a:rPr lang="ru-RU" sz="1800" dirty="0"/>
              <a:t>о</a:t>
            </a:r>
            <a:r>
              <a:rPr lang="ru-RU" sz="1800" dirty="0" smtClean="0"/>
              <a:t>существляется индивидуальный </a:t>
            </a:r>
            <a:r>
              <a:rPr lang="ru-RU" sz="1800" dirty="0"/>
              <a:t>учет </a:t>
            </a:r>
            <a:r>
              <a:rPr lang="ru-RU" sz="1800" dirty="0" smtClean="0"/>
              <a:t>и хранение результатов </a:t>
            </a:r>
            <a:r>
              <a:rPr lang="ru-RU" sz="1800" dirty="0"/>
              <a:t>освоения обучающимися образовательных </a:t>
            </a:r>
            <a:r>
              <a:rPr lang="ru-RU" sz="1800" dirty="0" smtClean="0"/>
              <a:t>программ; </a:t>
            </a:r>
          </a:p>
          <a:p>
            <a:pPr algn="just"/>
            <a:r>
              <a:rPr lang="ru-RU" sz="1800" dirty="0"/>
              <a:t>о</a:t>
            </a:r>
            <a:r>
              <a:rPr lang="ru-RU" sz="1800" dirty="0" smtClean="0"/>
              <a:t>ценочные </a:t>
            </a:r>
            <a:r>
              <a:rPr lang="ru-RU" sz="1800" dirty="0"/>
              <a:t>материалы являются составной частью </a:t>
            </a:r>
            <a:r>
              <a:rPr lang="ru-RU" sz="1800" dirty="0" smtClean="0"/>
              <a:t>образовательной программы и </a:t>
            </a:r>
            <a:r>
              <a:rPr lang="ru-RU" sz="1800" dirty="0"/>
              <a:t>позволяют осуществлять оценку динамики учебных достижений </a:t>
            </a:r>
            <a:r>
              <a:rPr lang="ru-RU" sz="1800" dirty="0" smtClean="0"/>
              <a:t>обучающихся;</a:t>
            </a:r>
          </a:p>
          <a:p>
            <a:pPr algn="just"/>
            <a:r>
              <a:rPr lang="ru-RU" sz="1800" dirty="0" smtClean="0"/>
              <a:t>результаты </a:t>
            </a:r>
            <a:r>
              <a:rPr lang="ru-RU" sz="1800" dirty="0"/>
              <a:t>диагностических работ/анкетирования, полученные в ходе </a:t>
            </a:r>
            <a:r>
              <a:rPr lang="ru-RU" sz="1800" dirty="0" smtClean="0"/>
              <a:t>проверки, а также внешних оценочных процедур (ГИА, ВПР, КДР и др.)</a:t>
            </a:r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86" y="56644"/>
            <a:ext cx="7962314" cy="8640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5. объективность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9317"/>
            <a:ext cx="8229600" cy="573961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Экспертиза: сопоставление результатов внутренней и внешней системы </a:t>
            </a:r>
            <a:r>
              <a:rPr lang="ru-RU" sz="2400" dirty="0"/>
              <a:t>оценки качества подготовки обучающихся </a:t>
            </a:r>
            <a:r>
              <a:rPr lang="ru-RU" sz="2400" dirty="0" smtClean="0"/>
              <a:t>ФГОС:</a:t>
            </a:r>
            <a:endParaRPr lang="ru-RU" sz="2400" dirty="0"/>
          </a:p>
          <a:p>
            <a:pPr algn="just"/>
            <a:r>
              <a:rPr lang="ru-RU" sz="2400" dirty="0"/>
              <a:t> </a:t>
            </a:r>
            <a:r>
              <a:rPr lang="ru-RU" sz="2200" dirty="0"/>
              <a:t>результаты диагностических </a:t>
            </a:r>
            <a:r>
              <a:rPr lang="ru-RU" sz="2200" dirty="0" smtClean="0"/>
              <a:t>работ/анкетирования, </a:t>
            </a:r>
            <a:r>
              <a:rPr lang="ru-RU" sz="2200" dirty="0"/>
              <a:t>полученные </a:t>
            </a:r>
            <a:r>
              <a:rPr lang="ru-RU" sz="2200" dirty="0" smtClean="0"/>
              <a:t>в </a:t>
            </a:r>
            <a:r>
              <a:rPr lang="ru-RU" sz="2200" dirty="0"/>
              <a:t>ходе проверки;</a:t>
            </a:r>
          </a:p>
          <a:p>
            <a:pPr algn="just"/>
            <a:r>
              <a:rPr lang="ru-RU" sz="2200" dirty="0" smtClean="0"/>
              <a:t>результаты </a:t>
            </a:r>
            <a:r>
              <a:rPr lang="ru-RU" sz="2200" dirty="0"/>
              <a:t>ВПР, </a:t>
            </a:r>
            <a:r>
              <a:rPr lang="ru-RU" sz="2200" dirty="0" smtClean="0"/>
              <a:t>НИКО, международных исследований, независимой оценки качества образования;</a:t>
            </a:r>
            <a:endParaRPr lang="ru-RU" sz="2200" dirty="0"/>
          </a:p>
          <a:p>
            <a:pPr algn="just"/>
            <a:r>
              <a:rPr lang="ru-RU" sz="2200" dirty="0"/>
              <a:t> результаты краевых диагностических </a:t>
            </a:r>
            <a:r>
              <a:rPr lang="ru-RU" sz="2200" dirty="0" smtClean="0"/>
              <a:t>работ (математика, физика); </a:t>
            </a:r>
            <a:endParaRPr lang="ru-RU" sz="2200" dirty="0"/>
          </a:p>
          <a:p>
            <a:pPr algn="just"/>
            <a:r>
              <a:rPr lang="ru-RU" sz="2200" dirty="0"/>
              <a:t>результаты ГИА, полученные обучающимися </a:t>
            </a:r>
            <a:r>
              <a:rPr lang="ru-RU" sz="2200" dirty="0" smtClean="0"/>
              <a:t>9, 11 классов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182" y="4529797"/>
            <a:ext cx="3165230" cy="1899138"/>
          </a:xfrm>
          <a:prstGeom prst="rect">
            <a:avLst/>
          </a:prstGeom>
          <a:solidFill>
            <a:srgbClr val="D07004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/>
              <a:t>Внутренняя </a:t>
            </a:r>
            <a:r>
              <a:rPr lang="ru-RU" sz="2000" b="1" dirty="0" smtClean="0"/>
              <a:t>система оценки </a:t>
            </a:r>
            <a:r>
              <a:rPr lang="ru-RU" sz="2000" b="1" dirty="0"/>
              <a:t>качества подготовки обучающихся </a:t>
            </a:r>
            <a:endParaRPr lang="ru-RU" sz="2000" b="1" dirty="0" smtClean="0"/>
          </a:p>
          <a:p>
            <a:pPr algn="ctr"/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(текущий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контроль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успеваемости, промежуточная аттестация, мониторинг)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4702" y="4853353"/>
            <a:ext cx="2194559" cy="1272812"/>
          </a:xfrm>
          <a:prstGeom prst="rect">
            <a:avLst/>
          </a:prstGeom>
          <a:solidFill>
            <a:srgbClr val="D07004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/>
              <a:t>Внешняя система оценки </a:t>
            </a:r>
            <a:r>
              <a:rPr lang="ru-RU" sz="2000" b="1" dirty="0"/>
              <a:t>качества подготовки обучающихся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00732" y="5437348"/>
            <a:ext cx="1484143" cy="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100732" y="5753686"/>
            <a:ext cx="1484143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23361</TotalTime>
  <Words>1408</Words>
  <Application>Microsoft Office PowerPoint</Application>
  <PresentationFormat>Экран (4:3)</PresentationFormat>
  <Paragraphs>148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</vt:lpstr>
      <vt:lpstr>Направления ФГККО</vt:lpstr>
      <vt:lpstr>Мероприятия  для достижения целей и задач проведения проверки</vt:lpstr>
      <vt:lpstr>1. Структура образовательной программы</vt:lpstr>
      <vt:lpstr>2. Содержание образовательной программы</vt:lpstr>
      <vt:lpstr>3. Полнота реализации образовательной программы</vt:lpstr>
      <vt:lpstr>4. Уровень достижения образовательных результатов</vt:lpstr>
      <vt:lpstr>5. объективность</vt:lpstr>
      <vt:lpstr>6. Воспитание</vt:lpstr>
      <vt:lpstr>        7. управление качеством образования</vt:lpstr>
      <vt:lpstr>Критерии принятия решений  по результатам фгкко</vt:lpstr>
      <vt:lpstr>Презентация PowerPoint</vt:lpstr>
      <vt:lpstr> </vt:lpstr>
      <vt:lpstr>Планирование проверок по ФГККО  с учетом риск-ориентированного подхода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Меркулова Галина Родионовна</cp:lastModifiedBy>
  <cp:revision>3051</cp:revision>
  <cp:lastPrinted>2020-01-24T04:22:42Z</cp:lastPrinted>
  <dcterms:created xsi:type="dcterms:W3CDTF">2011-03-04T05:46:20Z</dcterms:created>
  <dcterms:modified xsi:type="dcterms:W3CDTF">2020-03-18T07:13:08Z</dcterms:modified>
</cp:coreProperties>
</file>