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897" r:id="rId2"/>
    <p:sldId id="1490" r:id="rId3"/>
    <p:sldId id="1468" r:id="rId4"/>
    <p:sldId id="1467" r:id="rId5"/>
    <p:sldId id="1475" r:id="rId6"/>
    <p:sldId id="1476" r:id="rId7"/>
    <p:sldId id="1478" r:id="rId8"/>
    <p:sldId id="1479" r:id="rId9"/>
    <p:sldId id="1480" r:id="rId10"/>
    <p:sldId id="1484" r:id="rId11"/>
    <p:sldId id="1482" r:id="rId12"/>
    <p:sldId id="1483" r:id="rId13"/>
    <p:sldId id="1489" r:id="rId14"/>
    <p:sldId id="1496" r:id="rId15"/>
    <p:sldId id="1487" r:id="rId16"/>
    <p:sldId id="1481" r:id="rId17"/>
    <p:sldId id="1471" r:id="rId18"/>
    <p:sldId id="1466" r:id="rId19"/>
    <p:sldId id="1472" r:id="rId20"/>
    <p:sldId id="1474" r:id="rId21"/>
    <p:sldId id="1473" r:id="rId22"/>
    <p:sldId id="1469" r:id="rId23"/>
    <p:sldId id="1470" r:id="rId24"/>
    <p:sldId id="1485" r:id="rId25"/>
    <p:sldId id="1493" r:id="rId26"/>
    <p:sldId id="1494" r:id="rId27"/>
    <p:sldId id="1495" r:id="rId28"/>
    <p:sldId id="1486" r:id="rId29"/>
    <p:sldId id="1492" r:id="rId30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490"/>
            <p14:sldId id="1468"/>
            <p14:sldId id="1467"/>
            <p14:sldId id="1475"/>
            <p14:sldId id="1476"/>
            <p14:sldId id="1478"/>
            <p14:sldId id="1479"/>
            <p14:sldId id="1480"/>
            <p14:sldId id="1484"/>
            <p14:sldId id="1482"/>
            <p14:sldId id="1483"/>
            <p14:sldId id="1489"/>
            <p14:sldId id="1496"/>
            <p14:sldId id="1487"/>
            <p14:sldId id="1481"/>
            <p14:sldId id="1471"/>
            <p14:sldId id="1466"/>
            <p14:sldId id="1472"/>
            <p14:sldId id="1474"/>
            <p14:sldId id="1473"/>
            <p14:sldId id="1469"/>
            <p14:sldId id="1470"/>
            <p14:sldId id="1485"/>
            <p14:sldId id="1493"/>
            <p14:sldId id="1494"/>
            <p14:sldId id="1495"/>
            <p14:sldId id="1486"/>
            <p14:sldId id="14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C"/>
    <a:srgbClr val="608DC4"/>
    <a:srgbClr val="607492"/>
    <a:srgbClr val="149698"/>
    <a:srgbClr val="1496C0"/>
    <a:srgbClr val="FF5353"/>
    <a:srgbClr val="000000"/>
    <a:srgbClr val="FFFFFF"/>
    <a:srgbClr val="00926F"/>
    <a:srgbClr val="0E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44" autoAdjust="0"/>
    <p:restoredTop sz="94293" autoAdjust="0"/>
  </p:normalViewPr>
  <p:slideViewPr>
    <p:cSldViewPr snapToGrid="0">
      <p:cViewPr>
        <p:scale>
          <a:sx n="125" d="100"/>
          <a:sy n="125" d="100"/>
        </p:scale>
        <p:origin x="-72" y="-516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Школы</a:t>
            </a:r>
            <a:r>
              <a:rPr lang="ru-RU" sz="1600" baseline="0" dirty="0" smtClean="0">
                <a:solidFill>
                  <a:schemeClr val="bg1">
                    <a:lumMod val="50000"/>
                  </a:schemeClr>
                </a:solidFill>
              </a:rPr>
              <a:t> края,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имеющие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признаки необъективных результатов ВПР</a:t>
            </a:r>
          </a:p>
        </c:rich>
      </c:tx>
      <c:layout>
        <c:manualLayout>
          <c:xMode val="edge"/>
          <c:yMode val="edge"/>
          <c:x val="0.13877267690468301"/>
          <c:y val="1.992226220475117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87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86053248"/>
        <c:axId val="86054784"/>
      </c:barChart>
      <c:catAx>
        <c:axId val="8605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6054784"/>
        <c:crosses val="autoZero"/>
        <c:auto val="1"/>
        <c:lblAlgn val="ctr"/>
        <c:lblOffset val="100"/>
        <c:noMultiLvlLbl val="0"/>
      </c:catAx>
      <c:valAx>
        <c:axId val="860547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60532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ВПР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Нижнеингашский</c:v>
                </c:pt>
                <c:pt idx="1">
                  <c:v>Канский</c:v>
                </c:pt>
                <c:pt idx="2">
                  <c:v>Иланский</c:v>
                </c:pt>
                <c:pt idx="3">
                  <c:v>Богучанский</c:v>
                </c:pt>
                <c:pt idx="4">
                  <c:v>Абанский</c:v>
                </c:pt>
                <c:pt idx="5">
                  <c:v>Ирбейский</c:v>
                </c:pt>
                <c:pt idx="6">
                  <c:v>Тасеевский</c:v>
                </c:pt>
                <c:pt idx="7">
                  <c:v>ЗАТО г. Зеленогорск</c:v>
                </c:pt>
                <c:pt idx="8">
                  <c:v>г. Канск</c:v>
                </c:pt>
                <c:pt idx="9">
                  <c:v>Рыбинский</c:v>
                </c:pt>
                <c:pt idx="10">
                  <c:v>Партизанский</c:v>
                </c:pt>
                <c:pt idx="11">
                  <c:v>Уярский</c:v>
                </c:pt>
                <c:pt idx="12">
                  <c:v>Дзержинский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</c:v>
                </c:pt>
                <c:pt idx="1">
                  <c:v>11</c:v>
                </c:pt>
                <c:pt idx="2">
                  <c:v>9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6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18.03.2020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5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38837" y="859355"/>
            <a:ext cx="554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СИСТЕМА ОБЕСПЕЧЕНИЯ ОБЪЕКТИВНОСТИ ОЦЕНОЧНЫХ ПРОЦЕДУР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38837" y="3314458"/>
            <a:ext cx="5762263" cy="84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</a:rPr>
              <a:t>ЧТО ДОЛЖНЫ СДЕЛАТЬ РЕГИОН, МУНИЦИПАЛИТЕТ И ШКОЛА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Медалисты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00" y="4423349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Восточная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529" y="1467445"/>
            <a:ext cx="421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1330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медалистов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31677" y="1270663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02882" y="1248191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42754" y="2004179"/>
            <a:ext cx="288252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Всего медалистов:</a:t>
            </a:r>
          </a:p>
          <a:p>
            <a:endParaRPr lang="ru-RU" sz="1600" dirty="0" smtClean="0">
              <a:solidFill>
                <a:schemeClr val="bg2"/>
              </a:solidFill>
            </a:endParaRPr>
          </a:p>
          <a:p>
            <a:r>
              <a:rPr lang="ru-RU" sz="1600" dirty="0" smtClean="0">
                <a:solidFill>
                  <a:schemeClr val="bg2"/>
                </a:solidFill>
              </a:rPr>
              <a:t>Канск – 43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Нижнеингашский – 14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Абанский – 10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Рыбинский – 10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Богучанский – 8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Уярский – 7</a:t>
            </a:r>
          </a:p>
          <a:p>
            <a:r>
              <a:rPr lang="ru-RU" sz="1600" dirty="0">
                <a:solidFill>
                  <a:schemeClr val="bg2"/>
                </a:solidFill>
              </a:rPr>
              <a:t>Иланский – 6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Саянский, Партизанский – 0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Прочие – 32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86676" y="1556563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115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6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Наличие выпускников-отличников, которые не смогли подтвердить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отлично» по «РЯ» и «МАТ»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450" y="4324350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Восточная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496" y="1543645"/>
            <a:ext cx="34275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180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отличников </a:t>
            </a:r>
          </a:p>
          <a:p>
            <a:pPr algn="ct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подтвердили медаль</a:t>
            </a: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5613" y="814059"/>
            <a:ext cx="291938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Процент подтвердивших:</a:t>
            </a:r>
          </a:p>
          <a:p>
            <a:endParaRPr lang="ru-RU" sz="1800" dirty="0" smtClean="0">
              <a:solidFill>
                <a:schemeClr val="bg2"/>
              </a:solidFill>
            </a:endParaRPr>
          </a:p>
          <a:p>
            <a:r>
              <a:rPr lang="ru-RU" sz="1800" b="1" dirty="0" smtClean="0">
                <a:solidFill>
                  <a:srgbClr val="00B050"/>
                </a:solidFill>
              </a:rPr>
              <a:t>Бородино </a:t>
            </a:r>
            <a:r>
              <a:rPr lang="ru-RU" sz="1800" b="1" dirty="0">
                <a:solidFill>
                  <a:srgbClr val="00B050"/>
                </a:solidFill>
              </a:rPr>
              <a:t>– </a:t>
            </a:r>
            <a:r>
              <a:rPr lang="ru-RU" sz="1800" b="1" dirty="0" smtClean="0">
                <a:solidFill>
                  <a:srgbClr val="00B050"/>
                </a:solidFill>
              </a:rPr>
              <a:t>100%</a:t>
            </a:r>
            <a:endParaRPr lang="ru-RU" sz="1800" b="1" dirty="0">
              <a:solidFill>
                <a:srgbClr val="00B050"/>
              </a:solidFill>
            </a:endParaRPr>
          </a:p>
          <a:p>
            <a:r>
              <a:rPr lang="ru-RU" sz="1800" b="1" dirty="0" smtClean="0">
                <a:solidFill>
                  <a:srgbClr val="00B050"/>
                </a:solidFill>
              </a:rPr>
              <a:t>Тасеевский </a:t>
            </a:r>
            <a:r>
              <a:rPr lang="ru-RU" sz="1800" b="1" dirty="0">
                <a:solidFill>
                  <a:srgbClr val="00B050"/>
                </a:solidFill>
              </a:rPr>
              <a:t>– 100%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Канск </a:t>
            </a:r>
            <a:r>
              <a:rPr lang="ru-RU" sz="1800" b="1" dirty="0">
                <a:solidFill>
                  <a:srgbClr val="00B050"/>
                </a:solidFill>
              </a:rPr>
              <a:t>– </a:t>
            </a:r>
            <a:r>
              <a:rPr lang="ru-RU" sz="1800" b="1" dirty="0" smtClean="0">
                <a:solidFill>
                  <a:srgbClr val="00B050"/>
                </a:solidFill>
              </a:rPr>
              <a:t>98%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Богучанский – 88%</a:t>
            </a:r>
            <a:endParaRPr lang="ru-RU" sz="1800" b="1" dirty="0">
              <a:solidFill>
                <a:srgbClr val="00B050"/>
              </a:solidFill>
            </a:endParaRPr>
          </a:p>
          <a:p>
            <a:r>
              <a:rPr lang="ru-RU" sz="1800" b="1" dirty="0" smtClean="0">
                <a:solidFill>
                  <a:srgbClr val="00B050"/>
                </a:solidFill>
              </a:rPr>
              <a:t>Уярский </a:t>
            </a:r>
            <a:r>
              <a:rPr lang="ru-RU" sz="1800" b="1" dirty="0">
                <a:solidFill>
                  <a:srgbClr val="00B050"/>
                </a:solidFill>
              </a:rPr>
              <a:t>– </a:t>
            </a:r>
            <a:r>
              <a:rPr lang="ru-RU" sz="1800" b="1" dirty="0" smtClean="0">
                <a:solidFill>
                  <a:srgbClr val="00B050"/>
                </a:solidFill>
              </a:rPr>
              <a:t>78%</a:t>
            </a:r>
            <a:endParaRPr lang="ru-RU" sz="1800" b="1" dirty="0">
              <a:solidFill>
                <a:srgbClr val="00B050"/>
              </a:solidFill>
            </a:endParaRPr>
          </a:p>
          <a:p>
            <a:r>
              <a:rPr lang="ru-RU" sz="1800" b="1" dirty="0" smtClean="0">
                <a:solidFill>
                  <a:srgbClr val="00B050"/>
                </a:solidFill>
              </a:rPr>
              <a:t>Рыбинский </a:t>
            </a:r>
            <a:r>
              <a:rPr lang="ru-RU" sz="1800" b="1" dirty="0">
                <a:solidFill>
                  <a:srgbClr val="00B050"/>
                </a:solidFill>
              </a:rPr>
              <a:t>– </a:t>
            </a:r>
            <a:r>
              <a:rPr lang="ru-RU" sz="1800" b="1" dirty="0" smtClean="0">
                <a:solidFill>
                  <a:srgbClr val="00B050"/>
                </a:solidFill>
              </a:rPr>
              <a:t>77%</a:t>
            </a:r>
          </a:p>
          <a:p>
            <a:endParaRPr lang="ru-RU" sz="1800" dirty="0" smtClean="0">
              <a:solidFill>
                <a:srgbClr val="92D050"/>
              </a:solidFill>
            </a:endParaRPr>
          </a:p>
          <a:p>
            <a:r>
              <a:rPr lang="ru-RU" sz="1800" b="1" dirty="0" smtClean="0">
                <a:solidFill>
                  <a:schemeClr val="accent6"/>
                </a:solidFill>
              </a:rPr>
              <a:t>Прочие территории </a:t>
            </a:r>
          </a:p>
          <a:p>
            <a:r>
              <a:rPr lang="ru-RU" sz="1800" b="1" dirty="0" smtClean="0">
                <a:solidFill>
                  <a:schemeClr val="accent6"/>
                </a:solidFill>
              </a:rPr>
              <a:t>в пределах 50-67%</a:t>
            </a:r>
            <a:endParaRPr lang="ru-RU" sz="1800" b="1" dirty="0">
              <a:solidFill>
                <a:schemeClr val="accent6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31677" y="2232660"/>
            <a:ext cx="4411823" cy="16826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02882" y="2143809"/>
            <a:ext cx="3121556" cy="184758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Наличие медалистов, которые не набрали на ЕГЭ по выбору баллы, подтверждающие освоение образовательной программы среднего общего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22628"/>
              </p:ext>
            </p:extLst>
          </p:nvPr>
        </p:nvGraphicFramePr>
        <p:xfrm>
          <a:off x="438150" y="1074738"/>
          <a:ext cx="8229600" cy="37274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1132"/>
                <a:gridCol w="2072823"/>
                <a:gridCol w="592235"/>
                <a:gridCol w="592235"/>
                <a:gridCol w="592235"/>
                <a:gridCol w="592235"/>
                <a:gridCol w="592235"/>
                <a:gridCol w="592235"/>
                <a:gridCol w="592235"/>
              </a:tblGrid>
              <a:tr h="147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Муниципальное образование расположения образовательной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образовательной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Русский язык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Математика 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Обществознание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История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Физика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Химия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Биология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</a:tr>
              <a:tr h="30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ЗАТО </a:t>
                      </a:r>
                      <a:r>
                        <a:rPr lang="ru-RU" sz="1600" u="none" strike="noStrike" dirty="0" err="1">
                          <a:effectLst/>
                        </a:rPr>
                        <a:t>г.Железногорск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Школа №104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68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г. Красноярск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СШ №73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Курагинский район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МБОУ </a:t>
                      </a:r>
                      <a:r>
                        <a:rPr lang="ru-RU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Курагинская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СОШ № 3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28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C00000"/>
                          </a:solidFill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0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Курагинский район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МБОУ Алексеевская СОШ № 9 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89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Норильск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"Гимназия № 11"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3923"/>
              </p:ext>
            </p:extLst>
          </p:nvPr>
        </p:nvGraphicFramePr>
        <p:xfrm>
          <a:off x="695325" y="676275"/>
          <a:ext cx="8096248" cy="4282771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849755"/>
                <a:gridCol w="1143000"/>
                <a:gridCol w="2011443"/>
                <a:gridCol w="1341357"/>
                <a:gridCol w="1750693"/>
              </a:tblGrid>
              <a:tr h="736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Муниципалитет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Год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Количество попаданий в списки необъективных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 том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числе дважды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 том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числе трижды</a:t>
                      </a:r>
                      <a:endParaRPr lang="ru-RU" sz="1400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Нижнеингашски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й</a:t>
                      </a:r>
                    </a:p>
                    <a:p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2018, 2019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</a:tr>
              <a:tr h="488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Канский 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р-он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2017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–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11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</a:tr>
              <a:tr h="517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Иланский 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р-он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– 2019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 (</a:t>
                      </a:r>
                      <a:r>
                        <a:rPr lang="ru-RU" dirty="0" err="1" smtClean="0">
                          <a:latin typeface="Cambria" panose="02040503050406030204" pitchFamily="18" charset="0"/>
                        </a:rPr>
                        <a:t>Далайская</a:t>
                      </a:r>
                      <a:r>
                        <a:rPr lang="ru-RU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Богучанский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р-он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5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81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Абанский 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р-он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– 2019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67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Ирбейский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р-он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– 2019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 </a:t>
                      </a:r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(Николаевская)</a:t>
                      </a:r>
                      <a:endParaRPr lang="ru-RU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0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Тасеевский 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р-он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8559" y="0"/>
            <a:ext cx="7717238" cy="648071"/>
          </a:xfrm>
        </p:spPr>
        <p:txBody>
          <a:bodyPr/>
          <a:lstStyle/>
          <a:p>
            <a:r>
              <a:rPr lang="ru-RU" b="1" dirty="0" smtClean="0"/>
              <a:t>Статистика необъективных ВПР</a:t>
            </a:r>
            <a:endParaRPr lang="ru-RU" b="1" dirty="0"/>
          </a:p>
        </p:txBody>
      </p:sp>
      <p:sp>
        <p:nvSpPr>
          <p:cNvPr id="2" name="Стрелка вправо 1"/>
          <p:cNvSpPr/>
          <p:nvPr/>
        </p:nvSpPr>
        <p:spPr>
          <a:xfrm rot="19632347">
            <a:off x="2069929" y="1566953"/>
            <a:ext cx="465204" cy="2069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10303">
            <a:off x="2067239" y="2123213"/>
            <a:ext cx="465204" cy="2069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747325">
            <a:off x="2066530" y="3090954"/>
            <a:ext cx="465204" cy="2069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632347">
            <a:off x="2069927" y="3680137"/>
            <a:ext cx="465204" cy="2069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632347">
            <a:off x="2064547" y="4150131"/>
            <a:ext cx="465204" cy="2069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8870" y="2651760"/>
            <a:ext cx="379816" cy="83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8870" y="4663440"/>
            <a:ext cx="379816" cy="83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9130"/>
              </p:ext>
            </p:extLst>
          </p:nvPr>
        </p:nvGraphicFramePr>
        <p:xfrm>
          <a:off x="695325" y="676275"/>
          <a:ext cx="8096248" cy="3204969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238375"/>
                <a:gridCol w="1226820"/>
                <a:gridCol w="1539003"/>
                <a:gridCol w="1606152"/>
                <a:gridCol w="1485898"/>
              </a:tblGrid>
              <a:tr h="736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Муниципалитет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Год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Количество попаданий в списки необъективных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 том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числе дважды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 том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числе трижды</a:t>
                      </a:r>
                      <a:endParaRPr lang="ru-RU" sz="1400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84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ЗАТО г. Зеленогорск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2017 –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 (СШ № 175)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г.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Канск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 –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Рыбинский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Партизанский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Уярский р-он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2018, 2019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Дзержинский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 –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8559" y="0"/>
            <a:ext cx="7717238" cy="648071"/>
          </a:xfrm>
        </p:spPr>
        <p:txBody>
          <a:bodyPr/>
          <a:lstStyle/>
          <a:p>
            <a:r>
              <a:rPr lang="ru-RU" b="1" dirty="0" smtClean="0"/>
              <a:t>Статистика необъективных ВПР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926" y="4137005"/>
            <a:ext cx="84641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Г. Бородино, </a:t>
            </a:r>
            <a:r>
              <a:rPr lang="ru-RU" sz="2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кеже</a:t>
            </a:r>
            <a:r>
              <a:rPr lang="ru-RU" sz="2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2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ский</a:t>
            </a:r>
            <a:r>
              <a:rPr lang="ru-RU" sz="2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и </a:t>
            </a:r>
            <a:r>
              <a:rPr lang="ru-RU" sz="2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саянский</a:t>
            </a:r>
            <a:r>
              <a:rPr lang="ru-RU" sz="2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районы </a:t>
            </a:r>
          </a:p>
          <a:p>
            <a:pPr algn="ctr"/>
            <a:r>
              <a:rPr lang="ru-RU" sz="2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вне списков все три года</a:t>
            </a:r>
            <a:endParaRPr lang="ru-RU" sz="2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9632347">
            <a:off x="2420450" y="2557553"/>
            <a:ext cx="465204" cy="2069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01485" y="1935480"/>
            <a:ext cx="379816" cy="83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01485" y="2270760"/>
            <a:ext cx="379816" cy="83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02670" y="3017520"/>
            <a:ext cx="379816" cy="83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2670" y="3352800"/>
            <a:ext cx="379816" cy="83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02670" y="3665220"/>
            <a:ext cx="379816" cy="83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184" y="116534"/>
            <a:ext cx="7717238" cy="648071"/>
          </a:xfrm>
        </p:spPr>
        <p:txBody>
          <a:bodyPr/>
          <a:lstStyle/>
          <a:p>
            <a:r>
              <a:rPr lang="ru-RU" dirty="0" smtClean="0"/>
              <a:t>Статистика необъективных ВПР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9955860"/>
              </p:ext>
            </p:extLst>
          </p:nvPr>
        </p:nvGraphicFramePr>
        <p:xfrm>
          <a:off x="0" y="238126"/>
          <a:ext cx="9143999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2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Уровень доверия к объективности ОКО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1960" y="676275"/>
            <a:ext cx="8229600" cy="4295774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2800" b="1" dirty="0" smtClean="0">
                <a:solidFill>
                  <a:srgbClr val="92D050"/>
                </a:solidFill>
              </a:rPr>
              <a:t>Саянский и </a:t>
            </a:r>
            <a:r>
              <a:rPr lang="ru-RU" sz="2800" b="1" dirty="0" err="1" smtClean="0">
                <a:solidFill>
                  <a:srgbClr val="92D050"/>
                </a:solidFill>
              </a:rPr>
              <a:t>Кежемский</a:t>
            </a:r>
            <a:r>
              <a:rPr lang="ru-RU" sz="2800" b="1" dirty="0" smtClean="0">
                <a:solidFill>
                  <a:srgbClr val="92D050"/>
                </a:solidFill>
              </a:rPr>
              <a:t> районы</a:t>
            </a:r>
          </a:p>
          <a:p>
            <a:pPr marL="203200" indent="0"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 marL="203200" indent="0" algn="ctr"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 marL="203200" indent="0" algn="ctr"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Прочие муниципальные образования восточного территориального округа</a:t>
            </a:r>
            <a:endParaRPr lang="ru-RU" sz="2800" b="1" dirty="0">
              <a:solidFill>
                <a:schemeClr val="accent6"/>
              </a:solidFill>
            </a:endParaRPr>
          </a:p>
          <a:p>
            <a:pPr marL="203200" indent="0" algn="ctr"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 marL="203200" indent="0" algn="ctr">
              <a:buNone/>
            </a:pPr>
            <a:endParaRPr lang="ru-RU" sz="2800" b="1" dirty="0">
              <a:solidFill>
                <a:schemeClr val="accent6"/>
              </a:solidFill>
            </a:endParaRPr>
          </a:p>
          <a:p>
            <a:pPr marL="20320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2032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ЗАТО г. Зеленогорск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 flipV="1">
            <a:off x="8601074" y="676275"/>
            <a:ext cx="447675" cy="417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748790"/>
            <a:ext cx="379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343400"/>
            <a:ext cx="8258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219075"/>
            <a:ext cx="7296150" cy="1619250"/>
          </a:xfrm>
        </p:spPr>
        <p:txBody>
          <a:bodyPr/>
          <a:lstStyle/>
          <a:p>
            <a:r>
              <a:rPr lang="ru-RU" dirty="0"/>
              <a:t>Основные подходы к повышению объективности результатов оценочных процедур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905001"/>
            <a:ext cx="8229600" cy="1981199"/>
          </a:xfrm>
        </p:spPr>
        <p:txBody>
          <a:bodyPr/>
          <a:lstStyle/>
          <a:p>
            <a:r>
              <a:rPr lang="ru-RU" sz="2000" dirty="0"/>
              <a:t>Обеспечение «строгой» процедуры в ОО</a:t>
            </a:r>
          </a:p>
          <a:p>
            <a:r>
              <a:rPr lang="ru-RU" sz="2000" dirty="0" smtClean="0"/>
              <a:t>Выявление </a:t>
            </a:r>
            <a:r>
              <a:rPr lang="ru-RU" sz="2000" dirty="0"/>
              <a:t>и </a:t>
            </a:r>
            <a:r>
              <a:rPr lang="ru-RU" sz="2000" dirty="0" smtClean="0"/>
              <a:t>поддержка </a:t>
            </a:r>
            <a:r>
              <a:rPr lang="ru-RU" sz="2000" dirty="0"/>
              <a:t>ОО с необъективными </a:t>
            </a:r>
            <a:r>
              <a:rPr lang="ru-RU" sz="2000" dirty="0" smtClean="0"/>
              <a:t>результатами</a:t>
            </a:r>
          </a:p>
          <a:p>
            <a:r>
              <a:rPr lang="ru-RU" sz="2000" dirty="0" smtClean="0"/>
              <a:t>Формирование </a:t>
            </a:r>
            <a:r>
              <a:rPr lang="ru-RU" sz="2000" dirty="0"/>
              <a:t>позитивного отношения участников образовательных отношений к вопросам обеспечения объективности результатов оценочных процедур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Обеспечение «строгой» процедуры в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1172" y="3362071"/>
            <a:ext cx="5148470" cy="535398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Квалифицированная обработка (проверка) диагностических работ с соответствии с критериями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824" y="1184059"/>
            <a:ext cx="5002696" cy="520810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Соблюдение регламентов, правил, инструкций проведения оценочных процедур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9063" y="2212443"/>
            <a:ext cx="4720426" cy="502263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защищенность контрольно-измерительных материалов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1153" y="4380172"/>
            <a:ext cx="5496672" cy="53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Учет, </a:t>
            </a:r>
            <a:r>
              <a:rPr lang="ru-RU" dirty="0"/>
              <a:t>публикация</a:t>
            </a:r>
            <a:r>
              <a:rPr lang="ru-RU" dirty="0" smtClean="0"/>
              <a:t> и предъявление результатов оценочных процедур в соответствии с реальным положением дел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591462" y="1854632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08566" y="2924066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784697" y="4048542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Позитивное отношение к процедурам ОКО </a:t>
            </a:r>
            <a:br>
              <a:rPr lang="ru-RU" sz="2400" dirty="0" smtClean="0"/>
            </a:br>
            <a:r>
              <a:rPr lang="ru-RU" sz="2400" dirty="0" smtClean="0"/>
              <a:t>и их объективности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92383"/>
              </p:ext>
            </p:extLst>
          </p:nvPr>
        </p:nvGraphicFramePr>
        <p:xfrm>
          <a:off x="657225" y="1485900"/>
          <a:ext cx="7943850" cy="25146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647950"/>
                <a:gridCol w="2647950"/>
                <a:gridCol w="2647950"/>
              </a:tblGrid>
              <a:tr h="12858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Родители и родственники обучающихся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Обучающиеся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Педагогические работники школ</a:t>
                      </a:r>
                      <a:endParaRPr lang="ru-RU" sz="1800" dirty="0"/>
                    </a:p>
                  </a:txBody>
                  <a:tcPr/>
                </a:tc>
              </a:tr>
              <a:tr h="12287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Общественность, местное</a:t>
                      </a:r>
                      <a:r>
                        <a:rPr lang="ru-RU" sz="1800" baseline="0" dirty="0" smtClean="0"/>
                        <a:t> самоуправление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Иные</a:t>
                      </a:r>
                      <a:r>
                        <a:rPr lang="ru-RU" sz="1800" baseline="0" dirty="0" smtClean="0"/>
                        <a:t> образовательные организации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Руководящие работники системы образования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6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E1C09-F89C-423E-BB83-0423073A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25" y="223836"/>
            <a:ext cx="6973825" cy="502350"/>
          </a:xfrm>
        </p:spPr>
        <p:txBody>
          <a:bodyPr/>
          <a:lstStyle/>
          <a:p>
            <a:r>
              <a:rPr lang="ru-RU" dirty="0" smtClean="0"/>
              <a:t>ОЦЕНОЧНЫЕ ПРОЦЕДУРЫ И ИХ ОБЪЕКТИВНОСТЬ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88DDB1-E065-4F0E-BC11-3D082E3F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050" y="2139696"/>
            <a:ext cx="3624326" cy="1670304"/>
          </a:xfrm>
        </p:spPr>
        <p:txBody>
          <a:bodyPr/>
          <a:lstStyle/>
          <a:p>
            <a:pPr marL="203200" indent="0">
              <a:buNone/>
            </a:pPr>
            <a:endParaRPr lang="ru-RU" sz="2000" dirty="0" smtClean="0"/>
          </a:p>
          <a:p>
            <a:pPr marL="203200" indent="0">
              <a:buNone/>
            </a:pPr>
            <a:endParaRPr lang="ru-RU" sz="2000" dirty="0"/>
          </a:p>
          <a:p>
            <a:pPr marL="203200" indent="0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BD018D-C8CD-40EF-A837-42B11C54E7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06820" y="866774"/>
            <a:ext cx="2975229" cy="3240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Объективность результатов крайне важна во всех оценочных процедурах. Это необходимо  не для того, чтобы наказать директоров школ и учителей, если обучающийся показал слабые результаты. Это нужно, чтобы оказать таким школам методическую поддержку и повысить качество образования.</a:t>
            </a:r>
          </a:p>
          <a:p>
            <a:pPr algn="ctr"/>
            <a:endParaRPr lang="ru-RU" i="1" dirty="0"/>
          </a:p>
          <a:p>
            <a:pPr algn="r"/>
            <a:r>
              <a:rPr lang="ru-RU" i="1" dirty="0" smtClean="0"/>
              <a:t>С.С. Кравцов</a:t>
            </a:r>
            <a:endParaRPr lang="ru-RU" i="1" dirty="0"/>
          </a:p>
        </p:txBody>
      </p:sp>
      <p:pic>
        <p:nvPicPr>
          <p:cNvPr id="2052" name="Picture 4" descr="http://www.duma-er.ru/upload/resize_cache/iblock/528/1280_1024_1/20180618_rosobrnadzo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0" y="866774"/>
            <a:ext cx="4862863" cy="32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020" y="4429125"/>
            <a:ext cx="837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восточном территориальном округе необъективных школ ВПР: 2017 – 26, 2018 – 21, 2019 – 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Позитивное отношение к процедурам ОКО </a:t>
            </a:r>
            <a:r>
              <a:rPr lang="ru-RU" dirty="0" smtClean="0"/>
              <a:t>и </a:t>
            </a:r>
            <a:r>
              <a:rPr lang="ru-RU" dirty="0"/>
              <a:t>их объективности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CustomShap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 err="1" smtClean="0"/>
              <a:t>Внутришкольный</a:t>
            </a:r>
            <a:r>
              <a:rPr lang="ru-RU" sz="1400" b="1" dirty="0" smtClean="0"/>
              <a:t> </a:t>
            </a:r>
            <a:r>
              <a:rPr lang="ru-RU" sz="1400" b="1" dirty="0"/>
              <a:t>«климат»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Внедрение системы независимой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Формирование культуры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Прозрачные правила для медалистов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Хартия «За честное оценивание» 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endParaRPr lang="ru-RU" sz="1400" b="1" dirty="0"/>
          </a:p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/>
              <a:t>Устранение административного давления </a:t>
            </a:r>
            <a:endParaRPr lang="ru-RU" sz="14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Отказ от использования показателей, провоцирующих ОО на подтасовки 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Разъяснительная </a:t>
            </a:r>
            <a:r>
              <a:rPr lang="ru-RU" sz="1400" dirty="0"/>
              <a:t>работа с директорами и муниципалитетами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Помощь в обмен на признание проблем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22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449909"/>
            <a:ext cx="7717238" cy="648071"/>
          </a:xfrm>
        </p:spPr>
        <p:txBody>
          <a:bodyPr/>
          <a:lstStyle/>
          <a:p>
            <a:r>
              <a:rPr lang="ru-RU" dirty="0"/>
              <a:t>Выявление и поддержка ОО с необъективными результатами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62101"/>
            <a:ext cx="8229600" cy="2333624"/>
          </a:xfrm>
        </p:spPr>
        <p:txBody>
          <a:bodyPr/>
          <a:lstStyle/>
          <a:p>
            <a:r>
              <a:rPr lang="ru-RU" sz="2000" dirty="0"/>
              <a:t>Экспертные </a:t>
            </a:r>
            <a:r>
              <a:rPr lang="ru-RU" sz="2000" dirty="0" smtClean="0"/>
              <a:t>заключения и рекомендации, предоставленные в рамках проверок по контролю качества </a:t>
            </a:r>
          </a:p>
          <a:p>
            <a:r>
              <a:rPr lang="ru-RU" sz="2000" dirty="0" smtClean="0"/>
              <a:t>Оказание методической поддержки со стороны методических служб, объединений и более успешных ОО</a:t>
            </a:r>
          </a:p>
          <a:p>
            <a:r>
              <a:rPr lang="ru-RU" sz="2000" dirty="0" smtClean="0"/>
              <a:t>Заказ на повышение квалификации в части специфики ОКО и обеспечения их объективности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решения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Обучение лиц, в том числе ПК, обеспечивающих оценивание</a:t>
            </a:r>
          </a:p>
          <a:p>
            <a:r>
              <a:rPr lang="ru-RU" sz="2000" dirty="0" smtClean="0"/>
              <a:t>Инструктажи должностных лиц, обеспечивающих ОКО</a:t>
            </a:r>
          </a:p>
          <a:p>
            <a:r>
              <a:rPr lang="ru-RU" sz="2000" dirty="0" smtClean="0"/>
              <a:t>Разъяснительная работа о целях проведения процедур ОКО</a:t>
            </a:r>
          </a:p>
          <a:p>
            <a:r>
              <a:rPr lang="ru-RU" sz="2000" dirty="0"/>
              <a:t>Направление общественных наблюдателей</a:t>
            </a:r>
          </a:p>
          <a:p>
            <a:r>
              <a:rPr lang="ru-RU" sz="2000" dirty="0" smtClean="0"/>
              <a:t>Сбалансированный контроль со стороны руководящих работников</a:t>
            </a:r>
          </a:p>
          <a:p>
            <a:r>
              <a:rPr lang="ru-RU" sz="2000" dirty="0" smtClean="0"/>
              <a:t>Пересмотр организацией собственных оценочных материалов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dirty="0" smtClean="0"/>
              <a:t>Использование результатов ОКО </a:t>
            </a:r>
            <a:r>
              <a:rPr lang="ru-RU" sz="2400" dirty="0" smtClean="0"/>
              <a:t>(ВПР)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569" y="1129436"/>
            <a:ext cx="1966381" cy="6464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Общероссийский уровень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6736" y="1129436"/>
            <a:ext cx="5380564" cy="646448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Мониторинг введения ФГОС, формирование единых ориентиров в оценке результатов обучения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520950" y="1293715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569" y="2152650"/>
            <a:ext cx="1966381" cy="5344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Региональный уровень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6736" y="2152650"/>
            <a:ext cx="5380563" cy="619125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Диагностика качества образования, формирование программ повышения квалификации учителей, управленческие решения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>
                <a:solidFill>
                  <a:schemeClr val="tx1"/>
                </a:solidFill>
              </a:rPr>
              <a:t>низким результатам не принимаются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569" y="3057526"/>
            <a:ext cx="1966381" cy="5503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Школьный уровень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96736" y="3057526"/>
            <a:ext cx="5380564" cy="651934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Самодиагностика, повышение квалификации учителей, Отметки </a:t>
            </a:r>
            <a:r>
              <a:rPr lang="ru-RU" dirty="0" smtClean="0">
                <a:solidFill>
                  <a:schemeClr val="tx1"/>
                </a:solidFill>
              </a:rPr>
              <a:t>ставятся/не ставятся по решению 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0568" y="4024842"/>
            <a:ext cx="1966381" cy="6297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Родители, школьники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6736" y="3916891"/>
            <a:ext cx="5380563" cy="845610"/>
          </a:xfrm>
          <a:prstGeom prst="roundRect">
            <a:avLst/>
          </a:prstGeom>
          <a:solidFill>
            <a:schemeClr val="bg1"/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Выявление склонностей, проблемных зон,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планирование повторения, получение ориентиров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для построения образовательных траекторий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545365" y="4041191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545365" y="3173747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520950" y="2260933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607492"/>
                </a:solidFill>
              </a:rPr>
              <a:t>РЕГИОН, МУНИЦИПАЛИТЕТ И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886200" y="914400"/>
            <a:ext cx="1152525" cy="1362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628900"/>
            <a:ext cx="5962650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Управленческие решения и их реализация на трёх уровнях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9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915976"/>
          </a:xfrm>
        </p:spPr>
        <p:txBody>
          <a:bodyPr/>
          <a:lstStyle/>
          <a:p>
            <a:pPr fontAlgn="t"/>
            <a:r>
              <a:rPr lang="ru-RU" sz="1800" b="1" dirty="0"/>
              <a:t>План мероприятий по обеспечению объективности при проведении оценочных </a:t>
            </a:r>
            <a:r>
              <a:rPr lang="ru-RU" sz="1800" b="1" dirty="0" smtClean="0"/>
              <a:t>процедур в </a:t>
            </a:r>
            <a:r>
              <a:rPr lang="ru-RU" sz="1800" b="1" dirty="0"/>
              <a:t>Красноярском крае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</a:t>
            </a:r>
            <a:r>
              <a:rPr lang="ru-RU" sz="1800" b="1" dirty="0"/>
              <a:t>2019-2021 </a:t>
            </a:r>
            <a:r>
              <a:rPr lang="ru-RU" sz="1800" b="1" dirty="0" smtClean="0"/>
              <a:t>гг.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1. </a:t>
            </a:r>
            <a:r>
              <a:rPr lang="ru-RU" sz="1800" b="1" dirty="0" smtClean="0"/>
              <a:t>Нормативно-правовое обеспечение объективности оценочных процедур</a:t>
            </a:r>
          </a:p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2. </a:t>
            </a:r>
            <a:r>
              <a:rPr lang="ru-RU" sz="1800" b="1" dirty="0" smtClean="0"/>
              <a:t>Информационно-разъяснительная работа по обеспечению объективности результатов Всероссийских проверочных работ</a:t>
            </a:r>
          </a:p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3. </a:t>
            </a:r>
            <a:r>
              <a:rPr lang="ru-RU" sz="1800" b="1" dirty="0" smtClean="0"/>
              <a:t>Повышение квалификации педагогов в области проведения экспертизы и оценки работ учащихся при проведении оценочных процедур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2405" y="449050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004560" y="3657600"/>
            <a:ext cx="960120" cy="662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648071"/>
          </a:xfrm>
        </p:spPr>
        <p:txBody>
          <a:bodyPr/>
          <a:lstStyle/>
          <a:p>
            <a:pPr fontAlgn="t"/>
            <a:r>
              <a:rPr lang="ru-RU" sz="1400" b="1" dirty="0"/>
              <a:t>План мероприятий по обеспечению объективности при проведении оценочных </a:t>
            </a:r>
            <a:r>
              <a:rPr lang="ru-RU" sz="1400" b="1" dirty="0" smtClean="0"/>
              <a:t>процедур в </a:t>
            </a:r>
            <a:r>
              <a:rPr lang="ru-RU" sz="1400" b="1" dirty="0"/>
              <a:t>Красноярском крае в 2019-2021 </a:t>
            </a:r>
            <a:r>
              <a:rPr lang="ru-RU" sz="1400" b="1" dirty="0" smtClean="0"/>
              <a:t>гг.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</a:t>
            </a:r>
            <a:r>
              <a:rPr lang="ru-RU" sz="1800" b="1" dirty="0">
                <a:solidFill>
                  <a:srgbClr val="00CC9C"/>
                </a:solidFill>
              </a:rPr>
              <a:t>4. </a:t>
            </a:r>
            <a:r>
              <a:rPr lang="ru-RU" sz="1800" b="1" dirty="0"/>
              <a:t>Организационно-управленческое, методическое обеспечение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5. </a:t>
            </a:r>
            <a:r>
              <a:rPr lang="ru-RU" sz="1800" b="1" dirty="0"/>
              <a:t>Организация мероприятий для обучающихся, их родителей, способствующих повышению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</a:t>
            </a:r>
            <a:r>
              <a:rPr lang="ru-RU" sz="1800" b="1" dirty="0" smtClean="0">
                <a:solidFill>
                  <a:srgbClr val="00CC9C"/>
                </a:solidFill>
              </a:rPr>
              <a:t>6. </a:t>
            </a:r>
            <a:r>
              <a:rPr lang="ru-RU" sz="1800" b="1" dirty="0"/>
              <a:t>Организация постоянно действующей разветвлённой муниципальной системы общественного наблюдения при проведении Всероссийских проверочных работ при координации и под контролем </a:t>
            </a:r>
            <a:r>
              <a:rPr lang="ru-RU" sz="1800" b="1" dirty="0" smtClean="0"/>
              <a:t>министерства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</a:t>
            </a:r>
            <a:r>
              <a:rPr lang="ru-RU" sz="1800" b="1" dirty="0" smtClean="0">
                <a:solidFill>
                  <a:srgbClr val="00CC9C"/>
                </a:solidFill>
              </a:rPr>
              <a:t>7. </a:t>
            </a:r>
            <a:r>
              <a:rPr lang="ru-RU" sz="1800" b="1" dirty="0"/>
              <a:t>Использование контрольно-надзорных механизмов при обеспечении объективности результатов ВПР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585" y="466576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73780" y="4665762"/>
            <a:ext cx="701040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:\PROFILES\ALL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2"/>
            <a:ext cx="8311095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3440579">
            <a:off x="6924675" y="2809875"/>
            <a:ext cx="1228725" cy="619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Официальные сайты органов управления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Раздел, посвященный объективности оценивания, на сайте </a:t>
            </a:r>
            <a:r>
              <a:rPr lang="ru-RU" sz="2800" b="1" u="sng" dirty="0" smtClean="0"/>
              <a:t>КАЖДОГО</a:t>
            </a:r>
            <a:r>
              <a:rPr lang="ru-RU" sz="2800" dirty="0" smtClean="0"/>
              <a:t> муниципального органа управления образования.</a:t>
            </a:r>
          </a:p>
          <a:p>
            <a:r>
              <a:rPr lang="ru-RU" sz="2800" dirty="0" smtClean="0"/>
              <a:t>Разработанный план мероприятий по обеспечению объективности оценочных процедур (внутренние, внешние)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3008" y="4367510"/>
            <a:ext cx="2624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1 апреля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92749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СИСТЕМА ОБЕСПЕЧЕНИЯ ОБЪЕКТИВНОСТИ ОЦЕНОЧНЫХ ПРОЦЕДУР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Грак Денис Валерьевич,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Font typeface="Arial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заместитель начальника отдела по надзору </a:t>
            </a:r>
          </a:p>
          <a:p>
            <a:pPr algn="r">
              <a:buFont typeface="Arial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контролю за соблюдением законодательства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221-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73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99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GDV@krao.ru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8058366" cy="648071"/>
          </a:xfrm>
        </p:spPr>
        <p:txBody>
          <a:bodyPr/>
          <a:lstStyle/>
          <a:p>
            <a:r>
              <a:rPr lang="ru-RU" sz="2800" dirty="0" smtClean="0"/>
              <a:t>Некоторые индикаторы необъективности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21" y="915253"/>
            <a:ext cx="25478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ужесточения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74" y="4410698"/>
            <a:ext cx="2562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1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осле 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ужесточения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D:\PROFILES\ALL\DESKTOP\schere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" y="2098675"/>
            <a:ext cx="1716264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4227" y="361949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1330</a:t>
            </a:r>
            <a:endParaRPr lang="ru-RU" sz="36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5580" y="162954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1687</a:t>
            </a:r>
            <a:endParaRPr lang="ru-RU" sz="36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48000" y="849312"/>
            <a:ext cx="38100" cy="4019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05525" y="838200"/>
            <a:ext cx="38100" cy="4019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777513"/>
              </p:ext>
            </p:extLst>
          </p:nvPr>
        </p:nvGraphicFramePr>
        <p:xfrm>
          <a:off x="6143625" y="692572"/>
          <a:ext cx="3051177" cy="43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8500" y="930642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Участники ОГЭ,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получившие оценки </a:t>
            </a:r>
            <a:r>
              <a:rPr lang="ru-RU" sz="2400" b="1" dirty="0">
                <a:solidFill>
                  <a:schemeClr val="bg2"/>
                </a:solidFill>
              </a:rPr>
              <a:t>«5»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 всем сданным предметам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29089" y="3543445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+ 37 </a:t>
            </a:r>
            <a:r>
              <a:rPr lang="ru-RU" sz="3600" b="1" dirty="0" smtClean="0">
                <a:solidFill>
                  <a:schemeClr val="bg2"/>
                </a:solidFill>
              </a:rPr>
              <a:t>% 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0" y="2688325"/>
            <a:ext cx="3395208" cy="84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940202" y="3403155"/>
            <a:ext cx="214026" cy="1740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818492" y="2949935"/>
            <a:ext cx="4325508" cy="100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47215" y="619125"/>
            <a:ext cx="505735" cy="1845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Уровни проведения оценочных процедур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96424" y="2040376"/>
            <a:ext cx="1836752" cy="1494845"/>
          </a:xfrm>
          <a:prstGeom prst="ellipse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2208" y="3782496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Текущий контроль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3426" y="4354501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Промежуточная аттестация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4703" y="3800723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Стартовая диагностика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40569" y="4221978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Итоговая диагностика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3012" y="4662278"/>
            <a:ext cx="32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Краевые диагностические работы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12904" y="1963676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Всероссийские проверочные работы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42449" y="1324785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Национальное исследование качества образования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85856" y="922352"/>
            <a:ext cx="341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879988" y="2688325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Допуск к ГИА в форме итоговых сочинений и собеседований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512611" y="1063151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TIMSS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23606" y="1432506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PIRLS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594567" y="1859259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45311" y="2257092"/>
            <a:ext cx="2345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 другие МСИ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336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Общеобразовательные организации, в которых 90-100% выпускников выполнили сочинение и получили все 5 зачетов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524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030" y="4439511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Восточная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5" y="1411605"/>
            <a:ext cx="44294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28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 ИЛИ 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%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86690" y="124125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455" y="1972537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57516"/>
              </p:ext>
            </p:extLst>
          </p:nvPr>
        </p:nvGraphicFramePr>
        <p:xfrm>
          <a:off x="5532120" y="1960810"/>
          <a:ext cx="3444240" cy="28670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63158"/>
                <a:gridCol w="2081082"/>
              </a:tblGrid>
              <a:tr h="172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Зеленогорск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"СОШ № 172"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2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Зеленогорск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"СОШ №163"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2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Зеленогорск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"СОШ №167"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Иланский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Иланская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СОШ № </a:t>
                      </a:r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Иланский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Иланская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СОШ  № </a:t>
                      </a:r>
                      <a:r>
                        <a:rPr lang="ru-RU" sz="1200" u="none" strike="noStrike" dirty="0" smtClean="0">
                          <a:effectLst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Кежемский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МКОУ </a:t>
                      </a:r>
                      <a:r>
                        <a:rPr lang="ru-RU" sz="1200" u="none" strike="noStrike" dirty="0" err="1">
                          <a:effectLst/>
                        </a:rPr>
                        <a:t>Тагарская</a:t>
                      </a:r>
                      <a:r>
                        <a:rPr lang="ru-RU" sz="1200" u="none" strike="noStrike" dirty="0">
                          <a:effectLst/>
                        </a:rPr>
                        <a:t> СОШ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Канск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МАОУ </a:t>
                      </a:r>
                      <a:r>
                        <a:rPr lang="ru-RU" sz="1200" u="none" strike="noStrike" dirty="0" smtClean="0">
                          <a:effectLst/>
                        </a:rPr>
                        <a:t>Гимназия </a:t>
                      </a:r>
                      <a:r>
                        <a:rPr lang="ru-RU" sz="1200" u="none" strike="noStrike" dirty="0">
                          <a:effectLst/>
                        </a:rPr>
                        <a:t>№ </a:t>
                      </a:r>
                      <a:r>
                        <a:rPr lang="ru-RU" sz="1200" u="none" strike="noStrike" dirty="0" smtClean="0">
                          <a:effectLst/>
                        </a:rPr>
                        <a:t>1 </a:t>
                      </a:r>
                      <a:r>
                        <a:rPr lang="ru-RU" sz="1200" u="none" strike="noStrike" dirty="0">
                          <a:effectLst/>
                        </a:rPr>
                        <a:t>г</a:t>
                      </a:r>
                      <a:r>
                        <a:rPr lang="ru-RU" sz="1200" u="none" strike="noStrike" dirty="0" smtClean="0">
                          <a:effectLst/>
                        </a:rPr>
                        <a:t>. Канска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</a:t>
                      </a:r>
                      <a:r>
                        <a:rPr lang="ru-RU" sz="1200" u="none" strike="noStrike" dirty="0" smtClean="0">
                          <a:effectLst/>
                        </a:rPr>
                        <a:t>Канск (регион)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КГБОУ  Канский МКК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г. Бородино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СОШ № 1 г</a:t>
                      </a:r>
                      <a:r>
                        <a:rPr lang="ru-RU" sz="1200" u="none" strike="noStrike" dirty="0" smtClean="0">
                          <a:effectLst/>
                        </a:rPr>
                        <a:t>. Бородино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Ирбейский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</a:t>
                      </a:r>
                      <a:r>
                        <a:rPr lang="ru-RU" sz="1200" u="none" strike="noStrike" dirty="0" err="1">
                          <a:effectLst/>
                        </a:rPr>
                        <a:t>Ирбейская</a:t>
                      </a:r>
                      <a:r>
                        <a:rPr lang="ru-RU" sz="1200" u="none" strike="noStrike" dirty="0">
                          <a:effectLst/>
                        </a:rPr>
                        <a:t> СОШ </a:t>
                      </a:r>
                      <a:r>
                        <a:rPr lang="ru-RU" sz="1200" u="none" strike="noStrike" dirty="0" smtClean="0">
                          <a:effectLst/>
                        </a:rPr>
                        <a:t>№ 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Богучанский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МКОУ Ангарская  школа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Уярский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Уярская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СОШ № </a:t>
                      </a:r>
                      <a:r>
                        <a:rPr lang="ru-RU" sz="1200" u="none" strike="noStrike" dirty="0" smtClean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Уярский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МБОУ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Уярская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СОШ № </a:t>
                      </a:r>
                      <a:r>
                        <a:rPr lang="ru-RU" sz="1200" u="none" strike="noStrike" dirty="0" smtClean="0">
                          <a:effectLst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6690" y="2506980"/>
            <a:ext cx="289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Половина из них – на востоке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0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Отсутствие обучающихся в муниципалитете,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справившихся с итоговым сочинением с первой попытки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87341" y="728305"/>
            <a:ext cx="4460907" cy="655975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r>
              <a:rPr lang="ru-RU" sz="1600" dirty="0" smtClean="0">
                <a:solidFill>
                  <a:schemeClr val="bg2"/>
                </a:solidFill>
              </a:rPr>
              <a:t>Идринский</a:t>
            </a:r>
            <a:r>
              <a:rPr lang="ru-RU" sz="1600" dirty="0">
                <a:solidFill>
                  <a:schemeClr val="bg2"/>
                </a:solidFill>
              </a:rPr>
              <a:t>, </a:t>
            </a:r>
            <a:r>
              <a:rPr lang="ru-RU" sz="1600" dirty="0" smtClean="0">
                <a:solidFill>
                  <a:schemeClr val="bg2"/>
                </a:solidFill>
              </a:rPr>
              <a:t>Краснотуранский, </a:t>
            </a:r>
            <a:r>
              <a:rPr lang="ru-RU" sz="1600" dirty="0">
                <a:solidFill>
                  <a:schemeClr val="bg2"/>
                </a:solidFill>
              </a:rPr>
              <a:t>Балахтинский</a:t>
            </a:r>
            <a:r>
              <a:rPr lang="ru-RU" sz="1600" dirty="0" smtClean="0">
                <a:solidFill>
                  <a:schemeClr val="bg2"/>
                </a:solidFill>
              </a:rPr>
              <a:t>, Большемуртинский, Манский, Минусинский, Шушенский, Пировский,  </a:t>
            </a:r>
            <a:r>
              <a:rPr lang="ru-RU" sz="1600" dirty="0" smtClean="0">
                <a:solidFill>
                  <a:srgbClr val="1F497D"/>
                </a:solidFill>
              </a:rPr>
              <a:t>Солнечный,</a:t>
            </a:r>
            <a:r>
              <a:rPr lang="ru-RU" sz="1600" dirty="0" smtClean="0">
                <a:solidFill>
                  <a:schemeClr val="bg2"/>
                </a:solidFill>
              </a:rPr>
              <a:t>                   Казачинский,  </a:t>
            </a:r>
            <a:r>
              <a:rPr lang="ru-RU" sz="1600" dirty="0" smtClean="0">
                <a:solidFill>
                  <a:srgbClr val="1F497D"/>
                </a:solidFill>
              </a:rPr>
              <a:t>Новоселовский,</a:t>
            </a:r>
            <a:r>
              <a:rPr lang="ru-RU" sz="1600" dirty="0" smtClean="0">
                <a:solidFill>
                  <a:schemeClr val="bg2"/>
                </a:solidFill>
              </a:rPr>
              <a:t>             </a:t>
            </a:r>
            <a:r>
              <a:rPr lang="ru-RU" sz="1600" dirty="0" smtClean="0">
                <a:solidFill>
                  <a:srgbClr val="1F497D"/>
                </a:solidFill>
              </a:rPr>
              <a:t>Тюхтетский</a:t>
            </a:r>
            <a:r>
              <a:rPr lang="ru-RU" sz="1600" dirty="0" smtClean="0">
                <a:solidFill>
                  <a:schemeClr val="bg2"/>
                </a:solidFill>
              </a:rPr>
              <a:t>                    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6150" y="4343400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Восточная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3266" y="1529060"/>
            <a:ext cx="5695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442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ученика ИЛИ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2,8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%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11342" y="2848561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Бородино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– 0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4868" y="3398154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Тасеевский – 0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7720" y="3859819"/>
            <a:ext cx="429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Канск, Ирбейский, Уярский – по одному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Школы, в которых имеются обучающиеся, получившие на ОГЭ все «отлично», однако обучавшиеся в школе по трем </a:t>
            </a:r>
            <a:r>
              <a:rPr lang="ru-RU" sz="1800" dirty="0" smtClean="0"/>
              <a:t>или четырем</a:t>
            </a:r>
            <a:br>
              <a:rPr lang="ru-RU" sz="1800" dirty="0" smtClean="0"/>
            </a:br>
            <a:r>
              <a:rPr lang="ru-RU" sz="1800" dirty="0" smtClean="0"/>
              <a:t>предметам </a:t>
            </a:r>
            <a:r>
              <a:rPr lang="ru-RU" sz="1800" dirty="0"/>
              <a:t>из них на более низкую оценку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r>
              <a:rPr lang="ru-RU" sz="1600" dirty="0" smtClean="0">
                <a:solidFill>
                  <a:schemeClr val="bg2"/>
                </a:solidFill>
              </a:rPr>
              <a:t>Красноярск,  Минусинск, Краснотуранский, Лесосибирск, Норильск, Сосновоборск, Железногорск                                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4" y="4111912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Восточная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2110" y="1529060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43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ученика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33925" y="3604081"/>
            <a:ext cx="4145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Канск – 6 (Гимназии № 1 и № 4, Лицей)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2984" y="2552432"/>
            <a:ext cx="1524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Бородино – 1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2258" y="3183503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Зеленогорск – 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63994" y="2853958"/>
            <a:ext cx="1853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lvl="0">
              <a:spcBef>
                <a:spcPts val="640"/>
              </a:spcBef>
              <a:buClr>
                <a:srgbClr val="000000"/>
              </a:buClr>
              <a:buSzPct val="100000"/>
            </a:pP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Кежемский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– 1</a:t>
            </a:r>
            <a:endParaRPr lang="ru-RU" sz="3200" dirty="0">
              <a:solidFill>
                <a:schemeClr val="accent6">
                  <a:lumMod val="75000"/>
                </a:schemeClr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7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Муниципальные образования, демонстрирующие </a:t>
            </a:r>
            <a:r>
              <a:rPr lang="ru-RU" sz="1600" dirty="0" err="1"/>
              <a:t>общемуниципальный</a:t>
            </a:r>
            <a:r>
              <a:rPr lang="ru-RU" sz="1600" dirty="0"/>
              <a:t> разрыв между промежуточной аттестацией и экзаменационными </a:t>
            </a:r>
            <a:r>
              <a:rPr lang="ru-RU" sz="1600" dirty="0" smtClean="0"/>
              <a:t>оценками </a:t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«РЯ» и «МАТ» более чем на 0,2 балла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725" y="4540744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Восточная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52" y="1529060"/>
            <a:ext cx="5040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муниципалитетов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11138" y="3060025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Бородино – РЯ, МАТ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Кежемский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– РЯ, МАТ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Канск </a:t>
            </a:r>
            <a:r>
              <a:rPr lang="ru-RU" sz="1800" b="1" dirty="0">
                <a:solidFill>
                  <a:srgbClr val="FF0000"/>
                </a:solidFill>
              </a:rPr>
              <a:t>– РЯ, </a:t>
            </a:r>
            <a:r>
              <a:rPr lang="ru-RU" sz="1800" b="1" dirty="0" smtClean="0">
                <a:solidFill>
                  <a:srgbClr val="FF0000"/>
                </a:solidFill>
              </a:rPr>
              <a:t>МАТ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ППЭ, в которых в 2019 году имелись участники ОГЭ, сделавшие от 7 правильных замен в полях замены ошибочных ответов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4" y="4423350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Восточная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1696" y="1529060"/>
            <a:ext cx="2965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267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0712" y="2452390"/>
            <a:ext cx="20826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Зеленогорск –  8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Бородино – 5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Богучанский – 4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Канск – 3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Тасеевский – 3</a:t>
            </a: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стальные – 7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474627" y="1529060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19339" y="1470899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897324" y="54756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30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5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29575</TotalTime>
  <Words>1424</Words>
  <Application>Microsoft Office PowerPoint</Application>
  <PresentationFormat>Экран (16:9)</PresentationFormat>
  <Paragraphs>393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ОЦЕНОЧНЫЕ ПРОЦЕДУРЫ И ИХ ОБЪЕКТИВНОСТЬ</vt:lpstr>
      <vt:lpstr>Некоторые индикаторы необъективности</vt:lpstr>
      <vt:lpstr>Уровни проведения оценочных процедур</vt:lpstr>
      <vt:lpstr>Общеобразовательные организации, в которых 90-100% выпускников выполнили сочинение и получили все 5 зачетов</vt:lpstr>
      <vt:lpstr>Отсутствие обучающихся в муниципалитете,  не справившихся с итоговым сочинением с первой попытки</vt:lpstr>
      <vt:lpstr>Школы, в которых имеются обучающиеся, получившие на ОГЭ все «отлично», однако обучавшиеся в школе по трем или четырем предметам из них на более низкую оценку</vt:lpstr>
      <vt:lpstr>Муниципальные образования, демонстрирующие общемуниципальный разрыв между промежуточной аттестацией и экзаменационными оценками  по «РЯ» и «МАТ» более чем на 0,2 балла</vt:lpstr>
      <vt:lpstr>ППЭ, в которых в 2019 году имелись участники ОГЭ, сделавшие от 7 правильных замен в полях замены ошибочных ответов</vt:lpstr>
      <vt:lpstr>Медалисты</vt:lpstr>
      <vt:lpstr>Наличие выпускников-отличников, которые не смогли подтвердить  «отлично» по «РЯ» и «МАТ»</vt:lpstr>
      <vt:lpstr>Наличие медалистов, которые не набрали на ЕГЭ по выбору баллы, подтверждающие освоение образовательной программы среднего общего образования</vt:lpstr>
      <vt:lpstr>Статистика необъективных ВПР</vt:lpstr>
      <vt:lpstr>Статистика необъективных ВПР</vt:lpstr>
      <vt:lpstr>Статистика необъективных ВПР</vt:lpstr>
      <vt:lpstr>Уровень доверия к объективности ОКО</vt:lpstr>
      <vt:lpstr>Основные подходы к повышению объективности результатов оценочных процедур </vt:lpstr>
      <vt:lpstr>Обеспечение «строгой» процедуры в ОО</vt:lpstr>
      <vt:lpstr>Позитивное отношение к процедурам ОКО  и их объективности</vt:lpstr>
      <vt:lpstr>Позитивное отношение к процедурам ОКО и их объективности</vt:lpstr>
      <vt:lpstr>Выявление и поддержка ОО с необъективными результатами </vt:lpstr>
      <vt:lpstr>Управленческие решения</vt:lpstr>
      <vt:lpstr>Использование результатов ОКО (ВПР)</vt:lpstr>
      <vt:lpstr>РЕГИОН, МУНИЦИПАЛИТЕТ И ШКОЛА</vt:lpstr>
      <vt:lpstr>План мероприятий по обеспечению объективности при проведении оценочных процедур в Красноярском крае  в 2019-2021 гг.</vt:lpstr>
      <vt:lpstr>План мероприятий по обеспечению объективности при проведении оценочных процедур в Красноярском крае в 2019-2021 гг. </vt:lpstr>
      <vt:lpstr>Презентация PowerPoint</vt:lpstr>
      <vt:lpstr>Официальные сайты органов управления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Конжева Татьяна Николаевна</cp:lastModifiedBy>
  <cp:revision>2258</cp:revision>
  <cp:lastPrinted>2018-08-22T04:29:50Z</cp:lastPrinted>
  <dcterms:modified xsi:type="dcterms:W3CDTF">2020-03-18T07:36:38Z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