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20" autoAdjust="0"/>
  </p:normalViewPr>
  <p:slideViewPr>
    <p:cSldViewPr>
      <p:cViewPr>
        <p:scale>
          <a:sx n="105" d="100"/>
          <a:sy n="105" d="100"/>
        </p:scale>
        <p:origin x="-179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BD687-07B2-449E-B5B0-A7F5BF50CDD4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6FC89-82F5-4904-9C12-52578DA4F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56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1159-5764-4BE6-B52B-13CDCFFE6235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DF10-6407-4EE0-9708-D1D331B9FA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B1159-5764-4BE6-B52B-13CDCFFE6235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9DF10-6407-4EE0-9708-D1D331B9FA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635896" y="1340768"/>
            <a:ext cx="5108104" cy="2262113"/>
          </a:xfrm>
        </p:spPr>
        <p:txBody>
          <a:bodyPr>
            <a:normAutofit/>
          </a:bodyPr>
          <a:lstStyle/>
          <a:p>
            <a:pPr algn="r"/>
            <a:r>
              <a:rPr lang="ru-RU" sz="3200" dirty="0">
                <a:solidFill>
                  <a:srgbClr val="002060"/>
                </a:solidFill>
                <a:latin typeface="Futura Md BT" pitchFamily="34" charset="0"/>
              </a:rPr>
              <a:t>"Фокус-группа как форма фиксации личностных </a:t>
            </a:r>
            <a:r>
              <a:rPr lang="ru-RU" sz="3200" dirty="0" smtClean="0">
                <a:solidFill>
                  <a:srgbClr val="002060"/>
                </a:solidFill>
                <a:latin typeface="Futura Md BT" pitchFamily="34" charset="0"/>
              </a:rPr>
              <a:t>результатов"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Futura Md BT" pitchFamily="34" charset="0"/>
              </a:rPr>
              <a:t> 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Futura Md BT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9744" y="476672"/>
            <a:ext cx="1904256" cy="1415008"/>
          </a:xfrm>
        </p:spPr>
        <p:txBody>
          <a:bodyPr>
            <a:normAutofit/>
          </a:bodyPr>
          <a:lstStyle/>
          <a:p>
            <a:pPr algn="r"/>
            <a:endParaRPr lang="en-US" sz="2400" dirty="0">
              <a:solidFill>
                <a:schemeClr val="bg1"/>
              </a:solidFill>
              <a:latin typeface="Futura Md B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568"/>
            <a:ext cx="5698976" cy="41805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Методы анализа</a:t>
            </a:r>
            <a:endParaRPr lang="ru-RU" sz="32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1412776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ru-RU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ru-RU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ru-RU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ru-RU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endParaRPr lang="ru-RU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76672"/>
            <a:ext cx="86767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002060"/>
                </a:solidFill>
                <a:latin typeface="Comic Sans MS" panose="030F0702030302020204" pitchFamily="66" charset="0"/>
              </a:rPr>
              <a:t>Поиск кодировочных </a:t>
            </a:r>
            <a:r>
              <a:rPr lang="ru-RU" sz="28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категорий </a:t>
            </a:r>
            <a: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(начинается на этапе постановки целей исследования)</a:t>
            </a:r>
            <a:r>
              <a:rPr lang="ru-RU" sz="28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</a:p>
          <a:p>
            <a:r>
              <a:rPr lang="ru-RU" sz="2800" b="1" i="1" dirty="0">
                <a:solidFill>
                  <a:srgbClr val="002060"/>
                </a:solidFill>
                <a:latin typeface="Comic Sans MS" panose="030F0702030302020204" pitchFamily="66" charset="0"/>
              </a:rPr>
              <a:t>Задача анализа </a:t>
            </a:r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- упорядочить множество </a:t>
            </a:r>
            <a: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суждений, </a:t>
            </a:r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которые возникли при изучении </a:t>
            </a:r>
            <a:r>
              <a:rPr lang="ru-RU" sz="28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вопроса.</a:t>
            </a:r>
            <a:endParaRPr lang="ru-RU" sz="2800" i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Кодировочными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категориями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называются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слова и термины, обозначающие явления и их взаимосвязи,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соответствующие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изучаемой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проблеме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. Поиск таких категорий - это, по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существу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процесс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создания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понятийного</a:t>
            </a:r>
            <a:b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аппарата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, на основе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которого </a:t>
            </a:r>
            <a:r>
              <a:rPr lang="ru-RU" sz="28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формиру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-</a:t>
            </a:r>
            <a:b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</a:t>
            </a:r>
            <a:r>
              <a:rPr lang="ru-RU" sz="28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ется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обобщающий вывод, </a:t>
            </a:r>
            <a:r>
              <a:rPr lang="ru-RU" sz="28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организу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-</a:t>
            </a:r>
            <a:b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      </a:t>
            </a:r>
            <a:r>
              <a:rPr lang="ru-RU" sz="28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ющий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первичные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данные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в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       компактное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аналитическое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         обобщение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111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332656"/>
            <a:ext cx="6779096" cy="864096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Поиск кодировочных категорий </a:t>
            </a:r>
            <a:r>
              <a:rPr lang="ru-RU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(продолжение) 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      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Кодировочные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категории, или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коды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делятся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на </a:t>
            </a:r>
            <a:r>
              <a:rPr lang="ru-RU" sz="2800" b="1" i="1" dirty="0">
                <a:solidFill>
                  <a:srgbClr val="002060"/>
                </a:solidFill>
                <a:latin typeface="Comic Sans MS" panose="030F0702030302020204" pitchFamily="66" charset="0"/>
              </a:rPr>
              <a:t>естественные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и </a:t>
            </a:r>
            <a:r>
              <a:rPr lang="ru-RU" sz="2800" b="1" i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сконструи</a:t>
            </a:r>
            <a:r>
              <a:rPr lang="ru-RU" sz="28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-</a:t>
            </a:r>
            <a:br>
              <a:rPr lang="ru-RU" sz="28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8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</a:t>
            </a:r>
            <a:r>
              <a:rPr lang="ru-RU" sz="2800" b="1" i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рованные</a:t>
            </a:r>
            <a:r>
              <a:rPr lang="ru-RU" sz="2800" b="1" i="1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Под </a:t>
            </a:r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естественными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в данном случае понимаются слова и понятия, </a:t>
            </a:r>
            <a:r>
              <a:rPr lang="ru-RU" sz="28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использу-емые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в языке респондентов. </a:t>
            </a:r>
            <a:r>
              <a:rPr lang="ru-RU" sz="2800" i="1" dirty="0">
                <a:solidFill>
                  <a:srgbClr val="002060"/>
                </a:solidFill>
                <a:latin typeface="Comic Sans MS" panose="030F0702030302020204" pitchFamily="66" charset="0"/>
              </a:rPr>
              <a:t>Сконструированные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коды - это термины,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созданные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самим </a:t>
            </a:r>
            <a:r>
              <a:rPr lang="ru-RU" sz="28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исследо-вателем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для обозначения определенного класса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ситуаций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endParaRPr lang="ru-RU" sz="28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	Использование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в аналитической работе естественных кодов, как правило, означает, что такие коды интуитивно отбираются по принципу их соответствия некому еще не сформулированному обобщающему коду.</a:t>
            </a:r>
          </a:p>
        </p:txBody>
      </p:sp>
    </p:spTree>
    <p:extLst>
      <p:ext uri="{BB962C8B-B14F-4D97-AF65-F5344CB8AC3E}">
        <p14:creationId xmlns:p14="http://schemas.microsoft.com/office/powerpoint/2010/main" val="3128738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«Предпочтительнее </a:t>
            </a:r>
            <a:r>
              <a:rPr lang="ru-RU" sz="2700" dirty="0">
                <a:solidFill>
                  <a:srgbClr val="002060"/>
                </a:solidFill>
                <a:latin typeface="Comic Sans MS" panose="030F0702030302020204" pitchFamily="66" charset="0"/>
              </a:rPr>
              <a:t>ошибиться, выявив </a:t>
            </a:r>
            <a:r>
              <a:rPr lang="ru-RU" sz="2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несуществующий </a:t>
            </a:r>
            <a:r>
              <a:rPr lang="ru-RU" sz="2700" dirty="0">
                <a:solidFill>
                  <a:srgbClr val="002060"/>
                </a:solidFill>
                <a:latin typeface="Comic Sans MS" panose="030F0702030302020204" pitchFamily="66" charset="0"/>
              </a:rPr>
              <a:t>или малозначимый фактор, чем упустить </a:t>
            </a:r>
            <a:r>
              <a:rPr lang="ru-RU" sz="27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высокозначимый</a:t>
            </a:r>
            <a:r>
              <a:rPr lang="ru-RU" sz="2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»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Futura Md B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268760"/>
            <a:ext cx="7416824" cy="5040559"/>
          </a:xfrm>
        </p:spPr>
        <p:txBody>
          <a:bodyPr>
            <a:normAutofit fontScale="92500"/>
          </a:bodyPr>
          <a:lstStyle/>
          <a:p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Задачей качественных методов является формирование списка так называемых «гипотез существования», т.е. списка мнений, оценок или высказываний, существующих в обществе и, предположительно, имеющих не нулевую степень распространения.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Фокус-группы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более пригодны для исследования проблем, в которых требуется не столько глубокое изучение некого сложного вопроса, сколько получение данных о спектре возможных реакций или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ситуаций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</a:t>
            </a:r>
            <a:r>
              <a:rPr lang="ru-RU" sz="26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•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Единицей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анализа является не респондент, а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        высказывание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Социальный эффект </a:t>
            </a:r>
            <a:endParaRPr lang="en-US" sz="3600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Важным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достоинством групповых обсуждений является проявление в них плохо осознаваемых установок, которые становятся осознанными в процессе коммуникации. В ходе фокус-группы может произойти самоопределение участника</a:t>
            </a:r>
            <a:r>
              <a:rPr lang="ru-RU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  <a:endParaRPr lang="en-US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Ограничения на участие в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фокус-</a:t>
            </a:r>
            <a:r>
              <a:rPr lang="ru-RU" sz="28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руппах</a:t>
            </a:r>
            <a:endParaRPr lang="ru-RU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889844"/>
            <a:ext cx="799288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rgbClr val="002060"/>
                </a:solidFill>
                <a:latin typeface="Comic Sans MS" panose="030F0702030302020204" pitchFamily="66" charset="0"/>
              </a:rPr>
              <a:t>а) лица, знакомые с процедурой проведения фокус-групп (респонденты перестают быть типичными и часто принимают на себя несвойственные и деструктивные роли);</a:t>
            </a:r>
          </a:p>
          <a:p>
            <a:r>
              <a:rPr lang="ru-RU" sz="2200" dirty="0">
                <a:solidFill>
                  <a:srgbClr val="002060"/>
                </a:solidFill>
                <a:latin typeface="Comic Sans MS" panose="030F0702030302020204" pitchFamily="66" charset="0"/>
              </a:rPr>
              <a:t>б) лица, знакомые друг с другом или с модератором (если люди уже выработали некую схему взаимодействия друг с другом, существует вероятность того, что они будут играть те же роли и в групповой дискуссии); </a:t>
            </a: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в</a:t>
            </a:r>
            <a:r>
              <a:rPr lang="ru-RU" sz="2200" dirty="0">
                <a:solidFill>
                  <a:srgbClr val="002060"/>
                </a:solidFill>
                <a:latin typeface="Comic Sans MS" panose="030F0702030302020204" pitchFamily="66" charset="0"/>
              </a:rPr>
              <a:t>) </a:t>
            </a: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лица</a:t>
            </a:r>
            <a:r>
              <a:rPr lang="ru-RU" sz="2200" dirty="0">
                <a:solidFill>
                  <a:srgbClr val="002060"/>
                </a:solidFill>
                <a:latin typeface="Comic Sans MS" panose="030F0702030302020204" pitchFamily="66" charset="0"/>
              </a:rPr>
              <a:t>, профессионально знакомые с </a:t>
            </a: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предметом </a:t>
            </a:r>
            <a:r>
              <a:rPr lang="ru-RU" sz="2200" dirty="0">
                <a:solidFill>
                  <a:srgbClr val="002060"/>
                </a:solidFill>
                <a:latin typeface="Comic Sans MS" panose="030F0702030302020204" pitchFamily="66" charset="0"/>
              </a:rPr>
              <a:t>обсуждения (такой человек вольно </a:t>
            </a: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или </a:t>
            </a:r>
            <a:r>
              <a:rPr lang="ru-RU" sz="2200" dirty="0">
                <a:solidFill>
                  <a:srgbClr val="002060"/>
                </a:solidFill>
                <a:latin typeface="Comic Sans MS" panose="030F0702030302020204" pitchFamily="66" charset="0"/>
              </a:rPr>
              <a:t>невольно замыкает коммуникацию на себя</a:t>
            </a: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);</a:t>
            </a:r>
            <a:b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г</a:t>
            </a:r>
            <a:r>
              <a:rPr lang="ru-RU" sz="2200" dirty="0">
                <a:solidFill>
                  <a:srgbClr val="002060"/>
                </a:solidFill>
                <a:latin typeface="Comic Sans MS" panose="030F0702030302020204" pitchFamily="66" charset="0"/>
              </a:rPr>
              <a:t>) лица, профессиональная деятельность </a:t>
            </a: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которых </a:t>
            </a:r>
            <a:r>
              <a:rPr lang="ru-RU" sz="2200" dirty="0">
                <a:solidFill>
                  <a:srgbClr val="002060"/>
                </a:solidFill>
                <a:latin typeface="Comic Sans MS" panose="030F0702030302020204" pitchFamily="66" charset="0"/>
              </a:rPr>
              <a:t>связана с фокус-групповыми </a:t>
            </a: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              исследованиями</a:t>
            </a:r>
            <a:r>
              <a:rPr lang="ru-RU" sz="2200" dirty="0">
                <a:solidFill>
                  <a:srgbClr val="002060"/>
                </a:solidFill>
                <a:latin typeface="Comic Sans MS" panose="030F0702030302020204" pitchFamily="66" charset="0"/>
              </a:rPr>
              <a:t>,  а также </a:t>
            </a: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профес</a:t>
            </a: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-</a:t>
            </a:r>
            <a:b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            </a:t>
            </a:r>
            <a:r>
              <a:rPr lang="ru-RU" sz="22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сиональные</a:t>
            </a:r>
            <a:r>
              <a:rPr lang="ru-RU" sz="2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latin typeface="Comic Sans MS" panose="030F0702030302020204" pitchFamily="66" charset="0"/>
              </a:rPr>
              <a:t>социологи и психологи</a:t>
            </a:r>
            <a:r>
              <a:rPr lang="ru-RU" sz="24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2647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ru-RU" sz="32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Особенности группы </a:t>
            </a:r>
            <a:endParaRPr lang="en-US" sz="3200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                                     </a:t>
            </a:r>
            <a:r>
              <a:rPr lang="ru-RU" sz="24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Минимальное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количество   </a:t>
            </a:r>
            <a:b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участников равно пяти </a:t>
            </a:r>
            <a:r>
              <a:rPr lang="ru-RU" sz="24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(можно получить </a:t>
            </a:r>
            <a:r>
              <a:rPr lang="ru-RU" sz="2400" i="1" dirty="0">
                <a:solidFill>
                  <a:srgbClr val="002060"/>
                </a:solidFill>
                <a:latin typeface="Comic Sans MS" panose="030F0702030302020204" pitchFamily="66" charset="0"/>
              </a:rPr>
              <a:t>спектр </a:t>
            </a:r>
            <a:r>
              <a:rPr lang="ru-RU" sz="24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4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мнений </a:t>
            </a:r>
            <a:r>
              <a:rPr lang="ru-RU" sz="2400" i="1" dirty="0">
                <a:solidFill>
                  <a:srgbClr val="002060"/>
                </a:solidFill>
                <a:latin typeface="Comic Sans MS" panose="030F0702030302020204" pitchFamily="66" charset="0"/>
              </a:rPr>
              <a:t>и </a:t>
            </a:r>
            <a:r>
              <a:rPr lang="ru-RU" sz="24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создать общее взаимодействие). 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Увеличение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числа участников свыше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10-12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человек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ведет к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снижению управляемости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   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Состав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фокус-групп должен быть максимально гомогенным. Чем более социально и интеллектуально гомогенной является группа, тем более продуктивны ее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сообщения.</a:t>
            </a:r>
            <a:endParaRPr lang="ru-RU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709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00811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План </a:t>
            </a:r>
            <a:r>
              <a:rPr lang="ru-RU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>группового </a:t>
            </a:r>
            <a:r>
              <a:rPr lang="ru-RU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обсуждения </a:t>
            </a:r>
            <a:br>
              <a:rPr lang="ru-RU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(</a:t>
            </a:r>
            <a:r>
              <a:rPr lang="ru-RU" sz="32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</a:t>
            </a:r>
            <a:r>
              <a:rPr lang="ru-RU" sz="24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ыполняет </a:t>
            </a:r>
            <a:r>
              <a:rPr lang="ru-RU" sz="2400" i="1" dirty="0">
                <a:solidFill>
                  <a:srgbClr val="002060"/>
                </a:solidFill>
                <a:latin typeface="Comic Sans MS" panose="030F0702030302020204" pitchFamily="66" charset="0"/>
              </a:rPr>
              <a:t>функции памятки, а не </a:t>
            </a:r>
            <a:r>
              <a:rPr lang="ru-RU" sz="2400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анкеты).</a:t>
            </a:r>
            <a:r>
              <a:rPr lang="ru-RU" sz="2400" i="1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400" i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Два способа структурирования обсуждения. </a:t>
            </a:r>
            <a:b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1. Дискуссия может быть начата с наиболее широкой темы. Затем тематика постепенно сужается. Такой тип структурирования называется  </a:t>
            </a:r>
            <a:r>
              <a:rPr lang="ru-RU" sz="24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прямой последовательностью тем.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2. Второй вариант состоит в том, чтобы  </a:t>
            </a:r>
            <a:b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начать сразу с конкретного позиционирую- </a:t>
            </a:r>
            <a:b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</a:t>
            </a:r>
            <a:r>
              <a:rPr lang="ru-RU" sz="2400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щего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утверждения, а затем начать обсуждение </a:t>
            </a:r>
            <a:b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смежных тем, расширяя рамки дискуссии. </a:t>
            </a:r>
            <a:b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Этот тип структурирования носит название</a:t>
            </a:r>
            <a:b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           </a:t>
            </a:r>
            <a:r>
              <a:rPr lang="ru-RU" sz="24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обратной последовательности</a:t>
            </a:r>
            <a:r>
              <a:rPr lang="ru-RU" sz="20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  <a:r>
              <a:rPr lang="ru-RU" sz="2000" b="1" i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Comic Sans MS" panose="030F0702030302020204" pitchFamily="66" charset="0"/>
              </a:rPr>
            </a:br>
            <a:endParaRPr lang="ru-RU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561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Наиболее распространенные проективные техники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1412776"/>
            <a:ext cx="7272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• свободные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ассоциации;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• гипотетические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сценарии; </a:t>
            </a:r>
            <a:endParaRPr lang="ru-RU" sz="24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• заданные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сравнения (человека просят сравнить себя с …); </a:t>
            </a:r>
            <a:endParaRPr lang="ru-RU" sz="24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• стереотипные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портреты (в качестве стимулов респондентам могут предъявляться портреты, фотографии или штриховые наброски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).</a:t>
            </a:r>
          </a:p>
          <a:p>
            <a:endParaRPr lang="ru-RU" sz="24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Методы зондирования: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Молчание.</a:t>
            </a:r>
          </a:p>
          <a:p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Использование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вопроса "почему?".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Цитирование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сказанного ранее.</a:t>
            </a:r>
          </a:p>
          <a:p>
            <a:endParaRPr lang="ru-RU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769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>
                <a:solidFill>
                  <a:srgbClr val="002060"/>
                </a:solidFill>
                <a:latin typeface="Comic Sans MS" panose="030F0702030302020204" pitchFamily="66" charset="0"/>
              </a:rPr>
              <a:t>Процедура проведения </a:t>
            </a:r>
            <a:endParaRPr lang="en-US" sz="3200" b="1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                                    </a:t>
            </a:r>
            <a:r>
              <a:rPr lang="ru-RU" sz="2400" b="1" i="1" dirty="0" smtClean="0">
                <a:solidFill>
                  <a:srgbClr val="002060"/>
                </a:solidFill>
              </a:rPr>
              <a:t>1.  </a:t>
            </a:r>
            <a:r>
              <a:rPr lang="ru-RU" sz="2800" b="1" i="1" dirty="0">
                <a:solidFill>
                  <a:srgbClr val="002060"/>
                </a:solidFill>
                <a:latin typeface="Comic Sans MS" panose="030F0702030302020204" pitchFamily="66" charset="0"/>
              </a:rPr>
              <a:t>"Разогрев"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группы (2 мин). </a:t>
            </a:r>
            <a:endParaRPr lang="ru-RU" sz="28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</a:t>
            </a:r>
            <a:r>
              <a:rPr lang="ru-RU" sz="28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2. Вступительное </a:t>
            </a:r>
            <a:r>
              <a:rPr lang="ru-RU" sz="2800" b="1" i="1" dirty="0">
                <a:solidFill>
                  <a:srgbClr val="002060"/>
                </a:solidFill>
                <a:latin typeface="Comic Sans MS" panose="030F0702030302020204" pitchFamily="66" charset="0"/>
              </a:rPr>
              <a:t>слово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(40 сек):  </a:t>
            </a:r>
            <a:endParaRPr lang="ru-RU" sz="28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• имя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модератора и наименование организации, которую он </a:t>
            </a: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представляет; </a:t>
            </a:r>
            <a:endParaRPr lang="ru-RU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• предмет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обсуждения и для чего оно проводится</a:t>
            </a:r>
          </a:p>
          <a:p>
            <a:pPr marL="0" indent="0">
              <a:buNone/>
            </a:pPr>
            <a:r>
              <a:rPr lang="ru-RU" sz="2800" b="1" i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3. Основной </a:t>
            </a:r>
            <a:r>
              <a:rPr lang="ru-RU" sz="2800" b="1" i="1" dirty="0">
                <a:solidFill>
                  <a:srgbClr val="002060"/>
                </a:solidFill>
                <a:latin typeface="Comic Sans MS" panose="030F0702030302020204" pitchFamily="66" charset="0"/>
              </a:rPr>
              <a:t>этап: </a:t>
            </a:r>
            <a:r>
              <a:rPr lang="ru-RU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регулирование обсуждения и его фокусирование на проблеме исследования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7604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332656"/>
            <a:ext cx="6779096" cy="648072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Задачи завершающего этапа </a:t>
            </a:r>
            <a:endParaRPr lang="en-US" sz="3200" b="1" dirty="0"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                        1. Вывести участников группы на самостоятельное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обобщение дискуссии -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получении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мнений участников относительно наиболее важной резюмирующей информации по поводу основных вопросов.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2.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Определить, существуют ли какие-нибудь спорные вопросы, которые необходимо было обсудить, но которые выпали из обсуждения.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3. Создать 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у них позитивное эмоциональное отношение к процессу фокус-группового исследования </a:t>
            </a:r>
            <a:r>
              <a:rPr lang="ru-RU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– отпустить в хорошем настроении</a:t>
            </a:r>
            <a:r>
              <a:rPr lang="ru-RU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703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3378</TotalTime>
  <Words>424</Words>
  <Application>Microsoft Office PowerPoint</Application>
  <PresentationFormat>Экран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"Фокус-группа как форма фиксации личностных результатов" </vt:lpstr>
      <vt:lpstr>«Предпочтительнее ошибиться, выявив несуществующий или малозначимый фактор, чем упустить высокозначимый»</vt:lpstr>
      <vt:lpstr>Социальный эффект </vt:lpstr>
      <vt:lpstr>Ограничения на участие в фокус-руппах</vt:lpstr>
      <vt:lpstr>Особенности группы </vt:lpstr>
      <vt:lpstr>                План группового обсуждения  (выполняет функции памятки, а не анкеты).  Два способа структурирования обсуждения.  1. Дискуссия может быть начата с наиболее широкой темы. Затем тематика постепенно сужается. Такой тип структурирования называется  прямой последовательностью тем.               2. Второй вариант состоит в том, чтобы                начать сразу с конкретного позиционирую-               щего утверждения, а затем начать обсуждение               смежных тем, расширяя рамки дискуссии.                  Этот тип структурирования носит название                                обратной последовательности.  </vt:lpstr>
      <vt:lpstr>Наиболее распространенные проективные техники</vt:lpstr>
      <vt:lpstr>Процедура проведения </vt:lpstr>
      <vt:lpstr>Задачи завершающего этапа </vt:lpstr>
      <vt:lpstr>Методы анализа</vt:lpstr>
      <vt:lpstr>Поиск кодировочных категорий (продолжение)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 Here</dc:title>
  <dc:creator>1</dc:creator>
  <cp:lastModifiedBy>Тирская Наталья Юрьевна</cp:lastModifiedBy>
  <cp:revision>19</cp:revision>
  <dcterms:created xsi:type="dcterms:W3CDTF">2013-08-14T16:24:56Z</dcterms:created>
  <dcterms:modified xsi:type="dcterms:W3CDTF">2020-01-28T03:44:54Z</dcterms:modified>
</cp:coreProperties>
</file>