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19" r:id="rId1"/>
  </p:sldMasterIdLst>
  <p:notesMasterIdLst>
    <p:notesMasterId r:id="rId8"/>
  </p:notesMasterIdLst>
  <p:sldIdLst>
    <p:sldId id="256" r:id="rId2"/>
    <p:sldId id="269" r:id="rId3"/>
    <p:sldId id="268" r:id="rId4"/>
    <p:sldId id="270" r:id="rId5"/>
    <p:sldId id="271" r:id="rId6"/>
    <p:sldId id="265" r:id="rId7"/>
  </p:sldIdLst>
  <p:sldSz cx="14630400" cy="8229600"/>
  <p:notesSz cx="8229600" cy="14630400"/>
  <p:embeddedFontLst>
    <p:embeddedFont>
      <p:font typeface="Wingdings 2" panose="05020102010507070707" pitchFamily="18" charset="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" panose="020B0604020202020204" charset="0"/>
      <p:regular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98" y="-54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1CA9-B189-417B-9C64-D89C27AD12B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5A43-20C8-4567-8CFA-FDBED054A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8656292" y="4572001"/>
            <a:ext cx="5974110" cy="10930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8656321" y="4676412"/>
            <a:ext cx="5974082" cy="2304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8656321" y="4938200"/>
            <a:ext cx="5974082" cy="10973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8656320" y="4997283"/>
            <a:ext cx="3145536" cy="2194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8656320" y="5039486"/>
            <a:ext cx="3145536" cy="10973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8656320" y="4754880"/>
            <a:ext cx="4901184" cy="329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11802411" y="4873180"/>
            <a:ext cx="2560320" cy="4389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" y="4379594"/>
            <a:ext cx="14630400" cy="29300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4410633"/>
            <a:ext cx="14630402" cy="1688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0262482" y="4371708"/>
            <a:ext cx="4367920" cy="29811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4630400" cy="44420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31520" y="2882265"/>
            <a:ext cx="13533120" cy="1764030"/>
          </a:xfrm>
        </p:spPr>
        <p:txBody>
          <a:bodyPr anchor="b"/>
          <a:lstStyle>
            <a:lvl1pPr>
              <a:defRPr sz="63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31520" y="4679926"/>
            <a:ext cx="7924800" cy="2103120"/>
          </a:xfrm>
        </p:spPr>
        <p:txBody>
          <a:bodyPr/>
          <a:lstStyle>
            <a:lvl1pPr marL="91435" indent="0" algn="l">
              <a:buNone/>
              <a:defRPr sz="34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728960" y="5047488"/>
            <a:ext cx="1536192" cy="54864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8656320" y="5046346"/>
            <a:ext cx="207264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312141" y="1363"/>
            <a:ext cx="1196339" cy="438912"/>
          </a:xfr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50880" y="1371600"/>
            <a:ext cx="3048000" cy="65836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1371600"/>
            <a:ext cx="9997440" cy="65836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2377441"/>
            <a:ext cx="12435840" cy="1634490"/>
          </a:xfrm>
        </p:spPr>
        <p:txBody>
          <a:bodyPr anchor="b">
            <a:noAutofit/>
          </a:bodyPr>
          <a:lstStyle>
            <a:lvl1pPr algn="l">
              <a:buNone/>
              <a:defRPr sz="61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1" y="4040506"/>
            <a:ext cx="12435840" cy="1811654"/>
          </a:xfrm>
        </p:spPr>
        <p:txBody>
          <a:bodyPr anchor="t"/>
          <a:lstStyle>
            <a:lvl1pPr marL="65311" indent="0">
              <a:buNone/>
              <a:defRPr sz="3000" b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0" y="2699309"/>
            <a:ext cx="6461760" cy="5431156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37120" y="2699309"/>
            <a:ext cx="6461760" cy="5431156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3411200" cy="1283818"/>
          </a:xfrm>
        </p:spPr>
        <p:txBody>
          <a:bodyPr anchor="ctr"/>
          <a:lstStyle>
            <a:lvl1pPr>
              <a:defRPr sz="57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693964"/>
            <a:ext cx="6466637" cy="5486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31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553961" y="2693964"/>
            <a:ext cx="6466840" cy="5486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31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3250223"/>
            <a:ext cx="6466637" cy="4663440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49287" y="3250223"/>
            <a:ext cx="6466840" cy="4663440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18D072-EF12-4AA2-BD71-ABC68B06D0E2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371600"/>
            <a:ext cx="13167360" cy="1283818"/>
          </a:xfrm>
        </p:spPr>
        <p:txBody>
          <a:bodyPr anchor="ctr"/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533888" y="735178"/>
            <a:ext cx="1531622" cy="548640"/>
          </a:xfrm>
        </p:spPr>
        <p:txBody>
          <a:bodyPr/>
          <a:lstStyle/>
          <a:p>
            <a:fld id="{B8CDBF60-6CC3-4B74-A60D-3486985E4346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412480" y="735178"/>
            <a:ext cx="2121408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079578" y="2726"/>
            <a:ext cx="1219200" cy="438912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5594" y="1322364"/>
            <a:ext cx="5413248" cy="1053389"/>
          </a:xfrm>
        </p:spPr>
        <p:txBody>
          <a:bodyPr anchor="b"/>
          <a:lstStyle>
            <a:lvl1pPr algn="l">
              <a:buNone/>
              <a:defRPr sz="26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65594" y="2412872"/>
            <a:ext cx="5413248" cy="5541264"/>
          </a:xfrm>
        </p:spPr>
        <p:txBody>
          <a:bodyPr/>
          <a:lstStyle>
            <a:lvl1pPr marL="13062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3840" y="931544"/>
            <a:ext cx="8163763" cy="702259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4695" y="1330993"/>
            <a:ext cx="938885" cy="5617964"/>
          </a:xfrm>
        </p:spPr>
        <p:txBody>
          <a:bodyPr vert="vert270" lIns="65311" tIns="0" rIns="65311" anchor="t"/>
          <a:lstStyle>
            <a:lvl1pPr algn="ctr">
              <a:buNone/>
              <a:defRPr sz="2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5874" y="1371600"/>
            <a:ext cx="7315200" cy="5486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41509" y="3929170"/>
            <a:ext cx="4145280" cy="3019787"/>
          </a:xfrm>
        </p:spPr>
        <p:txBody>
          <a:bodyPr lIns="0" tIns="0" rIns="65311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9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" y="440182"/>
            <a:ext cx="14630400" cy="1012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4630400" cy="37279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69932"/>
            <a:ext cx="14630402" cy="1097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8656292" y="432296"/>
            <a:ext cx="5974110" cy="10930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8656321" y="528135"/>
            <a:ext cx="5974082" cy="21604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8651742" y="597005"/>
            <a:ext cx="4901184" cy="329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11797834" y="706732"/>
            <a:ext cx="2560320" cy="4389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4535945" y="-2401"/>
            <a:ext cx="92202" cy="74615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4471170" y="-2401"/>
            <a:ext cx="43891" cy="74615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4440685" y="-2401"/>
            <a:ext cx="14630" cy="74615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4360677" y="-2401"/>
            <a:ext cx="43891" cy="74615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4265083" y="456"/>
            <a:ext cx="87782" cy="702259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4197560" y="456"/>
            <a:ext cx="14630" cy="702259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31520" y="1371600"/>
            <a:ext cx="13167360" cy="128016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31520" y="2699309"/>
            <a:ext cx="13167360" cy="5190134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538458" y="735178"/>
            <a:ext cx="1531622" cy="548640"/>
          </a:xfrm>
          <a:prstGeom prst="rect">
            <a:avLst/>
          </a:prstGeom>
        </p:spPr>
        <p:txBody>
          <a:bodyPr vert="horz" lIns="130622" tIns="65311" rIns="130622" bIns="65311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8F86315-BE14-4196-90E4-9150B2BE95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412480" y="735178"/>
            <a:ext cx="2121408" cy="548640"/>
          </a:xfrm>
          <a:prstGeom prst="rect">
            <a:avLst/>
          </a:prstGeom>
        </p:spPr>
        <p:txBody>
          <a:bodyPr vert="horz" lIns="130622" tIns="65311" rIns="130622" bIns="65311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3079578" y="2726"/>
            <a:ext cx="1219200" cy="438912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2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99DF1-0396-49CE-8A84-BFF241E89E7B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22488" indent="-365742" algn="l" rtl="0" eaLnBrk="1" latinLnBrk="0" hangingPunct="1">
        <a:spcBef>
          <a:spcPts val="429"/>
        </a:spcBef>
        <a:buClr>
          <a:schemeClr val="accent3"/>
        </a:buClr>
        <a:buFont typeface="Georgia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40479" indent="-352680" algn="l" rtl="0" eaLnBrk="1" latinLnBrk="0" hangingPunct="1">
        <a:spcBef>
          <a:spcPts val="429"/>
        </a:spcBef>
        <a:buClr>
          <a:schemeClr val="accent2"/>
        </a:buClr>
        <a:buFont typeface="Georgia"/>
        <a:buChar char="▫"/>
        <a:defRPr kumimoji="0" sz="37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19283" indent="-313493" algn="l" rtl="0" eaLnBrk="1" latinLnBrk="0" hangingPunct="1">
        <a:spcBef>
          <a:spcPts val="429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85024" indent="-287368" algn="l" rtl="0" eaLnBrk="1" latinLnBrk="0" hangingPunct="1">
        <a:spcBef>
          <a:spcPts val="429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85455" indent="-261244" algn="l" rtl="0" eaLnBrk="1" latinLnBrk="0" hangingPunct="1">
        <a:spcBef>
          <a:spcPts val="429"/>
        </a:spcBef>
        <a:buClr>
          <a:schemeClr val="accent3"/>
        </a:buClr>
        <a:buFont typeface="Georgia"/>
        <a:buChar char="▫"/>
        <a:defRPr kumimoji="0" sz="29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98948" indent="-261244" algn="l" rtl="0" eaLnBrk="1" latinLnBrk="0" hangingPunct="1">
        <a:spcBef>
          <a:spcPts val="429"/>
        </a:spcBef>
        <a:buClr>
          <a:schemeClr val="accent3"/>
        </a:buClr>
        <a:buFont typeface="Georgia"/>
        <a:buChar char="▫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612441" indent="-261244" algn="l" rtl="0" eaLnBrk="1" latinLnBrk="0" hangingPunct="1">
        <a:spcBef>
          <a:spcPts val="429"/>
        </a:spcBef>
        <a:buClr>
          <a:schemeClr val="accent3"/>
        </a:buClr>
        <a:buFont typeface="Georgia"/>
        <a:buChar char="▫"/>
        <a:defRPr kumimoji="0" sz="23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99809" indent="-261244" algn="l" rtl="0" eaLnBrk="1" latinLnBrk="0" hangingPunct="1">
        <a:spcBef>
          <a:spcPts val="429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200240" indent="-261244" algn="l" rtl="0" eaLnBrk="1" latinLnBrk="0" hangingPunct="1">
        <a:spcBef>
          <a:spcPts val="429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ruzdeva@kspu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38225" y="1733550"/>
            <a:ext cx="11375589" cy="2555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ru-RU" sz="3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Факторы профессиональной успешности педагога дошкольной образовательной организации</a:t>
            </a:r>
            <a:endParaRPr lang="en-US" sz="3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314826" y="6467476"/>
            <a:ext cx="8620126" cy="1235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Груздева О.В</a:t>
            </a: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r>
              <a:rPr lang="ru-RU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</a:t>
            </a: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ru-RU" sz="1550" dirty="0" err="1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докт</a:t>
            </a: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r>
              <a:rPr lang="en-US" sz="1550" dirty="0" err="1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психол.наук</a:t>
            </a:r>
            <a:r>
              <a:rPr lang="en-US" sz="1550" dirty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endParaRPr lang="ru-RU" sz="1550" dirty="0" smtClean="0">
              <a:solidFill>
                <a:schemeClr val="accent2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algn="r">
              <a:lnSpc>
                <a:spcPts val="2450"/>
              </a:lnSpc>
            </a:pPr>
            <a:r>
              <a:rPr lang="ru-RU" sz="1550" dirty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</a:t>
            </a:r>
            <a:r>
              <a:rPr lang="ru-RU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рофессор </a:t>
            </a:r>
            <a:r>
              <a:rPr lang="en-US" sz="1550" dirty="0" err="1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кафедры</a:t>
            </a: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50" dirty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психологии и </a:t>
            </a:r>
            <a:r>
              <a:rPr lang="en-US" sz="1550" dirty="0" err="1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педагогики</a:t>
            </a:r>
            <a:r>
              <a:rPr lang="en-US" sz="1550" dirty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50" dirty="0" err="1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детства</a:t>
            </a:r>
            <a:r>
              <a:rPr lang="ru-RU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</a:p>
          <a:p>
            <a:pPr algn="r">
              <a:lnSpc>
                <a:spcPts val="2450"/>
              </a:lnSpc>
            </a:pP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КГПУ</a:t>
            </a:r>
            <a:r>
              <a:rPr lang="ru-RU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им. В.П. Астафьева</a:t>
            </a:r>
            <a:r>
              <a:rPr lang="en-US" sz="1550" dirty="0" smtClean="0">
                <a:solidFill>
                  <a:schemeClr val="accent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endParaRPr lang="en-US" sz="1550" dirty="0">
              <a:solidFill>
                <a:schemeClr val="accent2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845737" y="212646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50"/>
              </a:lnSpc>
            </a:pPr>
            <a:r>
              <a:rPr lang="ru-RU" sz="1550" dirty="0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</a:t>
            </a:r>
            <a:endParaRPr lang="ru-RU" sz="1550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1950" y="567809"/>
            <a:ext cx="5953004" cy="715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Основные трансформации</a:t>
            </a:r>
          </a:p>
          <a:p>
            <a:pPr marL="0" indent="0">
              <a:lnSpc>
                <a:spcPts val="5600"/>
              </a:lnSpc>
              <a:buNone/>
            </a:pP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в системе дошкольного образования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80919" y="3570567"/>
            <a:ext cx="13027104" cy="810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030605" y="6635829"/>
            <a:ext cx="5941219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8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501650" y="2534557"/>
            <a:ext cx="124142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ea typeface="Fira Sans" pitchFamily="34" charset="-122"/>
                <a:cs typeface="Times New Roman" pitchFamily="18" charset="0"/>
              </a:rPr>
              <a:t>Включенность семьи и родителей в структуру образовательной среды дошкольного учреждения. Высокая степень </a:t>
            </a: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ea typeface="Fira Sans" pitchFamily="34" charset="-122"/>
                <a:cs typeface="Times New Roman" pitchFamily="18" charset="0"/>
              </a:rPr>
              <a:t>проявления субъектной активности родителей</a:t>
            </a:r>
            <a:endParaRPr lang="ru-RU" sz="2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Необходимость обеспечения </a:t>
            </a: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sz="2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основная цель в программах дошкольного образования</a:t>
            </a:r>
          </a:p>
          <a:p>
            <a:pPr algn="just"/>
            <a:endParaRPr lang="ru-RU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6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сочетанности</a:t>
            </a: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развития всех сторон и сфер личности ребенка</a:t>
            </a:r>
          </a:p>
          <a:p>
            <a:pPr algn="just"/>
            <a:endParaRPr lang="ru-RU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Организационно-методические преобразования </a:t>
            </a: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планировании и реализации педагогической деятельности в ДОУ</a:t>
            </a:r>
          </a:p>
          <a:p>
            <a:pPr algn="just"/>
            <a:endParaRPr lang="ru-RU" sz="2600" b="1" dirty="0">
              <a:solidFill>
                <a:srgbClr val="FFC000"/>
              </a:solidFill>
              <a:latin typeface="Fi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9140" y="745998"/>
            <a:ext cx="11582400" cy="1371600"/>
          </a:xfrm>
        </p:spPr>
        <p:txBody>
          <a:bodyPr>
            <a:noAutofit/>
          </a:bodyPr>
          <a:lstStyle/>
          <a:p>
            <a:pPr lvl="0"/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</a:rPr>
              <a:t>Актуальная  тематика исследований и разработок </a:t>
            </a:r>
            <a:r>
              <a:rPr lang="ru-RU" sz="3200" b="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</a:rPr>
              <a:t>системе дошкольного образования</a:t>
            </a:r>
            <a:r>
              <a:rPr lang="ru-RU" sz="3200" b="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5825" y="1676400"/>
            <a:ext cx="13125450" cy="5351147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Технологии индивидуально-личностного и коллективного (социального) развития детей</a:t>
            </a:r>
            <a:r>
              <a:rPr lang="en-US" sz="2400" dirty="0" smtClean="0">
                <a:solidFill>
                  <a:schemeClr val="accent2"/>
                </a:solidFill>
              </a:rPr>
              <a:t>/ </a:t>
            </a:r>
            <a:r>
              <a:rPr lang="ru-RU" sz="2400" dirty="0" smtClean="0">
                <a:solidFill>
                  <a:schemeClr val="accent2"/>
                </a:solidFill>
              </a:rPr>
              <a:t>Коммуникативное развитие детей в условиях поликультурного общества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Развитие технического творчества детей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Моделирование компонентов образовательной (развивающей) среды и игрового оборудования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Развитие и совершенствование игрового, исследовательского опыта</a:t>
            </a:r>
            <a:r>
              <a:rPr lang="ru-RU" sz="2400" dirty="0">
                <a:solidFill>
                  <a:schemeClr val="accent2"/>
                </a:solidFill>
              </a:rPr>
              <a:t>, опыта восприятия </a:t>
            </a:r>
            <a:r>
              <a:rPr lang="ru-RU" sz="2400" dirty="0" smtClean="0">
                <a:solidFill>
                  <a:schemeClr val="accent2"/>
                </a:solidFill>
              </a:rPr>
              <a:t>детьми художественной </a:t>
            </a:r>
            <a:r>
              <a:rPr lang="ru-RU" sz="2400" dirty="0">
                <a:solidFill>
                  <a:schemeClr val="accent2"/>
                </a:solidFill>
              </a:rPr>
              <a:t>литературы 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Проектирование условий </a:t>
            </a:r>
            <a:r>
              <a:rPr lang="ru-RU" sz="2400" dirty="0">
                <a:solidFill>
                  <a:schemeClr val="accent2"/>
                </a:solidFill>
              </a:rPr>
              <a:t>для приобретения </a:t>
            </a:r>
            <a:r>
              <a:rPr lang="ru-RU" sz="2400" dirty="0" smtClean="0">
                <a:solidFill>
                  <a:schemeClr val="accent2"/>
                </a:solidFill>
              </a:rPr>
              <a:t>детьми опыта </a:t>
            </a:r>
            <a:r>
              <a:rPr lang="ru-RU" sz="2400" dirty="0">
                <a:solidFill>
                  <a:schemeClr val="accent2"/>
                </a:solidFill>
              </a:rPr>
              <a:t>в </a:t>
            </a:r>
            <a:r>
              <a:rPr lang="ru-RU" sz="2400" dirty="0" smtClean="0">
                <a:solidFill>
                  <a:schemeClr val="accent2"/>
                </a:solidFill>
              </a:rPr>
              <a:t>двигательной деятельности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/>
                </a:solidFill>
              </a:rPr>
              <a:t>О</a:t>
            </a:r>
            <a:r>
              <a:rPr lang="ru-RU" sz="2400" dirty="0" smtClean="0">
                <a:solidFill>
                  <a:schemeClr val="accent2"/>
                </a:solidFill>
              </a:rPr>
              <a:t>рганизация </a:t>
            </a:r>
            <a:r>
              <a:rPr lang="ru-RU" sz="2400" dirty="0">
                <a:solidFill>
                  <a:schemeClr val="accent2"/>
                </a:solidFill>
              </a:rPr>
              <a:t>культурно-досуговой </a:t>
            </a:r>
            <a:r>
              <a:rPr lang="ru-RU" sz="2400" dirty="0" smtClean="0">
                <a:solidFill>
                  <a:schemeClr val="accent2"/>
                </a:solidFill>
              </a:rPr>
              <a:t>деятельности  как </a:t>
            </a:r>
            <a:r>
              <a:rPr lang="ru-RU" sz="2400" dirty="0">
                <a:solidFill>
                  <a:schemeClr val="accent2"/>
                </a:solidFill>
              </a:rPr>
              <a:t>средства разноплановой организации жизнедеятельности </a:t>
            </a:r>
            <a:r>
              <a:rPr lang="ru-RU" sz="2400" dirty="0" smtClean="0">
                <a:solidFill>
                  <a:schemeClr val="accent2"/>
                </a:solidFill>
              </a:rPr>
              <a:t>детей дошкольного возраста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Формы сотрудничества и взаимодействия с родителями как субъектами образовательного процесса в ДОО </a:t>
            </a:r>
            <a:endParaRPr lang="ru-RU" sz="2400" dirty="0">
              <a:solidFill>
                <a:schemeClr val="accent2"/>
              </a:solidFill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Повышение педагогической компетентности родителей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и т.д.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1950" y="567809"/>
            <a:ext cx="5953005" cy="715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приоритетных направлений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>
              <a:lnSpc>
                <a:spcPts val="56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современных образовательных сред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3399" y="2867025"/>
            <a:ext cx="13335001" cy="403860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algn="r">
              <a:lnSpc>
                <a:spcPts val="2800"/>
              </a:lnSpc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Образовательн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ая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среда в ДОО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совокупность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материальных 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ts val="28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пространственно-предметных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факторов;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социальных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компонентов;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ts val="28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межличностных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отношений, обеспечивающих развитие ребенка.</a:t>
            </a:r>
          </a:p>
          <a:p>
            <a:pPr algn="r">
              <a:lnSpc>
                <a:spcPts val="2800"/>
              </a:lnSpc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800"/>
              </a:lnSpc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8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Компоненты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образовательной среды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300" b="1" dirty="0" err="1">
                <a:solidFill>
                  <a:schemeClr val="accent2">
                    <a:lumMod val="75000"/>
                  </a:schemeClr>
                </a:solidFill>
              </a:rPr>
              <a:t>социоэкологическая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 модель): 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Ø"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пространственно-предметный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Ø"/>
            </a:pPr>
            <a:r>
              <a:rPr lang="ru-RU" sz="2100" dirty="0">
                <a:solidFill>
                  <a:srgbClr val="FF0000"/>
                </a:solidFill>
              </a:rPr>
              <a:t>социальный (</a:t>
            </a:r>
            <a:r>
              <a:rPr lang="en-US" sz="2100" dirty="0">
                <a:solidFill>
                  <a:srgbClr val="FF0000"/>
                </a:solidFill>
              </a:rPr>
              <a:t>now! </a:t>
            </a:r>
            <a:r>
              <a:rPr lang="ru-RU" sz="2100" dirty="0">
                <a:solidFill>
                  <a:srgbClr val="FF0000"/>
                </a:solidFill>
              </a:rPr>
              <a:t>содержит много «дефицитов», снижающих потенциальные возможности)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Ø"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организационно-технологический</a:t>
            </a:r>
          </a:p>
          <a:p>
            <a:pPr>
              <a:lnSpc>
                <a:spcPts val="2800"/>
              </a:lnSpc>
            </a:pPr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030605" y="6635830"/>
            <a:ext cx="5941219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dirty="0"/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533399" y="2171700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3676" y="647225"/>
            <a:ext cx="12983051" cy="1470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750"/>
              </a:lnSpc>
            </a:pPr>
            <a:r>
              <a:rPr lang="ru-RU" sz="4600" b="1" dirty="0" err="1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Фактологические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характеристики </a:t>
            </a:r>
            <a:r>
              <a:rPr lang="en-US" sz="4600" b="1" dirty="0" err="1" smtClean="0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образовательной</a:t>
            </a:r>
            <a:r>
              <a:rPr lang="en-US" sz="4600" b="1" dirty="0" smtClean="0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</a:t>
            </a:r>
            <a:r>
              <a:rPr lang="en-US" sz="4600" b="1" dirty="0" err="1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среды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ДОО </a:t>
            </a:r>
            <a:endParaRPr lang="en-US" sz="4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7701" y="2200276"/>
            <a:ext cx="13159026" cy="5448300"/>
          </a:xfrm>
        </p:spPr>
        <p:txBody>
          <a:bodyPr>
            <a:noAutofit/>
          </a:bodyPr>
          <a:lstStyle/>
          <a:p>
            <a:pPr marL="342883" indent="-342883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/>
                </a:solidFill>
              </a:rPr>
              <a:t>Преобладающий тип среды по В. </a:t>
            </a:r>
            <a:r>
              <a:rPr lang="ru-RU" sz="2200" dirty="0" err="1" smtClean="0">
                <a:solidFill>
                  <a:schemeClr val="accent2"/>
                </a:solidFill>
              </a:rPr>
              <a:t>Ясвину</a:t>
            </a:r>
            <a:r>
              <a:rPr lang="ru-RU" sz="2200" dirty="0" smtClean="0">
                <a:solidFill>
                  <a:schemeClr val="accent2"/>
                </a:solidFill>
              </a:rPr>
              <a:t> – </a:t>
            </a:r>
            <a:r>
              <a:rPr lang="ru-RU" sz="2200" dirty="0">
                <a:solidFill>
                  <a:schemeClr val="accent2"/>
                </a:solidFill>
              </a:rPr>
              <a:t>«карьерная» </a:t>
            </a:r>
            <a:r>
              <a:rPr lang="ru-RU" sz="2200" dirty="0" smtClean="0">
                <a:solidFill>
                  <a:schemeClr val="accent2"/>
                </a:solidFill>
              </a:rPr>
              <a:t>(Зависимость </a:t>
            </a:r>
            <a:r>
              <a:rPr lang="ru-RU" sz="2200" dirty="0">
                <a:solidFill>
                  <a:schemeClr val="accent2"/>
                </a:solidFill>
              </a:rPr>
              <a:t>и активность. Ориентирована на внешнюю активность образовательного процесса, в ней много видимых атрибутов — лозунги, ярко выраженный этикет, </a:t>
            </a:r>
            <a:r>
              <a:rPr lang="ru-RU" sz="2200" dirty="0" smtClean="0">
                <a:solidFill>
                  <a:schemeClr val="accent2"/>
                </a:solidFill>
              </a:rPr>
              <a:t>громкие «показательные» мероприятия)</a:t>
            </a:r>
            <a:endParaRPr lang="ru-RU" sz="2200" dirty="0">
              <a:solidFill>
                <a:schemeClr val="accent2"/>
              </a:solidFill>
            </a:endParaRPr>
          </a:p>
          <a:p>
            <a:pPr marL="342883" indent="-342883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/>
                </a:solidFill>
              </a:rPr>
              <a:t>Дисбаланс </a:t>
            </a:r>
            <a:r>
              <a:rPr lang="ru-RU" sz="2200" dirty="0">
                <a:solidFill>
                  <a:schemeClr val="accent2"/>
                </a:solidFill>
              </a:rPr>
              <a:t>активностей субъектов образовательных отношений (детей, родителей, педагогов)</a:t>
            </a:r>
          </a:p>
          <a:p>
            <a:pPr marL="342883" indent="-342883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/>
                </a:solidFill>
              </a:rPr>
              <a:t>Доминирование средовой </a:t>
            </a:r>
            <a:r>
              <a:rPr lang="ru-RU" sz="2200" dirty="0" err="1">
                <a:solidFill>
                  <a:schemeClr val="accent2"/>
                </a:solidFill>
              </a:rPr>
              <a:t>субъектности</a:t>
            </a:r>
            <a:r>
              <a:rPr lang="ru-RU" sz="2200" dirty="0">
                <a:solidFill>
                  <a:schemeClr val="accent2"/>
                </a:solidFill>
              </a:rPr>
              <a:t> педагогов (ДОО - среда для удобства педагога, решения им образовательных задач)</a:t>
            </a:r>
          </a:p>
          <a:p>
            <a:pPr marL="342883" indent="-342883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/>
                </a:solidFill>
              </a:rPr>
              <a:t>Формальное обеспечение средой развития детской активности, самостоятельности, инициативности. Решение данных образовательных задач происходит преимущественно за счет предметно-пространственного компонента, т.е. опосредованно.</a:t>
            </a:r>
          </a:p>
          <a:p>
            <a:pPr marL="342883" indent="-342883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/>
                </a:solidFill>
              </a:rPr>
              <a:t>Дисбаланс (отсутствие оптимального баланса)  реализуемых технологий индивидуализации-социализации, т.е. технологий развития индивидуального Я ребенка и социального, коллективного развития</a:t>
            </a:r>
          </a:p>
          <a:p>
            <a:pPr marL="342883" indent="-342883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/>
                </a:solidFill>
              </a:rPr>
              <a:t>Моделирование и проектирование образовательных сред в ДОО происходит неосознанно, вне системного подхода </a:t>
            </a:r>
          </a:p>
        </p:txBody>
      </p:sp>
    </p:spTree>
    <p:extLst>
      <p:ext uri="{BB962C8B-B14F-4D97-AF65-F5344CB8AC3E}">
        <p14:creationId xmlns:p14="http://schemas.microsoft.com/office/powerpoint/2010/main" val="807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1"/>
          <p:cNvSpPr/>
          <p:nvPr/>
        </p:nvSpPr>
        <p:spPr>
          <a:xfrm>
            <a:off x="7679769" y="4489371"/>
            <a:ext cx="2611279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679769" y="6236137"/>
            <a:ext cx="2611279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050" dirty="0"/>
          </a:p>
        </p:txBody>
      </p:sp>
      <p:sp>
        <p:nvSpPr>
          <p:cNvPr id="20" name="Text 17"/>
          <p:cNvSpPr/>
          <p:nvPr/>
        </p:nvSpPr>
        <p:spPr>
          <a:xfrm>
            <a:off x="7679769" y="6687741"/>
            <a:ext cx="6219468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95423" y="5610224"/>
            <a:ext cx="12139715" cy="132397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Контакты для обращения: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gruzdeva@kspu.ru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Сообщество в ВК «Психология и педагогика детства. Кафедра»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1"/>
          <p:cNvSpPr>
            <a:spLocks noGrp="1"/>
          </p:cNvSpPr>
          <p:nvPr>
            <p:ph type="body" idx="1"/>
          </p:nvPr>
        </p:nvSpPr>
        <p:spPr>
          <a:xfrm>
            <a:off x="1657350" y="1972270"/>
            <a:ext cx="11239500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0" indent="0" algn="ctr">
              <a:lnSpc>
                <a:spcPts val="2600"/>
              </a:lnSpc>
              <a:buNone/>
            </a:pPr>
            <a:endParaRPr lang="ru-RU" sz="4000" dirty="0" smtClean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</a:rPr>
              <a:t>Приглашаем к 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сотрудничеству, взаимодействию!</a:t>
            </a:r>
          </a:p>
          <a:p>
            <a:pPr algn="ctr">
              <a:lnSpc>
                <a:spcPts val="2600"/>
              </a:lnSpc>
            </a:pPr>
            <a:endParaRPr lang="ru-RU" sz="9600" b="1" dirty="0">
              <a:solidFill>
                <a:schemeClr val="accent2">
                  <a:lumMod val="75000"/>
                </a:schemeClr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Предлагаем индивидуальное и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/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или групповое научно-методическое сопровождение, в </a:t>
            </a:r>
            <a:r>
              <a:rPr lang="ru-RU" sz="9600" b="1" dirty="0" err="1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т.ч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предоставление игрового оборудования, элементов среды, методического обеспечения.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 algn="ctr">
              <a:lnSpc>
                <a:spcPts val="2600"/>
              </a:lnSpc>
              <a:buNone/>
            </a:pPr>
            <a:endParaRPr lang="ru-RU" sz="9600" dirty="0" smtClean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 algn="ctr">
              <a:lnSpc>
                <a:spcPts val="2600"/>
              </a:lnSpc>
              <a:buNone/>
            </a:pPr>
            <a:endParaRPr lang="ru-RU" sz="2000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algn="just">
              <a:lnSpc>
                <a:spcPts val="2600"/>
              </a:lnSpc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 algn="ctr">
              <a:lnSpc>
                <a:spcPts val="2600"/>
              </a:lnSpc>
              <a:buNone/>
            </a:pPr>
            <a:endParaRPr lang="ru-RU" sz="4000" dirty="0">
              <a:solidFill>
                <a:srgbClr val="DAD1E6"/>
              </a:solidFill>
              <a:latin typeface="Fira Sans" pitchFamily="34" charset="0"/>
            </a:endParaRPr>
          </a:p>
          <a:p>
            <a:pPr marL="0" indent="0" algn="ctr">
              <a:lnSpc>
                <a:spcPts val="2600"/>
              </a:lnSpc>
              <a:buNone/>
            </a:pPr>
            <a:endParaRPr lang="ru-RU" sz="4000" dirty="0" smtClean="0">
              <a:solidFill>
                <a:srgbClr val="DAD1E6"/>
              </a:solidFill>
              <a:latin typeface="Fira Sans" pitchFamily="34" charset="0"/>
            </a:endParaRPr>
          </a:p>
          <a:p>
            <a:pPr marL="0" indent="0" algn="ctr">
              <a:lnSpc>
                <a:spcPts val="2600"/>
              </a:lnSpc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04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</TotalTime>
  <Words>399</Words>
  <Application>Microsoft Office PowerPoint</Application>
  <PresentationFormat>Произвольный</PresentationFormat>
  <Paragraphs>56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Wingdings</vt:lpstr>
      <vt:lpstr>Wingdings 2</vt:lpstr>
      <vt:lpstr>Calibri</vt:lpstr>
      <vt:lpstr>Inconsolata Bold</vt:lpstr>
      <vt:lpstr>Times New Roman</vt:lpstr>
      <vt:lpstr>Fira Sans</vt:lpstr>
      <vt:lpstr>Trebuchet MS</vt:lpstr>
      <vt:lpstr>Georgia</vt:lpstr>
      <vt:lpstr>Городская</vt:lpstr>
      <vt:lpstr>Презентация PowerPoint</vt:lpstr>
      <vt:lpstr>Презентация PowerPoint</vt:lpstr>
      <vt:lpstr>Актуальная  тематика исследований и разработок в системе дошкольного образования </vt:lpstr>
      <vt:lpstr>Презентация PowerPoint</vt:lpstr>
      <vt:lpstr>Презентация PowerPoint</vt:lpstr>
      <vt:lpstr>Контакты для обращения:  gruzdeva@kspu.ru Сообщество в ВК «Психология и педагогика детства. Кафедра»  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Рубцов Иван Валерьевич</cp:lastModifiedBy>
  <cp:revision>18</cp:revision>
  <dcterms:created xsi:type="dcterms:W3CDTF">2024-10-10T09:50:13Z</dcterms:created>
  <dcterms:modified xsi:type="dcterms:W3CDTF">2026-01-29T05:28:41Z</dcterms:modified>
</cp:coreProperties>
</file>