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sldIdLst>
    <p:sldId id="341" r:id="rId3"/>
    <p:sldId id="280" r:id="rId4"/>
    <p:sldId id="294" r:id="rId5"/>
    <p:sldId id="339" r:id="rId6"/>
    <p:sldId id="323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37" r:id="rId15"/>
    <p:sldId id="298" r:id="rId16"/>
    <p:sldId id="335" r:id="rId17"/>
    <p:sldId id="338" r:id="rId18"/>
    <p:sldId id="329" r:id="rId19"/>
    <p:sldId id="330" r:id="rId20"/>
    <p:sldId id="331" r:id="rId21"/>
    <p:sldId id="334" r:id="rId22"/>
    <p:sldId id="293" r:id="rId23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1395BD"/>
    <a:srgbClr val="128CB2"/>
    <a:srgbClr val="18B6E8"/>
    <a:srgbClr val="15A4D1"/>
    <a:srgbClr val="0F7595"/>
    <a:srgbClr val="0E6986"/>
    <a:srgbClr val="A94D0F"/>
    <a:srgbClr val="F07D05"/>
    <a:srgbClr val="DE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98" autoAdjust="0"/>
    <p:restoredTop sz="96907" autoAdjust="0"/>
  </p:normalViewPr>
  <p:slideViewPr>
    <p:cSldViewPr snapToGrid="0">
      <p:cViewPr>
        <p:scale>
          <a:sx n="98" d="100"/>
          <a:sy n="98" d="100"/>
        </p:scale>
        <p:origin x="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B5BE-4E35-4281-BD28-8760B706CC4F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CB00-C471-46D5-9ED0-5E9C73298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61C7-D7E7-4414-B716-4041DC7BFF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0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878" y="247001"/>
            <a:ext cx="682073" cy="6121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" y="1"/>
            <a:ext cx="884767" cy="906780"/>
          </a:xfrm>
          <a:custGeom>
            <a:avLst/>
            <a:gdLst/>
            <a:ahLst/>
            <a:cxnLst/>
            <a:rect l="l" t="t" r="r" b="b"/>
            <a:pathLst>
              <a:path w="663575" h="680085">
                <a:moveTo>
                  <a:pt x="14951" y="0"/>
                </a:moveTo>
                <a:lnTo>
                  <a:pt x="0" y="0"/>
                </a:lnTo>
                <a:lnTo>
                  <a:pt x="0" y="168173"/>
                </a:lnTo>
                <a:lnTo>
                  <a:pt x="488162" y="680085"/>
                </a:lnTo>
                <a:lnTo>
                  <a:pt x="663486" y="680085"/>
                </a:lnTo>
                <a:lnTo>
                  <a:pt x="149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" y="48896"/>
            <a:ext cx="730673" cy="766233"/>
          </a:xfrm>
          <a:custGeom>
            <a:avLst/>
            <a:gdLst/>
            <a:ahLst/>
            <a:cxnLst/>
            <a:rect l="l" t="t" r="r" b="b"/>
            <a:pathLst>
              <a:path w="548005" h="574675">
                <a:moveTo>
                  <a:pt x="0" y="0"/>
                </a:moveTo>
                <a:lnTo>
                  <a:pt x="0" y="183848"/>
                </a:lnTo>
                <a:lnTo>
                  <a:pt x="372605" y="574580"/>
                </a:lnTo>
                <a:lnTo>
                  <a:pt x="547916" y="574580"/>
                </a:lnTo>
                <a:lnTo>
                  <a:pt x="0" y="0"/>
                </a:lnTo>
                <a:close/>
              </a:path>
            </a:pathLst>
          </a:custGeom>
          <a:solidFill>
            <a:srgbClr val="A1A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2117" y="2"/>
            <a:ext cx="536787" cy="536787"/>
          </a:xfrm>
          <a:custGeom>
            <a:avLst/>
            <a:gdLst/>
            <a:ahLst/>
            <a:cxnLst/>
            <a:rect l="l" t="t" r="r" b="b"/>
            <a:pathLst>
              <a:path w="402590" h="402590">
                <a:moveTo>
                  <a:pt x="402449" y="0"/>
                </a:moveTo>
                <a:lnTo>
                  <a:pt x="0" y="0"/>
                </a:lnTo>
                <a:lnTo>
                  <a:pt x="402449" y="402463"/>
                </a:lnTo>
                <a:lnTo>
                  <a:pt x="402449" y="0"/>
                </a:lnTo>
                <a:close/>
              </a:path>
            </a:pathLst>
          </a:custGeom>
          <a:solidFill>
            <a:srgbClr val="54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33CB7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20"/>
              </a:spcBef>
            </a:pPr>
            <a:fld id="{81D60167-4931-47E6-BA6A-407CBD079E47}" type="slidenum">
              <a:rPr lang="ru-RU" spc="-33" smtClean="0"/>
              <a:pPr marL="16933">
                <a:spcBef>
                  <a:spcPts val="20"/>
                </a:spcBef>
              </a:pPr>
              <a:t>‹#›</a:t>
            </a:fld>
            <a:endParaRPr lang="ru-RU" spc="-33" dirty="0"/>
          </a:p>
        </p:txBody>
      </p:sp>
    </p:spTree>
    <p:extLst>
      <p:ext uri="{BB962C8B-B14F-4D97-AF65-F5344CB8AC3E}">
        <p14:creationId xmlns:p14="http://schemas.microsoft.com/office/powerpoint/2010/main" val="396695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423C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857" y="1577340"/>
            <a:ext cx="530574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1519" y="1577340"/>
            <a:ext cx="530574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87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162CB-7774-42B6-A8D6-D7100C05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5AFF31-0187-4DCF-86D8-8A12095FE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220" indent="0" algn="ctr">
              <a:buNone/>
              <a:defRPr sz="2000"/>
            </a:lvl2pPr>
            <a:lvl3pPr marL="900476" indent="0" algn="ctr">
              <a:buNone/>
              <a:defRPr sz="1800"/>
            </a:lvl3pPr>
            <a:lvl4pPr marL="1350708" indent="0" algn="ctr">
              <a:buNone/>
              <a:defRPr sz="1600"/>
            </a:lvl4pPr>
            <a:lvl5pPr marL="1800941" indent="0" algn="ctr">
              <a:buNone/>
              <a:defRPr sz="1600"/>
            </a:lvl5pPr>
            <a:lvl6pPr marL="2251176" indent="0" algn="ctr">
              <a:buNone/>
              <a:defRPr sz="1600"/>
            </a:lvl6pPr>
            <a:lvl7pPr marL="2701414" indent="0" algn="ctr">
              <a:buNone/>
              <a:defRPr sz="1600"/>
            </a:lvl7pPr>
            <a:lvl8pPr marL="3151644" indent="0" algn="ctr">
              <a:buNone/>
              <a:defRPr sz="1600"/>
            </a:lvl8pPr>
            <a:lvl9pPr marL="360188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4497E3-59CE-48BA-9476-6008FB14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59D18-9B7D-448C-BDD0-9BA60D4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41EB45-9CEC-41BC-B57C-DE54E236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831EB-FD68-410F-A842-7314042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59501D-00ED-4FC7-ABF6-F4226FF1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31B43C-06FB-4131-934D-93C6E2DF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63501A-AF27-41E2-9C20-3BD908CF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0595E8-6FEB-4BC2-B7BF-2F6A1B08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ACC399-7E00-4DB2-ACFD-B6A9E77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75FC41-AE8B-4333-B193-54A64984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02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0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0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0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1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1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1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1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C773B6-AA1E-46DE-952A-2B927088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8E09DB-02D4-47B9-8923-D54DDC13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6D7AF3-D869-41BE-B88F-06A3D33A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5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A5071-FC92-4A91-82C8-8EC4E451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CF56A7-3BFC-4BEB-B4F8-5363808FD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25F0DC-1CFD-4905-B118-DDC62924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E6073E-F0BD-4180-A997-7D852C3E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507376-7B3C-456B-90AB-EF3388F4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DD441B-D399-4B6B-BA35-EAAA0992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4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F3669-ED59-42BE-B6CC-D2C75A0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3D184-FD2E-4AB8-A291-1039C00F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20" indent="0">
              <a:buNone/>
              <a:defRPr sz="2000" b="1"/>
            </a:lvl2pPr>
            <a:lvl3pPr marL="900476" indent="0">
              <a:buNone/>
              <a:defRPr sz="1800" b="1"/>
            </a:lvl3pPr>
            <a:lvl4pPr marL="1350708" indent="0">
              <a:buNone/>
              <a:defRPr sz="1600" b="1"/>
            </a:lvl4pPr>
            <a:lvl5pPr marL="1800941" indent="0">
              <a:buNone/>
              <a:defRPr sz="1600" b="1"/>
            </a:lvl5pPr>
            <a:lvl6pPr marL="2251176" indent="0">
              <a:buNone/>
              <a:defRPr sz="1600" b="1"/>
            </a:lvl6pPr>
            <a:lvl7pPr marL="2701414" indent="0">
              <a:buNone/>
              <a:defRPr sz="1600" b="1"/>
            </a:lvl7pPr>
            <a:lvl8pPr marL="3151644" indent="0">
              <a:buNone/>
              <a:defRPr sz="1600" b="1"/>
            </a:lvl8pPr>
            <a:lvl9pPr marL="36018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31BAD9-8DD7-4125-AE6A-BFF3C7255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720582-2D25-432F-AB01-26F012E5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32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20" indent="0">
              <a:buNone/>
              <a:defRPr sz="2000" b="1"/>
            </a:lvl2pPr>
            <a:lvl3pPr marL="900476" indent="0">
              <a:buNone/>
              <a:defRPr sz="1800" b="1"/>
            </a:lvl3pPr>
            <a:lvl4pPr marL="1350708" indent="0">
              <a:buNone/>
              <a:defRPr sz="1600" b="1"/>
            </a:lvl4pPr>
            <a:lvl5pPr marL="1800941" indent="0">
              <a:buNone/>
              <a:defRPr sz="1600" b="1"/>
            </a:lvl5pPr>
            <a:lvl6pPr marL="2251176" indent="0">
              <a:buNone/>
              <a:defRPr sz="1600" b="1"/>
            </a:lvl6pPr>
            <a:lvl7pPr marL="2701414" indent="0">
              <a:buNone/>
              <a:defRPr sz="1600" b="1"/>
            </a:lvl7pPr>
            <a:lvl8pPr marL="3151644" indent="0">
              <a:buNone/>
              <a:defRPr sz="1600" b="1"/>
            </a:lvl8pPr>
            <a:lvl9pPr marL="36018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B7AC71-B37E-4C88-9F2C-CC97A3E1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326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E673A9-2B73-4951-A71F-A81F8BCE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7BE09C-18C7-493F-AA6B-6D14C5A8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66DAC1-F0F8-4215-A327-7BB281C3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7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95B41-3299-4891-922C-36E02FC7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5AC652-5B4C-4004-80FD-5074D788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2A6612-6EE2-488C-84BC-224D1C0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E28BCA-A90C-455D-9AC6-672E31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99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9A2C4D-96D6-4D90-BB02-C8BCAAD9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004907-93B9-45FE-AF9B-5B56BB1F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E825D5-E88C-43E9-8ED2-E1B9334A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27DB5-FF60-4B19-9CDC-CF14AA6C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C97FC-DCA9-40A0-B856-AD679DA7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DE7F2B-5BD9-49F5-9B06-9D0F6EF9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20" indent="0">
              <a:buNone/>
              <a:defRPr sz="1400"/>
            </a:lvl2pPr>
            <a:lvl3pPr marL="900476" indent="0">
              <a:buNone/>
              <a:defRPr sz="1200"/>
            </a:lvl3pPr>
            <a:lvl4pPr marL="1350708" indent="0">
              <a:buNone/>
              <a:defRPr sz="1000"/>
            </a:lvl4pPr>
            <a:lvl5pPr marL="1800941" indent="0">
              <a:buNone/>
              <a:defRPr sz="1000"/>
            </a:lvl5pPr>
            <a:lvl6pPr marL="2251176" indent="0">
              <a:buNone/>
              <a:defRPr sz="1000"/>
            </a:lvl6pPr>
            <a:lvl7pPr marL="2701414" indent="0">
              <a:buNone/>
              <a:defRPr sz="1000"/>
            </a:lvl7pPr>
            <a:lvl8pPr marL="3151644" indent="0">
              <a:buNone/>
              <a:defRPr sz="1000"/>
            </a:lvl8pPr>
            <a:lvl9pPr marL="36018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18E459-FF73-48ED-90B2-2536DCE8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12E92E-5D13-4718-90D0-57B254C9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AC36FF-1BE7-421D-84EF-AD6BB4A5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2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8D5EC-A855-4977-9569-7F594A92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6FAB6A-3F30-44BF-98ED-D6ECD220D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0220" indent="0">
              <a:buNone/>
              <a:defRPr sz="2800"/>
            </a:lvl2pPr>
            <a:lvl3pPr marL="900476" indent="0">
              <a:buNone/>
              <a:defRPr sz="2400"/>
            </a:lvl3pPr>
            <a:lvl4pPr marL="1350708" indent="0">
              <a:buNone/>
              <a:defRPr sz="2000"/>
            </a:lvl4pPr>
            <a:lvl5pPr marL="1800941" indent="0">
              <a:buNone/>
              <a:defRPr sz="2000"/>
            </a:lvl5pPr>
            <a:lvl6pPr marL="2251176" indent="0">
              <a:buNone/>
              <a:defRPr sz="2000"/>
            </a:lvl6pPr>
            <a:lvl7pPr marL="2701414" indent="0">
              <a:buNone/>
              <a:defRPr sz="2000"/>
            </a:lvl7pPr>
            <a:lvl8pPr marL="3151644" indent="0">
              <a:buNone/>
              <a:defRPr sz="2000"/>
            </a:lvl8pPr>
            <a:lvl9pPr marL="360188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0D3627-74E4-4929-9264-4087C870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20" indent="0">
              <a:buNone/>
              <a:defRPr sz="1400"/>
            </a:lvl2pPr>
            <a:lvl3pPr marL="900476" indent="0">
              <a:buNone/>
              <a:defRPr sz="1200"/>
            </a:lvl3pPr>
            <a:lvl4pPr marL="1350708" indent="0">
              <a:buNone/>
              <a:defRPr sz="1000"/>
            </a:lvl4pPr>
            <a:lvl5pPr marL="1800941" indent="0">
              <a:buNone/>
              <a:defRPr sz="1000"/>
            </a:lvl5pPr>
            <a:lvl6pPr marL="2251176" indent="0">
              <a:buNone/>
              <a:defRPr sz="1000"/>
            </a:lvl6pPr>
            <a:lvl7pPr marL="2701414" indent="0">
              <a:buNone/>
              <a:defRPr sz="1000"/>
            </a:lvl7pPr>
            <a:lvl8pPr marL="3151644" indent="0">
              <a:buNone/>
              <a:defRPr sz="1000"/>
            </a:lvl8pPr>
            <a:lvl9pPr marL="36018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DE8FA5-075C-4E85-9121-80521CC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792CED-E60B-40FC-95A2-B3A33C5D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F58E56-2A90-4522-B1A7-4AE0DA59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B7B42-06BE-402A-AE9A-935E4FA3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E3D3F1-01BF-4481-A5EA-12F4867E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70CA2-A860-460B-BECA-36D918E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4DC0A-D9AC-44D6-9660-93AE2D99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89EF86-FDCA-4121-BF98-9030B8A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F83E25-2D06-4E81-9658-060A1278E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6A45BB-95BD-43CF-B32B-B80E0F59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377F4D-FB5D-484F-83B6-EC1CAA9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E32E4F-5057-4630-8AC2-31E91B8F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E519F2-56B8-4F79-BB5D-A083D470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7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5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00522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916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35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079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5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4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E5B2-C8C6-47B8-AE2B-9DEE9D6FAB2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49F09C-D534-4113-8FA7-AB810A74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0034" tIns="44993" rIns="90034" bIns="4499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090C15-D652-4D08-A9BE-091DFB76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0034" tIns="44993" rIns="90034" bIns="449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70EB68-6C3A-4A4F-9A24-D5EE5B3E5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19.12.2025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328429-4AE8-4347-96F6-716BAB6E8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1B08C3-6BDE-4F3E-92B8-63278B43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00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119" indent="-225119" algn="l" defTabSz="900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5353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589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817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58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93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536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766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7002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220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76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708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941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176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414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1644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1882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2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E7A5D4-5387-4D59-814D-4866474E9565}"/>
              </a:ext>
            </a:extLst>
          </p:cNvPr>
          <p:cNvSpPr txBox="1"/>
          <p:nvPr/>
        </p:nvSpPr>
        <p:spPr>
          <a:xfrm>
            <a:off x="1037146" y="1815836"/>
            <a:ext cx="9419087" cy="1752858"/>
          </a:xfrm>
          <a:prstGeom prst="rect">
            <a:avLst/>
          </a:prstGeom>
          <a:noFill/>
        </p:spPr>
        <p:txBody>
          <a:bodyPr wrap="square" lIns="90034" tIns="44993" rIns="90034" bIns="44993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АНАЛИЗ РАБОТЫ ПО СНИЖЕНИЮ БЮРОКРАТИЧЕСКОЙ НАГРУЗКИ</a:t>
            </a:r>
          </a:p>
          <a:p>
            <a:pPr algn="ctr"/>
            <a:r>
              <a:rPr lang="ru-RU" sz="3600" b="1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И ПЛАНЫ НА 2026 год</a:t>
            </a:r>
            <a:endParaRPr lang="ru-RU" sz="3600" b="1" dirty="0">
              <a:solidFill>
                <a:srgbClr val="0070C0">
                  <a:lumMod val="50000"/>
                </a:srgbClr>
              </a:solidFill>
              <a:latin typeface="Circe ExtraBold" panose="020B0802020203020203" pitchFamily="34" charset="-52"/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06AEA4-872C-4529-BD7B-108C1AC7B9E8}"/>
              </a:ext>
            </a:extLst>
          </p:cNvPr>
          <p:cNvSpPr txBox="1"/>
          <p:nvPr/>
        </p:nvSpPr>
        <p:spPr>
          <a:xfrm>
            <a:off x="700621" y="5545876"/>
            <a:ext cx="5974464" cy="952639"/>
          </a:xfrm>
          <a:prstGeom prst="rect">
            <a:avLst/>
          </a:prstGeom>
          <a:noFill/>
        </p:spPr>
        <p:txBody>
          <a:bodyPr wrap="square" lIns="90034" tIns="44993" rIns="90034" bIns="44993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i="1" dirty="0">
              <a:solidFill>
                <a:srgbClr val="0070C0">
                  <a:lumMod val="50000"/>
                </a:srgbClr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Соленникова Мира Алексеевна, </a:t>
            </a:r>
            <a:r>
              <a:rPr lang="ru-RU" altLang="ru-RU" sz="1400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заместитель начальника  </a:t>
            </a:r>
            <a:endParaRPr lang="ru-RU" altLang="ru-RU" sz="1400" i="1" dirty="0">
              <a:solidFill>
                <a:srgbClr val="0070C0">
                  <a:lumMod val="50000"/>
                </a:srgbClr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отдела профилактики нарушений </a:t>
            </a:r>
            <a:r>
              <a:rPr lang="ru-RU" altLang="ru-RU" sz="1400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законодательства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 smtClean="0">
                <a:solidFill>
                  <a:srgbClr val="0070C0">
                    <a:lumMod val="50000"/>
                  </a:srgbClr>
                </a:solidFill>
                <a:cs typeface="Arial" pitchFamily="34" charset="0"/>
              </a:rPr>
              <a:t>министерства образования Красноярского края </a:t>
            </a:r>
            <a:endParaRPr lang="ru-RU" altLang="ru-RU" sz="1400" i="1" dirty="0">
              <a:solidFill>
                <a:srgbClr val="0070C0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218010"/>
            <a:ext cx="1414829" cy="463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517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33757" y="155128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" y="1"/>
            <a:ext cx="884767" cy="906780"/>
            <a:chOff x="0" y="0"/>
            <a:chExt cx="663575" cy="6800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63575" cy="680085"/>
            </a:xfrm>
            <a:custGeom>
              <a:avLst/>
              <a:gdLst/>
              <a:ahLst/>
              <a:cxnLst/>
              <a:rect l="l" t="t" r="r" b="b"/>
              <a:pathLst>
                <a:path w="663575" h="680085">
                  <a:moveTo>
                    <a:pt x="14951" y="0"/>
                  </a:moveTo>
                  <a:lnTo>
                    <a:pt x="0" y="0"/>
                  </a:lnTo>
                  <a:lnTo>
                    <a:pt x="0" y="168173"/>
                  </a:lnTo>
                  <a:lnTo>
                    <a:pt x="488162" y="680085"/>
                  </a:lnTo>
                  <a:lnTo>
                    <a:pt x="663486" y="680085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670"/>
              <a:ext cx="548005" cy="574675"/>
            </a:xfrm>
            <a:custGeom>
              <a:avLst/>
              <a:gdLst/>
              <a:ahLst/>
              <a:cxnLst/>
              <a:rect l="l" t="t" r="r" b="b"/>
              <a:pathLst>
                <a:path w="548005" h="574675">
                  <a:moveTo>
                    <a:pt x="0" y="0"/>
                  </a:moveTo>
                  <a:lnTo>
                    <a:pt x="0" y="183848"/>
                  </a:lnTo>
                  <a:lnTo>
                    <a:pt x="372605" y="574580"/>
                  </a:lnTo>
                  <a:lnTo>
                    <a:pt x="547916" y="574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587" y="0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402449" y="0"/>
                  </a:moveTo>
                  <a:lnTo>
                    <a:pt x="0" y="0"/>
                  </a:lnTo>
                  <a:lnTo>
                    <a:pt x="402449" y="402463"/>
                  </a:lnTo>
                  <a:lnTo>
                    <a:pt x="402449" y="0"/>
                  </a:lnTo>
                  <a:close/>
                </a:path>
              </a:pathLst>
            </a:custGeom>
            <a:solidFill>
              <a:srgbClr val="544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1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ПРИХОДИТСЯ ЛИ ВАМ ПРЕДОСТАВЛЯТЬ ФОТООТЧЕТЫ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О ПРОВОДИМЫХ ВАМИ МЕРОПРИЯТИЯХ?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53371" y="5523114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2605" y="5523114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911" y="2626470"/>
            <a:ext cx="3529359" cy="311420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618328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10</a:t>
            </a:fld>
            <a:endParaRPr spc="-33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73" y="148643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1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ПРИХОДИТСЯ ЛИ ВАМ ПРЕДОСТАВЛЯТЬ ИНФОРМАЦИЮ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ПО ЗАПРОСАМ РАЗЛИЧНЫХ ВЕДОМСТВ?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669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 smtClean="0">
                <a:solidFill>
                  <a:srgbClr val="433C63"/>
                </a:solidFill>
                <a:latin typeface="Arial"/>
                <a:cs typeface="Arial"/>
              </a:rPr>
              <a:t>Д</a:t>
            </a:r>
            <a:r>
              <a:rPr lang="ru-RU" sz="1500" b="1" dirty="0" smtClean="0">
                <a:solidFill>
                  <a:srgbClr val="433C63"/>
                </a:solidFill>
                <a:latin typeface="Arial"/>
                <a:cs typeface="Arial"/>
              </a:rPr>
              <a:t>ОО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673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5080" algn="ctr">
              <a:spcBef>
                <a:spcPts val="353"/>
              </a:spcBef>
            </a:pPr>
            <a:r>
              <a:rPr lang="ru-RU" sz="1500" b="1" spc="-13" dirty="0" smtClean="0">
                <a:solidFill>
                  <a:srgbClr val="433C63"/>
                </a:solidFill>
                <a:latin typeface="Arial"/>
                <a:cs typeface="Arial"/>
              </a:rPr>
              <a:t>ОО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8294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224361" algn="ctr">
              <a:spcBef>
                <a:spcPts val="353"/>
              </a:spcBef>
            </a:pP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СПО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3371" y="5523114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2605" y="5523114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796" y="2119793"/>
            <a:ext cx="2618325" cy="26269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9711" y="2078186"/>
            <a:ext cx="2560796" cy="269509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0219" y="2172039"/>
            <a:ext cx="3061100" cy="261781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618328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11</a:t>
            </a:fld>
            <a:endParaRPr spc="-33" dirty="0"/>
          </a:p>
        </p:txBody>
      </p:sp>
      <p:pic>
        <p:nvPicPr>
          <p:cNvPr id="19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1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 ИЗМЕНИЛСЯ С 1 МАРТА 2025 ГОДА УРОВЕНЬ ВАШЕЙ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БЮРОКРАТИЧЕСКОЙ НАГРУЗКИ?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669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 smtClean="0">
                <a:solidFill>
                  <a:srgbClr val="433C63"/>
                </a:solidFill>
                <a:latin typeface="Arial"/>
                <a:cs typeface="Arial"/>
              </a:rPr>
              <a:t>Д</a:t>
            </a:r>
            <a:r>
              <a:rPr lang="ru-RU" sz="1500" b="1" dirty="0" smtClean="0">
                <a:solidFill>
                  <a:srgbClr val="433C63"/>
                </a:solidFill>
                <a:latin typeface="Arial"/>
                <a:cs typeface="Arial"/>
              </a:rPr>
              <a:t>ОО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673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5080" algn="ctr">
              <a:spcBef>
                <a:spcPts val="353"/>
              </a:spcBef>
            </a:pPr>
            <a:r>
              <a:rPr lang="ru-RU" sz="1500" b="1" spc="-13" dirty="0" smtClean="0">
                <a:solidFill>
                  <a:srgbClr val="433C63"/>
                </a:solidFill>
                <a:latin typeface="Arial"/>
                <a:cs typeface="Arial"/>
              </a:rPr>
              <a:t>ОО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8294" y="1487713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224361" algn="ctr">
              <a:spcBef>
                <a:spcPts val="353"/>
              </a:spcBef>
            </a:pP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СПО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3369" y="5523114"/>
            <a:ext cx="11413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увеличился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9469" y="5523114"/>
            <a:ext cx="165946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остался</a:t>
            </a:r>
            <a:r>
              <a:rPr sz="1500" b="1" spc="-5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прежним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7803" y="5523114"/>
            <a:ext cx="906780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снизился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63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279" y="2183589"/>
            <a:ext cx="2619712" cy="26289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2895" y="2240095"/>
            <a:ext cx="2511468" cy="256321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7303" y="2161831"/>
            <a:ext cx="2587001" cy="258977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187187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618328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12</a:t>
            </a:fld>
            <a:endParaRPr spc="-33" dirty="0"/>
          </a:p>
        </p:txBody>
      </p:sp>
      <p:pic>
        <p:nvPicPr>
          <p:cNvPr id="2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853" y="406106"/>
            <a:ext cx="8129195" cy="737549"/>
          </a:xfrm>
          <a:prstGeom prst="rect">
            <a:avLst/>
          </a:prstGeom>
        </p:spPr>
        <p:txBody>
          <a:bodyPr vert="horz" wrap="square" lIns="0" tIns="19216" rIns="0" bIns="0" rtlCol="0">
            <a:spAutoFit/>
          </a:bodyPr>
          <a:lstStyle/>
          <a:p>
            <a:pPr marL="9374" marR="3750">
              <a:lnSpc>
                <a:spcPts val="2820"/>
              </a:lnSpc>
              <a:spcBef>
                <a:spcPts val="151"/>
              </a:spcBef>
            </a:pP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СКРЫТЫЕ</a:t>
            </a:r>
            <a:r>
              <a:rPr sz="2400" b="1" spc="-89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МЕХАНИЗМЫ,</a:t>
            </a:r>
            <a:r>
              <a:rPr sz="2400" b="1" spc="-96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22" dirty="0">
                <a:solidFill>
                  <a:srgbClr val="423C67"/>
                </a:solidFill>
                <a:latin typeface="Calibri"/>
                <a:cs typeface="Calibri"/>
              </a:rPr>
              <a:t>ПРЕПЯТСТВУЮЩИЕ</a:t>
            </a:r>
            <a:r>
              <a:rPr sz="2400" b="1" spc="-66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СНИЖЕНИЮ </a:t>
            </a:r>
            <a:r>
              <a:rPr sz="2400" b="1" spc="-44" dirty="0">
                <a:solidFill>
                  <a:srgbClr val="423C67"/>
                </a:solidFill>
                <a:latin typeface="Calibri"/>
                <a:cs typeface="Calibri"/>
              </a:rPr>
              <a:t>БЮРОКРАТИЧЕСКОЙ</a:t>
            </a:r>
            <a:r>
              <a:rPr sz="2400" b="1" spc="-74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НАГРУЗКИ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74223" y="1718083"/>
            <a:ext cx="4967472" cy="755032"/>
            <a:chOff x="3934714" y="2678937"/>
            <a:chExt cx="6157595" cy="1177290"/>
          </a:xfrm>
        </p:grpSpPr>
        <p:sp>
          <p:nvSpPr>
            <p:cNvPr id="4" name="object 4"/>
            <p:cNvSpPr/>
            <p:nvPr/>
          </p:nvSpPr>
          <p:spPr>
            <a:xfrm>
              <a:off x="3941064" y="268528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5950712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5950712" y="1164336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F4B08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1064" y="268528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6"/>
                  </a:lnTo>
                  <a:lnTo>
                    <a:pt x="0" y="1164336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3603" y="1820189"/>
            <a:ext cx="4716972" cy="578578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34984" marR="3750" indent="-126079">
              <a:lnSpc>
                <a:spcPct val="91700"/>
              </a:lnSpc>
              <a:spcBef>
                <a:spcPts val="207"/>
              </a:spcBef>
              <a:buChar char="•"/>
              <a:tabLst>
                <a:tab pos="134984" algn="l"/>
              </a:tabLst>
            </a:pPr>
            <a:r>
              <a:rPr sz="1300" spc="-18" dirty="0">
                <a:latin typeface="Calibri"/>
                <a:cs typeface="Calibri"/>
              </a:rPr>
              <a:t>Требует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подготовки</a:t>
            </a:r>
            <a:r>
              <a:rPr sz="1300" spc="-63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большого</a:t>
            </a:r>
            <a:r>
              <a:rPr sz="1300" spc="-59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количества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документов</a:t>
            </a:r>
            <a:r>
              <a:rPr sz="1300" spc="-44" dirty="0">
                <a:latin typeface="Calibri"/>
                <a:cs typeface="Calibri"/>
              </a:rPr>
              <a:t> </a:t>
            </a:r>
            <a:r>
              <a:rPr sz="1300" spc="-37" dirty="0">
                <a:latin typeface="Calibri"/>
                <a:cs typeface="Calibri"/>
              </a:rPr>
              <a:t>и </a:t>
            </a:r>
            <a:r>
              <a:rPr sz="1300" dirty="0">
                <a:latin typeface="Calibri"/>
                <a:cs typeface="Calibri"/>
              </a:rPr>
              <a:t>иных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материалов,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подтверждающих</a:t>
            </a:r>
            <a:r>
              <a:rPr sz="1300" spc="-4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различные</a:t>
            </a:r>
            <a:r>
              <a:rPr sz="1300" spc="-37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критерии </a:t>
            </a:r>
            <a:r>
              <a:rPr sz="1300" dirty="0">
                <a:latin typeface="Calibri"/>
                <a:cs typeface="Calibri"/>
              </a:rPr>
              <a:t>и </a:t>
            </a:r>
            <a:r>
              <a:rPr sz="1300" spc="-7" dirty="0">
                <a:latin typeface="Calibri"/>
                <a:cs typeface="Calibri"/>
              </a:rPr>
              <a:t>показатели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5840" y="1624256"/>
            <a:ext cx="2799037" cy="942771"/>
            <a:chOff x="478281" y="2532633"/>
            <a:chExt cx="3469640" cy="1470025"/>
          </a:xfrm>
        </p:grpSpPr>
        <p:sp>
          <p:nvSpPr>
            <p:cNvPr id="8" name="object 8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3213608" y="0"/>
                  </a:moveTo>
                  <a:lnTo>
                    <a:pt x="242824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20" y="71120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4"/>
                  </a:lnTo>
                  <a:lnTo>
                    <a:pt x="0" y="1214120"/>
                  </a:lnTo>
                  <a:lnTo>
                    <a:pt x="4933" y="1263058"/>
                  </a:lnTo>
                  <a:lnTo>
                    <a:pt x="19081" y="1308639"/>
                  </a:lnTo>
                  <a:lnTo>
                    <a:pt x="41469" y="1349886"/>
                  </a:lnTo>
                  <a:lnTo>
                    <a:pt x="71120" y="1385824"/>
                  </a:lnTo>
                  <a:lnTo>
                    <a:pt x="107057" y="1415474"/>
                  </a:lnTo>
                  <a:lnTo>
                    <a:pt x="148304" y="1437862"/>
                  </a:lnTo>
                  <a:lnTo>
                    <a:pt x="193885" y="1452010"/>
                  </a:lnTo>
                  <a:lnTo>
                    <a:pt x="242824" y="1456944"/>
                  </a:lnTo>
                  <a:lnTo>
                    <a:pt x="3213608" y="1456944"/>
                  </a:lnTo>
                  <a:lnTo>
                    <a:pt x="3262546" y="1452010"/>
                  </a:lnTo>
                  <a:lnTo>
                    <a:pt x="3308127" y="1437862"/>
                  </a:lnTo>
                  <a:lnTo>
                    <a:pt x="3349374" y="1415474"/>
                  </a:lnTo>
                  <a:lnTo>
                    <a:pt x="3385312" y="1385824"/>
                  </a:lnTo>
                  <a:lnTo>
                    <a:pt x="3414962" y="1349886"/>
                  </a:lnTo>
                  <a:lnTo>
                    <a:pt x="3437350" y="1308639"/>
                  </a:lnTo>
                  <a:lnTo>
                    <a:pt x="3451498" y="1263058"/>
                  </a:lnTo>
                  <a:lnTo>
                    <a:pt x="3456431" y="1214120"/>
                  </a:lnTo>
                  <a:lnTo>
                    <a:pt x="3456431" y="242824"/>
                  </a:lnTo>
                  <a:lnTo>
                    <a:pt x="3451498" y="193885"/>
                  </a:lnTo>
                  <a:lnTo>
                    <a:pt x="3437350" y="148304"/>
                  </a:lnTo>
                  <a:lnTo>
                    <a:pt x="3414962" y="107057"/>
                  </a:lnTo>
                  <a:lnTo>
                    <a:pt x="3385311" y="71120"/>
                  </a:lnTo>
                  <a:lnTo>
                    <a:pt x="3349374" y="41469"/>
                  </a:lnTo>
                  <a:lnTo>
                    <a:pt x="3308127" y="19081"/>
                  </a:lnTo>
                  <a:lnTo>
                    <a:pt x="3262546" y="4933"/>
                  </a:lnTo>
                  <a:lnTo>
                    <a:pt x="32136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0" y="242824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20" y="71120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4" y="0"/>
                  </a:lnTo>
                  <a:lnTo>
                    <a:pt x="3213608" y="0"/>
                  </a:lnTo>
                  <a:lnTo>
                    <a:pt x="3262546" y="4933"/>
                  </a:lnTo>
                  <a:lnTo>
                    <a:pt x="3308127" y="19081"/>
                  </a:lnTo>
                  <a:lnTo>
                    <a:pt x="3349374" y="41469"/>
                  </a:lnTo>
                  <a:lnTo>
                    <a:pt x="3385311" y="71120"/>
                  </a:lnTo>
                  <a:lnTo>
                    <a:pt x="3414962" y="107057"/>
                  </a:lnTo>
                  <a:lnTo>
                    <a:pt x="3437350" y="148304"/>
                  </a:lnTo>
                  <a:lnTo>
                    <a:pt x="3451498" y="193885"/>
                  </a:lnTo>
                  <a:lnTo>
                    <a:pt x="3456431" y="242824"/>
                  </a:lnTo>
                  <a:lnTo>
                    <a:pt x="3456431" y="1214120"/>
                  </a:lnTo>
                  <a:lnTo>
                    <a:pt x="3451498" y="1263058"/>
                  </a:lnTo>
                  <a:lnTo>
                    <a:pt x="3437350" y="1308639"/>
                  </a:lnTo>
                  <a:lnTo>
                    <a:pt x="3414962" y="1349886"/>
                  </a:lnTo>
                  <a:lnTo>
                    <a:pt x="3385312" y="1385824"/>
                  </a:lnTo>
                  <a:lnTo>
                    <a:pt x="3349374" y="1415474"/>
                  </a:lnTo>
                  <a:lnTo>
                    <a:pt x="3308127" y="1437862"/>
                  </a:lnTo>
                  <a:lnTo>
                    <a:pt x="3262546" y="1452010"/>
                  </a:lnTo>
                  <a:lnTo>
                    <a:pt x="3213608" y="1456944"/>
                  </a:lnTo>
                  <a:lnTo>
                    <a:pt x="242824" y="1456944"/>
                  </a:lnTo>
                  <a:lnTo>
                    <a:pt x="193885" y="1452010"/>
                  </a:lnTo>
                  <a:lnTo>
                    <a:pt x="148304" y="1437862"/>
                  </a:lnTo>
                  <a:lnTo>
                    <a:pt x="107057" y="1415474"/>
                  </a:lnTo>
                  <a:lnTo>
                    <a:pt x="71120" y="1385824"/>
                  </a:lnTo>
                  <a:lnTo>
                    <a:pt x="41469" y="1349886"/>
                  </a:lnTo>
                  <a:lnTo>
                    <a:pt x="19081" y="1308639"/>
                  </a:lnTo>
                  <a:lnTo>
                    <a:pt x="4933" y="1263058"/>
                  </a:lnTo>
                  <a:lnTo>
                    <a:pt x="0" y="1214120"/>
                  </a:lnTo>
                  <a:lnTo>
                    <a:pt x="0" y="2428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4844" y="1753672"/>
            <a:ext cx="1313457" cy="625965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000" spc="-7" dirty="0" err="1" smtClean="0">
                <a:solidFill>
                  <a:srgbClr val="FFFFFF"/>
                </a:solidFill>
                <a:latin typeface="Calibri"/>
                <a:cs typeface="Calibri"/>
              </a:rPr>
              <a:t>Аттестация</a:t>
            </a:r>
            <a:r>
              <a:rPr lang="ru-RU" sz="2000" spc="-7" dirty="0" smtClean="0">
                <a:solidFill>
                  <a:srgbClr val="FFFFFF"/>
                </a:solidFill>
                <a:latin typeface="Calibri"/>
                <a:cs typeface="Calibri"/>
              </a:rPr>
              <a:t> педагога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9347" y="2698864"/>
            <a:ext cx="5034372" cy="1065465"/>
            <a:chOff x="3934714" y="4205985"/>
            <a:chExt cx="6157595" cy="1177290"/>
          </a:xfrm>
        </p:grpSpPr>
        <p:sp>
          <p:nvSpPr>
            <p:cNvPr id="12" name="object 12"/>
            <p:cNvSpPr/>
            <p:nvPr/>
          </p:nvSpPr>
          <p:spPr>
            <a:xfrm>
              <a:off x="3941064" y="4212335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5950712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5950712" y="1164336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80"/>
                  </a:lnTo>
                  <a:lnTo>
                    <a:pt x="6144768" y="194056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E1EF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1064" y="4212335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6144768" y="194056"/>
                  </a:moveTo>
                  <a:lnTo>
                    <a:pt x="6144768" y="970280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6"/>
                  </a:lnTo>
                  <a:lnTo>
                    <a:pt x="0" y="1164336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6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18278" y="2723376"/>
            <a:ext cx="4047949" cy="764419"/>
          </a:xfrm>
          <a:prstGeom prst="rect">
            <a:avLst/>
          </a:prstGeom>
        </p:spPr>
        <p:txBody>
          <a:bodyPr vert="horz" wrap="square" lIns="0" tIns="22966" rIns="0" bIns="0" rtlCol="0">
            <a:spAutoFit/>
          </a:bodyPr>
          <a:lstStyle/>
          <a:p>
            <a:pPr marL="134984" indent="-125610">
              <a:spcBef>
                <a:spcPts val="181"/>
              </a:spcBef>
              <a:buChar char="•"/>
              <a:tabLst>
                <a:tab pos="134984" algn="l"/>
              </a:tabLst>
            </a:pPr>
            <a:r>
              <a:rPr sz="1200" spc="-7" dirty="0">
                <a:latin typeface="Calibri"/>
                <a:cs typeface="Calibri"/>
              </a:rPr>
              <a:t>Поощряется</a:t>
            </a:r>
            <a:r>
              <a:rPr sz="1200" spc="-52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подготовка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дополнительных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документов</a:t>
            </a:r>
            <a:endParaRPr sz="1200" dirty="0">
              <a:latin typeface="Calibri"/>
              <a:cs typeface="Calibri"/>
            </a:endParaRPr>
          </a:p>
          <a:p>
            <a:pPr marL="134984" indent="-125610">
              <a:spcBef>
                <a:spcPts val="107"/>
              </a:spcBef>
              <a:buChar char="•"/>
              <a:tabLst>
                <a:tab pos="134984" algn="l"/>
              </a:tabLst>
            </a:pPr>
            <a:r>
              <a:rPr sz="1200" dirty="0">
                <a:latin typeface="Calibri"/>
                <a:cs typeface="Calibri"/>
              </a:rPr>
              <a:t>Поощряется</a:t>
            </a:r>
            <a:r>
              <a:rPr sz="1200" spc="20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участие</a:t>
            </a:r>
            <a:r>
              <a:rPr sz="1200" spc="-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конкурсах</a:t>
            </a:r>
            <a:r>
              <a:rPr sz="1200" spc="-2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иных</a:t>
            </a:r>
            <a:r>
              <a:rPr sz="1200" spc="-44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мероприятиях</a:t>
            </a:r>
            <a:endParaRPr sz="1200" dirty="0">
              <a:latin typeface="Calibri"/>
              <a:cs typeface="Calibri"/>
            </a:endParaRPr>
          </a:p>
          <a:p>
            <a:pPr marL="134984" marR="3750" indent="-126079">
              <a:lnSpc>
                <a:spcPts val="1292"/>
              </a:lnSpc>
              <a:spcBef>
                <a:spcPts val="236"/>
              </a:spcBef>
              <a:buChar char="•"/>
              <a:tabLst>
                <a:tab pos="134984" algn="l"/>
              </a:tabLst>
            </a:pPr>
            <a:r>
              <a:rPr sz="1200" spc="-7" dirty="0">
                <a:latin typeface="Calibri"/>
                <a:cs typeface="Calibri"/>
              </a:rPr>
              <a:t>Поощряется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выполнение</a:t>
            </a:r>
            <a:r>
              <a:rPr sz="1200" spc="-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функционала,</a:t>
            </a:r>
            <a:r>
              <a:rPr sz="1200" spc="-4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связанного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37" dirty="0">
                <a:latin typeface="Calibri"/>
                <a:cs typeface="Calibri"/>
              </a:rPr>
              <a:t>с </a:t>
            </a:r>
            <a:r>
              <a:rPr sz="1200" spc="-7" dirty="0">
                <a:latin typeface="Calibri"/>
                <a:cs typeface="Calibri"/>
              </a:rPr>
              <a:t>педагогической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деятельностью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5840" y="2605553"/>
            <a:ext cx="2799037" cy="1142157"/>
            <a:chOff x="484631" y="4069079"/>
            <a:chExt cx="3456941" cy="1454151"/>
          </a:xfrm>
        </p:grpSpPr>
        <p:sp>
          <p:nvSpPr>
            <p:cNvPr id="16" name="object 16"/>
            <p:cNvSpPr/>
            <p:nvPr/>
          </p:nvSpPr>
          <p:spPr>
            <a:xfrm>
              <a:off x="484631" y="4069080"/>
              <a:ext cx="3456941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3214116" y="0"/>
                  </a:moveTo>
                  <a:lnTo>
                    <a:pt x="242316" y="0"/>
                  </a:lnTo>
                  <a:lnTo>
                    <a:pt x="193483" y="4921"/>
                  </a:lnTo>
                  <a:lnTo>
                    <a:pt x="147998" y="19038"/>
                  </a:lnTo>
                  <a:lnTo>
                    <a:pt x="106838" y="41375"/>
                  </a:lnTo>
                  <a:lnTo>
                    <a:pt x="70975" y="70961"/>
                  </a:lnTo>
                  <a:lnTo>
                    <a:pt x="41385" y="106821"/>
                  </a:lnTo>
                  <a:lnTo>
                    <a:pt x="19043" y="147982"/>
                  </a:lnTo>
                  <a:lnTo>
                    <a:pt x="4923" y="193472"/>
                  </a:lnTo>
                  <a:lnTo>
                    <a:pt x="0" y="242315"/>
                  </a:lnTo>
                  <a:lnTo>
                    <a:pt x="0" y="1211579"/>
                  </a:lnTo>
                  <a:lnTo>
                    <a:pt x="4923" y="1260423"/>
                  </a:lnTo>
                  <a:lnTo>
                    <a:pt x="19043" y="1305913"/>
                  </a:lnTo>
                  <a:lnTo>
                    <a:pt x="41385" y="1347074"/>
                  </a:lnTo>
                  <a:lnTo>
                    <a:pt x="70975" y="1382934"/>
                  </a:lnTo>
                  <a:lnTo>
                    <a:pt x="106838" y="1412520"/>
                  </a:lnTo>
                  <a:lnTo>
                    <a:pt x="147998" y="1434857"/>
                  </a:lnTo>
                  <a:lnTo>
                    <a:pt x="193483" y="1448974"/>
                  </a:lnTo>
                  <a:lnTo>
                    <a:pt x="242316" y="1453895"/>
                  </a:lnTo>
                  <a:lnTo>
                    <a:pt x="3214116" y="1453895"/>
                  </a:lnTo>
                  <a:lnTo>
                    <a:pt x="3262959" y="1448974"/>
                  </a:lnTo>
                  <a:lnTo>
                    <a:pt x="3308449" y="1434857"/>
                  </a:lnTo>
                  <a:lnTo>
                    <a:pt x="3349610" y="1412520"/>
                  </a:lnTo>
                  <a:lnTo>
                    <a:pt x="3385470" y="1382934"/>
                  </a:lnTo>
                  <a:lnTo>
                    <a:pt x="3415056" y="1347074"/>
                  </a:lnTo>
                  <a:lnTo>
                    <a:pt x="3437393" y="1305913"/>
                  </a:lnTo>
                  <a:lnTo>
                    <a:pt x="3451510" y="1260423"/>
                  </a:lnTo>
                  <a:lnTo>
                    <a:pt x="3456431" y="1211579"/>
                  </a:lnTo>
                  <a:lnTo>
                    <a:pt x="3456431" y="242315"/>
                  </a:lnTo>
                  <a:lnTo>
                    <a:pt x="3451510" y="193472"/>
                  </a:lnTo>
                  <a:lnTo>
                    <a:pt x="3437393" y="147982"/>
                  </a:lnTo>
                  <a:lnTo>
                    <a:pt x="3415056" y="106821"/>
                  </a:lnTo>
                  <a:lnTo>
                    <a:pt x="3385470" y="70961"/>
                  </a:lnTo>
                  <a:lnTo>
                    <a:pt x="3349610" y="41375"/>
                  </a:lnTo>
                  <a:lnTo>
                    <a:pt x="3308449" y="19038"/>
                  </a:lnTo>
                  <a:lnTo>
                    <a:pt x="3262959" y="4921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631" y="4069079"/>
              <a:ext cx="3456940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0" y="242315"/>
                  </a:moveTo>
                  <a:lnTo>
                    <a:pt x="4923" y="193472"/>
                  </a:lnTo>
                  <a:lnTo>
                    <a:pt x="19043" y="147982"/>
                  </a:lnTo>
                  <a:lnTo>
                    <a:pt x="41385" y="106821"/>
                  </a:lnTo>
                  <a:lnTo>
                    <a:pt x="70975" y="70961"/>
                  </a:lnTo>
                  <a:lnTo>
                    <a:pt x="106838" y="41375"/>
                  </a:lnTo>
                  <a:lnTo>
                    <a:pt x="147998" y="19038"/>
                  </a:lnTo>
                  <a:lnTo>
                    <a:pt x="193483" y="4921"/>
                  </a:lnTo>
                  <a:lnTo>
                    <a:pt x="242316" y="0"/>
                  </a:lnTo>
                  <a:lnTo>
                    <a:pt x="3214116" y="0"/>
                  </a:lnTo>
                  <a:lnTo>
                    <a:pt x="3262959" y="4921"/>
                  </a:lnTo>
                  <a:lnTo>
                    <a:pt x="3308449" y="19038"/>
                  </a:lnTo>
                  <a:lnTo>
                    <a:pt x="3349610" y="41375"/>
                  </a:lnTo>
                  <a:lnTo>
                    <a:pt x="3385470" y="70961"/>
                  </a:lnTo>
                  <a:lnTo>
                    <a:pt x="3415056" y="106821"/>
                  </a:lnTo>
                  <a:lnTo>
                    <a:pt x="3437393" y="147982"/>
                  </a:lnTo>
                  <a:lnTo>
                    <a:pt x="3451510" y="193472"/>
                  </a:lnTo>
                  <a:lnTo>
                    <a:pt x="3456431" y="242315"/>
                  </a:lnTo>
                  <a:lnTo>
                    <a:pt x="3456431" y="1211579"/>
                  </a:lnTo>
                  <a:lnTo>
                    <a:pt x="3451510" y="1260423"/>
                  </a:lnTo>
                  <a:lnTo>
                    <a:pt x="3437393" y="1305913"/>
                  </a:lnTo>
                  <a:lnTo>
                    <a:pt x="3415056" y="1347074"/>
                  </a:lnTo>
                  <a:lnTo>
                    <a:pt x="3385470" y="1382934"/>
                  </a:lnTo>
                  <a:lnTo>
                    <a:pt x="3349610" y="1412520"/>
                  </a:lnTo>
                  <a:lnTo>
                    <a:pt x="3308449" y="1434857"/>
                  </a:lnTo>
                  <a:lnTo>
                    <a:pt x="3262959" y="1448974"/>
                  </a:lnTo>
                  <a:lnTo>
                    <a:pt x="3214116" y="1453895"/>
                  </a:lnTo>
                  <a:lnTo>
                    <a:pt x="242316" y="1453895"/>
                  </a:lnTo>
                  <a:lnTo>
                    <a:pt x="193483" y="1448974"/>
                  </a:lnTo>
                  <a:lnTo>
                    <a:pt x="147998" y="1434857"/>
                  </a:lnTo>
                  <a:lnTo>
                    <a:pt x="106838" y="1412520"/>
                  </a:lnTo>
                  <a:lnTo>
                    <a:pt x="70975" y="1382934"/>
                  </a:lnTo>
                  <a:lnTo>
                    <a:pt x="41385" y="1347074"/>
                  </a:lnTo>
                  <a:lnTo>
                    <a:pt x="19043" y="1305913"/>
                  </a:lnTo>
                  <a:lnTo>
                    <a:pt x="4923" y="1260423"/>
                  </a:lnTo>
                  <a:lnTo>
                    <a:pt x="0" y="1211579"/>
                  </a:lnTo>
                  <a:lnTo>
                    <a:pt x="0" y="2423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6019" y="2787590"/>
            <a:ext cx="1734031" cy="886614"/>
          </a:xfrm>
          <a:prstGeom prst="rect">
            <a:avLst/>
          </a:prstGeom>
        </p:spPr>
        <p:txBody>
          <a:bodyPr vert="horz" wrap="square" lIns="0" tIns="39839" rIns="0" bIns="0" rtlCol="0">
            <a:spAutoFit/>
          </a:bodyPr>
          <a:lstStyle/>
          <a:p>
            <a:pPr marL="97020" marR="3750" indent="-88114">
              <a:lnSpc>
                <a:spcPts val="2200"/>
              </a:lnSpc>
              <a:spcBef>
                <a:spcPts val="314"/>
              </a:spcBef>
            </a:pPr>
            <a:r>
              <a:rPr lang="ru-RU" sz="2000" spc="-7" dirty="0" smtClean="0">
                <a:solidFill>
                  <a:srgbClr val="FFFFFF"/>
                </a:solidFill>
                <a:latin typeface="Calibri"/>
                <a:cs typeface="Calibri"/>
              </a:rPr>
              <a:t> Система </a:t>
            </a:r>
            <a:r>
              <a:rPr sz="2000" dirty="0" err="1" smtClean="0">
                <a:solidFill>
                  <a:srgbClr val="FFFFFF"/>
                </a:solidFill>
                <a:latin typeface="Calibri"/>
                <a:cs typeface="Calibri"/>
              </a:rPr>
              <a:t>оплат</a:t>
            </a:r>
            <a:r>
              <a:rPr lang="ru-RU" sz="2000" dirty="0" smtClean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6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труда</a:t>
            </a:r>
            <a:r>
              <a:rPr lang="ru-RU"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 педагога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79347" y="4024405"/>
            <a:ext cx="5029254" cy="1073348"/>
            <a:chOff x="3934714" y="8793226"/>
            <a:chExt cx="6157595" cy="1177290"/>
          </a:xfrm>
        </p:grpSpPr>
        <p:sp>
          <p:nvSpPr>
            <p:cNvPr id="36" name="object 36"/>
            <p:cNvSpPr/>
            <p:nvPr/>
          </p:nvSpPr>
          <p:spPr>
            <a:xfrm>
              <a:off x="3941064" y="8799576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5950712" y="0"/>
                  </a:moveTo>
                  <a:lnTo>
                    <a:pt x="0" y="0"/>
                  </a:lnTo>
                  <a:lnTo>
                    <a:pt x="0" y="1164335"/>
                  </a:lnTo>
                  <a:lnTo>
                    <a:pt x="5950712" y="1164335"/>
                  </a:lnTo>
                  <a:lnTo>
                    <a:pt x="5995211" y="1159210"/>
                  </a:lnTo>
                  <a:lnTo>
                    <a:pt x="6036058" y="1144612"/>
                  </a:lnTo>
                  <a:lnTo>
                    <a:pt x="6072089" y="1121704"/>
                  </a:lnTo>
                  <a:lnTo>
                    <a:pt x="6102140" y="1091652"/>
                  </a:lnTo>
                  <a:lnTo>
                    <a:pt x="6125046" y="1055621"/>
                  </a:lnTo>
                  <a:lnTo>
                    <a:pt x="6139643" y="1014775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F4B08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4" y="8799576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5"/>
                  </a:lnTo>
                  <a:lnTo>
                    <a:pt x="6125046" y="1055621"/>
                  </a:lnTo>
                  <a:lnTo>
                    <a:pt x="6102140" y="1091652"/>
                  </a:lnTo>
                  <a:lnTo>
                    <a:pt x="6072089" y="1121704"/>
                  </a:lnTo>
                  <a:lnTo>
                    <a:pt x="6036058" y="1144612"/>
                  </a:lnTo>
                  <a:lnTo>
                    <a:pt x="5995211" y="1159210"/>
                  </a:lnTo>
                  <a:lnTo>
                    <a:pt x="5950712" y="1164335"/>
                  </a:lnTo>
                  <a:lnTo>
                    <a:pt x="0" y="1164335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08023" y="5850901"/>
            <a:ext cx="754572" cy="318188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ПМПК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6949" y="2406989"/>
            <a:ext cx="3421608" cy="166373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9181063" y="2507136"/>
            <a:ext cx="2704268" cy="124057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>
              <a:spcBef>
                <a:spcPts val="74"/>
              </a:spcBef>
            </a:pPr>
            <a:r>
              <a:rPr sz="2000" b="1" spc="-7" dirty="0">
                <a:latin typeface="Calibri"/>
                <a:cs typeface="Calibri"/>
              </a:rPr>
              <a:t>Необязательные документы</a:t>
            </a:r>
            <a:endParaRPr sz="2000" dirty="0">
              <a:latin typeface="Calibri"/>
              <a:cs typeface="Calibri"/>
            </a:endParaRPr>
          </a:p>
          <a:p>
            <a:pPr marL="9374"/>
            <a:r>
              <a:rPr sz="2000" b="1" spc="-7" dirty="0">
                <a:latin typeface="Calibri"/>
                <a:cs typeface="Calibri"/>
              </a:rPr>
              <a:t>становятся</a:t>
            </a:r>
            <a:endParaRPr sz="2000" dirty="0">
              <a:latin typeface="Calibri"/>
              <a:cs typeface="Calibri"/>
            </a:endParaRPr>
          </a:p>
          <a:p>
            <a:pPr marL="9374"/>
            <a:r>
              <a:rPr sz="2000" b="1" spc="-7" dirty="0">
                <a:latin typeface="Calibri"/>
                <a:cs typeface="Calibri"/>
              </a:rPr>
              <a:t>обязательными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36574" y="1849652"/>
            <a:ext cx="662876" cy="3276283"/>
          </a:xfrm>
          <a:custGeom>
            <a:avLst/>
            <a:gdLst/>
            <a:ahLst/>
            <a:cxnLst/>
            <a:rect l="l" t="t" r="r" b="b"/>
            <a:pathLst>
              <a:path w="821690" h="5108575">
                <a:moveTo>
                  <a:pt x="811149" y="1061466"/>
                </a:moveTo>
                <a:lnTo>
                  <a:pt x="789254" y="929767"/>
                </a:lnTo>
                <a:lnTo>
                  <a:pt x="769239" y="809371"/>
                </a:lnTo>
                <a:lnTo>
                  <a:pt x="707618" y="854151"/>
                </a:lnTo>
                <a:lnTo>
                  <a:pt x="86995" y="0"/>
                </a:lnTo>
                <a:lnTo>
                  <a:pt x="25273" y="44704"/>
                </a:lnTo>
                <a:lnTo>
                  <a:pt x="645985" y="898931"/>
                </a:lnTo>
                <a:lnTo>
                  <a:pt x="584327" y="943737"/>
                </a:lnTo>
                <a:lnTo>
                  <a:pt x="811149" y="1061466"/>
                </a:lnTo>
                <a:close/>
              </a:path>
              <a:path w="821690" h="5108575">
                <a:moveTo>
                  <a:pt x="812927" y="2396744"/>
                </a:moveTo>
                <a:lnTo>
                  <a:pt x="736727" y="2358644"/>
                </a:lnTo>
                <a:lnTo>
                  <a:pt x="584327" y="2282444"/>
                </a:lnTo>
                <a:lnTo>
                  <a:pt x="584327" y="2358644"/>
                </a:lnTo>
                <a:lnTo>
                  <a:pt x="43942" y="2358644"/>
                </a:lnTo>
                <a:lnTo>
                  <a:pt x="43942" y="2434844"/>
                </a:lnTo>
                <a:lnTo>
                  <a:pt x="584327" y="2434844"/>
                </a:lnTo>
                <a:lnTo>
                  <a:pt x="584327" y="2511044"/>
                </a:lnTo>
                <a:lnTo>
                  <a:pt x="736727" y="2434844"/>
                </a:lnTo>
                <a:lnTo>
                  <a:pt x="812927" y="2396744"/>
                </a:lnTo>
                <a:close/>
              </a:path>
              <a:path w="821690" h="5108575">
                <a:moveTo>
                  <a:pt x="821182" y="3621405"/>
                </a:moveTo>
                <a:lnTo>
                  <a:pt x="817156" y="3524135"/>
                </a:lnTo>
                <a:lnTo>
                  <a:pt x="810641" y="3366008"/>
                </a:lnTo>
                <a:lnTo>
                  <a:pt x="612648" y="3527679"/>
                </a:lnTo>
                <a:lnTo>
                  <a:pt x="682205" y="3558959"/>
                </a:lnTo>
                <a:lnTo>
                  <a:pt x="0" y="5077079"/>
                </a:lnTo>
                <a:lnTo>
                  <a:pt x="69596" y="5108321"/>
                </a:lnTo>
                <a:lnTo>
                  <a:pt x="751687" y="3590175"/>
                </a:lnTo>
                <a:lnTo>
                  <a:pt x="821182" y="362140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97" y="77822"/>
            <a:ext cx="1587468" cy="9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" y="-14412"/>
            <a:ext cx="1315723" cy="150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object 7"/>
          <p:cNvGrpSpPr/>
          <p:nvPr/>
        </p:nvGrpSpPr>
        <p:grpSpPr>
          <a:xfrm>
            <a:off x="390964" y="3780022"/>
            <a:ext cx="2799037" cy="1472915"/>
            <a:chOff x="478281" y="2532633"/>
            <a:chExt cx="3469640" cy="1470025"/>
          </a:xfrm>
        </p:grpSpPr>
        <p:sp>
          <p:nvSpPr>
            <p:cNvPr id="53" name="object 8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3213608" y="0"/>
                  </a:moveTo>
                  <a:lnTo>
                    <a:pt x="242824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20" y="71120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4"/>
                  </a:lnTo>
                  <a:lnTo>
                    <a:pt x="0" y="1214120"/>
                  </a:lnTo>
                  <a:lnTo>
                    <a:pt x="4933" y="1263058"/>
                  </a:lnTo>
                  <a:lnTo>
                    <a:pt x="19081" y="1308639"/>
                  </a:lnTo>
                  <a:lnTo>
                    <a:pt x="41469" y="1349886"/>
                  </a:lnTo>
                  <a:lnTo>
                    <a:pt x="71120" y="1385824"/>
                  </a:lnTo>
                  <a:lnTo>
                    <a:pt x="107057" y="1415474"/>
                  </a:lnTo>
                  <a:lnTo>
                    <a:pt x="148304" y="1437862"/>
                  </a:lnTo>
                  <a:lnTo>
                    <a:pt x="193885" y="1452010"/>
                  </a:lnTo>
                  <a:lnTo>
                    <a:pt x="242824" y="1456944"/>
                  </a:lnTo>
                  <a:lnTo>
                    <a:pt x="3213608" y="1456944"/>
                  </a:lnTo>
                  <a:lnTo>
                    <a:pt x="3262546" y="1452010"/>
                  </a:lnTo>
                  <a:lnTo>
                    <a:pt x="3308127" y="1437862"/>
                  </a:lnTo>
                  <a:lnTo>
                    <a:pt x="3349374" y="1415474"/>
                  </a:lnTo>
                  <a:lnTo>
                    <a:pt x="3385312" y="1385824"/>
                  </a:lnTo>
                  <a:lnTo>
                    <a:pt x="3414962" y="1349886"/>
                  </a:lnTo>
                  <a:lnTo>
                    <a:pt x="3437350" y="1308639"/>
                  </a:lnTo>
                  <a:lnTo>
                    <a:pt x="3451498" y="1263058"/>
                  </a:lnTo>
                  <a:lnTo>
                    <a:pt x="3456431" y="1214120"/>
                  </a:lnTo>
                  <a:lnTo>
                    <a:pt x="3456431" y="242824"/>
                  </a:lnTo>
                  <a:lnTo>
                    <a:pt x="3451498" y="193885"/>
                  </a:lnTo>
                  <a:lnTo>
                    <a:pt x="3437350" y="148304"/>
                  </a:lnTo>
                  <a:lnTo>
                    <a:pt x="3414962" y="107057"/>
                  </a:lnTo>
                  <a:lnTo>
                    <a:pt x="3385311" y="71120"/>
                  </a:lnTo>
                  <a:lnTo>
                    <a:pt x="3349374" y="41469"/>
                  </a:lnTo>
                  <a:lnTo>
                    <a:pt x="3308127" y="19081"/>
                  </a:lnTo>
                  <a:lnTo>
                    <a:pt x="3262546" y="4933"/>
                  </a:lnTo>
                  <a:lnTo>
                    <a:pt x="32136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9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0" y="242824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20" y="71120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4" y="0"/>
                  </a:lnTo>
                  <a:lnTo>
                    <a:pt x="3213608" y="0"/>
                  </a:lnTo>
                  <a:lnTo>
                    <a:pt x="3262546" y="4933"/>
                  </a:lnTo>
                  <a:lnTo>
                    <a:pt x="3308127" y="19081"/>
                  </a:lnTo>
                  <a:lnTo>
                    <a:pt x="3349374" y="41469"/>
                  </a:lnTo>
                  <a:lnTo>
                    <a:pt x="3385311" y="71120"/>
                  </a:lnTo>
                  <a:lnTo>
                    <a:pt x="3414962" y="107057"/>
                  </a:lnTo>
                  <a:lnTo>
                    <a:pt x="3437350" y="148304"/>
                  </a:lnTo>
                  <a:lnTo>
                    <a:pt x="3451498" y="193885"/>
                  </a:lnTo>
                  <a:lnTo>
                    <a:pt x="3456431" y="242824"/>
                  </a:lnTo>
                  <a:lnTo>
                    <a:pt x="3456431" y="1214120"/>
                  </a:lnTo>
                  <a:lnTo>
                    <a:pt x="3451498" y="1263058"/>
                  </a:lnTo>
                  <a:lnTo>
                    <a:pt x="3437350" y="1308639"/>
                  </a:lnTo>
                  <a:lnTo>
                    <a:pt x="3414962" y="1349886"/>
                  </a:lnTo>
                  <a:lnTo>
                    <a:pt x="3385312" y="1385824"/>
                  </a:lnTo>
                  <a:lnTo>
                    <a:pt x="3349374" y="1415474"/>
                  </a:lnTo>
                  <a:lnTo>
                    <a:pt x="3308127" y="1437862"/>
                  </a:lnTo>
                  <a:lnTo>
                    <a:pt x="3262546" y="1452010"/>
                  </a:lnTo>
                  <a:lnTo>
                    <a:pt x="3213608" y="1456944"/>
                  </a:lnTo>
                  <a:lnTo>
                    <a:pt x="242824" y="1456944"/>
                  </a:lnTo>
                  <a:lnTo>
                    <a:pt x="193885" y="1452010"/>
                  </a:lnTo>
                  <a:lnTo>
                    <a:pt x="148304" y="1437862"/>
                  </a:lnTo>
                  <a:lnTo>
                    <a:pt x="107057" y="1415474"/>
                  </a:lnTo>
                  <a:lnTo>
                    <a:pt x="71120" y="1385824"/>
                  </a:lnTo>
                  <a:lnTo>
                    <a:pt x="41469" y="1349886"/>
                  </a:lnTo>
                  <a:lnTo>
                    <a:pt x="19081" y="1308639"/>
                  </a:lnTo>
                  <a:lnTo>
                    <a:pt x="4933" y="1263058"/>
                  </a:lnTo>
                  <a:lnTo>
                    <a:pt x="0" y="1214120"/>
                  </a:lnTo>
                  <a:lnTo>
                    <a:pt x="0" y="2428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273603" y="4004486"/>
            <a:ext cx="486297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55" marR="3750" lvl="0" indent="-171450">
              <a:lnSpc>
                <a:spcPts val="2200"/>
              </a:lnSpc>
              <a:spcBef>
                <a:spcPts val="314"/>
              </a:spcBef>
              <a:buFont typeface="Arial" panose="020B0604020202020204" pitchFamily="34" charset="0"/>
              <a:buChar char="•"/>
            </a:pPr>
            <a:r>
              <a:rPr lang="ru-RU" sz="1200" spc="-7" dirty="0">
                <a:latin typeface="Calibri"/>
                <a:cs typeface="Calibri"/>
              </a:rPr>
              <a:t>Требования </a:t>
            </a:r>
            <a:r>
              <a:rPr lang="ru-RU" sz="1200" spc="-7" dirty="0" smtClean="0">
                <a:latin typeface="Calibri"/>
                <a:cs typeface="Calibri"/>
              </a:rPr>
              <a:t>федеральных, региональных, муниципальных ведомств</a:t>
            </a:r>
            <a:endParaRPr lang="ru-RU" sz="1200" spc="-7" dirty="0">
              <a:latin typeface="Calibri"/>
              <a:cs typeface="Calibri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787940" y="3729261"/>
            <a:ext cx="2052536" cy="1207214"/>
          </a:xfrm>
          <a:prstGeom prst="rect">
            <a:avLst/>
          </a:prstGeom>
        </p:spPr>
        <p:txBody>
          <a:bodyPr vert="horz" wrap="square" lIns="0" tIns="39839" rIns="0" bIns="0" rtlCol="0">
            <a:spAutoFit/>
          </a:bodyPr>
          <a:lstStyle/>
          <a:p>
            <a:pPr marL="97020" marR="3750" indent="-88114">
              <a:lnSpc>
                <a:spcPts val="2200"/>
              </a:lnSpc>
              <a:spcBef>
                <a:spcPts val="314"/>
              </a:spcBef>
            </a:pPr>
            <a:r>
              <a:rPr lang="ru-RU" sz="2000" spc="-7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</a:p>
          <a:p>
            <a:pPr marL="97020" marR="3750" indent="-88114">
              <a:lnSpc>
                <a:spcPts val="2200"/>
              </a:lnSpc>
              <a:spcBef>
                <a:spcPts val="314"/>
              </a:spcBef>
            </a:pPr>
            <a:r>
              <a:rPr lang="ru-RU" sz="2000" spc="-7" dirty="0" smtClean="0">
                <a:solidFill>
                  <a:srgbClr val="FFFFFF"/>
                </a:solidFill>
                <a:latin typeface="Calibri"/>
                <a:cs typeface="Calibri"/>
              </a:rPr>
              <a:t>  Создание        безопасных условий среды 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451535" y="1905788"/>
            <a:ext cx="4280171" cy="4952212"/>
            <a:chOff x="897737" y="1296962"/>
            <a:chExt cx="2566670" cy="3496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438" y="1306499"/>
              <a:ext cx="2419317" cy="3476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2500" y="1301724"/>
              <a:ext cx="2557145" cy="3486785"/>
            </a:xfrm>
            <a:custGeom>
              <a:avLst/>
              <a:gdLst/>
              <a:ahLst/>
              <a:cxnLst/>
              <a:rect l="l" t="t" r="r" b="b"/>
              <a:pathLst>
                <a:path w="2557145" h="3486785">
                  <a:moveTo>
                    <a:pt x="0" y="3486277"/>
                  </a:moveTo>
                  <a:lnTo>
                    <a:pt x="2557018" y="3486277"/>
                  </a:lnTo>
                  <a:lnTo>
                    <a:pt x="2557018" y="0"/>
                  </a:lnTo>
                  <a:lnTo>
                    <a:pt x="0" y="0"/>
                  </a:lnTo>
                  <a:lnTo>
                    <a:pt x="0" y="348627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2353" y="593222"/>
            <a:ext cx="10451928" cy="14927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defPPr>
              <a:defRPr lang="ru-RU"/>
            </a:defPPr>
            <a:lvl1pPr marL="16933" marR="1427444">
              <a:spcBef>
                <a:spcPts val="140"/>
              </a:spcBef>
              <a:defRPr sz="1500" b="1">
                <a:solidFill>
                  <a:srgbClr val="423C67"/>
                </a:solidFill>
                <a:latin typeface="Arial"/>
                <a:cs typeface="Arial"/>
              </a:defRPr>
            </a:lvl1pPr>
          </a:lstStyle>
          <a:p>
            <a:pPr marL="9374" algn="ctr"/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 2026 году будет реализовываться ПЛАН РАБОТЫ 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МЕЖВЕДОМСТВЕНН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ОЙ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РАБОЧ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ЕЙ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ГРУПП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Ы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ПО ОПТИМИЗАЦИИ ПРОЦЕССОВ ПО СНИЖЕНИЮ БЮРОКРАТИЧЕСКОЙ НАГРУЗКИ В СФЕРЕ ОБРАЗОВАНИЯ </a:t>
            </a:r>
            <a:r>
              <a:rPr lang="ru-RU"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</a:br>
            <a:r>
              <a:rPr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 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КРАСНОЯРСКОМ КРАЕ</a:t>
            </a:r>
            <a:endParaRPr sz="2000" dirty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031353" y="5626879"/>
            <a:ext cx="1164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от</a:t>
            </a:r>
            <a:r>
              <a:rPr sz="1200" b="1" i="1" spc="-13" dirty="0">
                <a:solidFill>
                  <a:srgbClr val="767070"/>
                </a:solidFill>
                <a:latin typeface="Arial"/>
                <a:cs typeface="Arial"/>
              </a:rPr>
              <a:t> 27.10.2025</a:t>
            </a:r>
            <a:endParaRPr sz="1200" dirty="0">
              <a:latin typeface="Arial"/>
              <a:cs typeface="Arial"/>
            </a:endParaRPr>
          </a:p>
          <a:p>
            <a:pPr marL="16933"/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№</a:t>
            </a:r>
            <a:r>
              <a:rPr sz="1200" b="1" i="1" spc="-13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01-182/11-</a:t>
            </a:r>
            <a:r>
              <a:rPr sz="1200" b="1" i="1" spc="-33" dirty="0">
                <a:solidFill>
                  <a:srgbClr val="767070"/>
                </a:solidFill>
                <a:latin typeface="Arial"/>
                <a:cs typeface="Arial"/>
              </a:rPr>
              <a:t>01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479828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14</a:t>
            </a:fld>
            <a:endParaRPr spc="-33" dirty="0"/>
          </a:p>
        </p:txBody>
      </p:sp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689" y="191813"/>
            <a:ext cx="9142463" cy="471604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3000" b="1" dirty="0">
                <a:solidFill>
                  <a:srgbClr val="423C67"/>
                </a:solidFill>
                <a:latin typeface="Calibri"/>
                <a:cs typeface="Calibri"/>
              </a:rPr>
              <a:t>ИСКЛЮЧЕНИЕ</a:t>
            </a:r>
            <a:r>
              <a:rPr sz="3000" b="1" spc="-103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423C67"/>
                </a:solidFill>
                <a:latin typeface="Calibri"/>
                <a:cs typeface="Calibri"/>
              </a:rPr>
              <a:t>НЕЗАПЛАНИРОВАННЫХ</a:t>
            </a:r>
            <a:r>
              <a:rPr sz="3000" b="1" spc="-10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3000" b="1" spc="-7" dirty="0">
                <a:solidFill>
                  <a:srgbClr val="423C67"/>
                </a:solidFill>
                <a:latin typeface="Calibri"/>
                <a:cs typeface="Calibri"/>
              </a:rPr>
              <a:t>ПОРУЧЕНИЙ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72" y="4481321"/>
            <a:ext cx="3039189" cy="1469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433" y="4694474"/>
            <a:ext cx="2214539" cy="97943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8905" marR="3750" algn="ctr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Образовательная программа</a:t>
            </a:r>
            <a:endParaRPr sz="2100">
              <a:latin typeface="Calibri"/>
              <a:cs typeface="Calibri"/>
            </a:endParaRPr>
          </a:p>
          <a:p>
            <a:pPr marL="469" algn="ctr">
              <a:spcBef>
                <a:spcPts val="4"/>
              </a:spcBef>
            </a:pPr>
            <a:r>
              <a:rPr sz="2100" b="1" spc="-7" dirty="0">
                <a:latin typeface="Calibri"/>
                <a:cs typeface="Calibri"/>
              </a:rPr>
              <a:t>(ФГОС)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9702" y="1032122"/>
            <a:ext cx="2395369" cy="1308753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5936" rIns="0" bIns="0" rtlCol="0">
            <a:spAutoFit/>
          </a:bodyPr>
          <a:lstStyle/>
          <a:p>
            <a:pPr marL="352926" marR="283560" indent="-1875" algn="ctr">
              <a:spcBef>
                <a:spcPts val="125"/>
              </a:spcBef>
            </a:pPr>
            <a:r>
              <a:rPr sz="2100" b="1" spc="-7" dirty="0">
                <a:latin typeface="Calibri"/>
                <a:cs typeface="Calibri"/>
              </a:rPr>
              <a:t>Внеплановая деятельность </a:t>
            </a:r>
            <a:r>
              <a:rPr sz="2100" b="1" dirty="0">
                <a:latin typeface="Calibri"/>
                <a:cs typeface="Calibri"/>
              </a:rPr>
              <a:t>от</a:t>
            </a:r>
            <a:r>
              <a:rPr sz="2100" b="1" spc="-33" dirty="0">
                <a:latin typeface="Calibri"/>
                <a:cs typeface="Calibri"/>
              </a:rPr>
              <a:t> </a:t>
            </a:r>
            <a:r>
              <a:rPr sz="2100" b="1" spc="-7" dirty="0">
                <a:latin typeface="Calibri"/>
                <a:cs typeface="Calibri"/>
              </a:rPr>
              <a:t>различных ведомств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719" y="2212805"/>
            <a:ext cx="2778547" cy="1310173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7342" rIns="0" bIns="0" rtlCol="0">
            <a:spAutoFit/>
          </a:bodyPr>
          <a:lstStyle/>
          <a:p>
            <a:pPr marL="499627" marR="493534" indent="213724">
              <a:spcBef>
                <a:spcPts val="137"/>
              </a:spcBef>
            </a:pPr>
            <a:r>
              <a:rPr sz="2100" b="1" spc="-7" dirty="0">
                <a:latin typeface="Calibri"/>
                <a:cs typeface="Calibri"/>
              </a:rPr>
              <a:t>Плановая деятельность</a:t>
            </a:r>
            <a:endParaRPr sz="2100" dirty="0">
              <a:latin typeface="Calibri"/>
              <a:cs typeface="Calibri"/>
            </a:endParaRPr>
          </a:p>
          <a:p>
            <a:pPr marL="531030" marR="268561" indent="-258719"/>
            <a:r>
              <a:rPr sz="2100" b="1" spc="-7" dirty="0">
                <a:latin typeface="Calibri"/>
                <a:cs typeface="Calibri"/>
              </a:rPr>
              <a:t>образовательной организации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571" y="2413170"/>
            <a:ext cx="2643320" cy="6362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2266" y="2484193"/>
            <a:ext cx="880591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ГИБДД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2559" y="4880087"/>
            <a:ext cx="2653171" cy="7165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51125" y="4991028"/>
            <a:ext cx="2014755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МИНЭКОЛОГИИ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6764" y="2979078"/>
            <a:ext cx="2682651" cy="7408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64512" y="3083902"/>
            <a:ext cx="588085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18" dirty="0">
                <a:latin typeface="Calibri"/>
                <a:cs typeface="Calibri"/>
              </a:rPr>
              <a:t>МЧС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6765" y="3622196"/>
            <a:ext cx="2672815" cy="7310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40128" y="3718633"/>
            <a:ext cx="627017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18" dirty="0">
                <a:latin typeface="Calibri"/>
                <a:cs typeface="Calibri"/>
              </a:rPr>
              <a:t>МВД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6764" y="4230133"/>
            <a:ext cx="2682651" cy="74476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336663" y="4339486"/>
            <a:ext cx="1443063" cy="333577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100" b="1" spc="-15" dirty="0">
                <a:latin typeface="Calibri"/>
                <a:cs typeface="Calibri"/>
              </a:rPr>
              <a:t>МИНЗДРАВ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76765" y="5539830"/>
            <a:ext cx="2672815" cy="74867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565547" y="5653289"/>
            <a:ext cx="975360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ДРУГИЕ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68695" y="2212804"/>
            <a:ext cx="2641259" cy="4518736"/>
            <a:chOff x="3803903" y="3450335"/>
            <a:chExt cx="3274060" cy="664781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2431" y="3907535"/>
              <a:ext cx="1335023" cy="8046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2431" y="4846319"/>
              <a:ext cx="1335023" cy="807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2431" y="5879591"/>
              <a:ext cx="1335023" cy="804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4143" y="6854951"/>
              <a:ext cx="1335024" cy="8046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3663" y="7793735"/>
              <a:ext cx="1335024" cy="807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63183" y="8802623"/>
              <a:ext cx="1338071" cy="80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8863" y="3450335"/>
              <a:ext cx="478536" cy="6647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0103" y="5434583"/>
              <a:ext cx="1338072" cy="807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3903" y="7802879"/>
              <a:ext cx="1335024" cy="8046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1999" y="5202935"/>
              <a:ext cx="1456944" cy="3788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257876" y="3420938"/>
            <a:ext cx="353467" cy="2163901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 algn="just">
              <a:spcBef>
                <a:spcPts val="74"/>
              </a:spcBef>
            </a:pPr>
            <a:r>
              <a:rPr sz="3500" b="1" spc="-37" dirty="0">
                <a:latin typeface="Calibri"/>
                <a:cs typeface="Calibri"/>
              </a:rPr>
              <a:t>Р О И В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67191" y="2426851"/>
            <a:ext cx="3481789" cy="387437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787461" y="2747518"/>
            <a:ext cx="2916347" cy="1302601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 algn="just">
              <a:spcBef>
                <a:spcPts val="78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100" spc="233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Единый</a:t>
            </a:r>
            <a:endParaRPr sz="2100">
              <a:latin typeface="Calibri"/>
              <a:cs typeface="Calibri"/>
            </a:endParaRPr>
          </a:p>
          <a:p>
            <a:pPr marL="389484" marR="3750" algn="just"/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межведомственный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r>
              <a:rPr sz="21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региональных мероприятий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7460" y="4116267"/>
            <a:ext cx="2595155" cy="1625766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389484" marR="553527" indent="-380579">
              <a:spcBef>
                <a:spcPts val="78"/>
              </a:spcBef>
              <a:tabLst>
                <a:tab pos="389484" algn="l"/>
              </a:tabLst>
            </a:pP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	Контроль</a:t>
            </a:r>
            <a:r>
              <a:rPr sz="2100" spc="-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исходящими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письмами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37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100" dirty="0">
              <a:latin typeface="Calibri"/>
              <a:cs typeface="Calibri"/>
            </a:endParaRPr>
          </a:p>
          <a:p>
            <a:pPr marL="389484" marR="3750">
              <a:spcBef>
                <a:spcPts val="4"/>
              </a:spcBef>
            </a:pP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образовательные организации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1687" y="1032121"/>
            <a:ext cx="3223707" cy="1135386"/>
          </a:xfrm>
          <a:prstGeom prst="rect">
            <a:avLst/>
          </a:prstGeom>
          <a:solidFill>
            <a:srgbClr val="CDCDEB"/>
          </a:solidFill>
        </p:spPr>
        <p:txBody>
          <a:bodyPr vert="horz" wrap="square" lIns="0" tIns="149045" rIns="0" bIns="0" rtlCol="0">
            <a:spAutoFit/>
          </a:bodyPr>
          <a:lstStyle/>
          <a:p>
            <a:pPr marL="422762" marR="411513" indent="139202">
              <a:spcBef>
                <a:spcPts val="1174"/>
              </a:spcBef>
            </a:pPr>
            <a:r>
              <a:rPr sz="3200" b="1" spc="-7" dirty="0">
                <a:latin typeface="Calibri"/>
                <a:cs typeface="Calibri"/>
              </a:rPr>
              <a:t>Основные механизмы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7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544009" y="57514"/>
            <a:ext cx="1638081" cy="9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" y="-14412"/>
            <a:ext cx="801435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9008" y="369035"/>
            <a:ext cx="8236373" cy="939573"/>
          </a:xfrm>
          <a:prstGeom prst="rect">
            <a:avLst/>
          </a:prstGeom>
        </p:spPr>
        <p:txBody>
          <a:bodyPr vert="horz" wrap="square" lIns="0" tIns="16086" rIns="0" bIns="0" rtlCol="0" anchor="ctr">
            <a:spAutoFit/>
          </a:bodyPr>
          <a:lstStyle/>
          <a:p>
            <a:pPr marL="16933" marR="6773" algn="ctr">
              <a:lnSpc>
                <a:spcPct val="100000"/>
              </a:lnSpc>
              <a:spcBef>
                <a:spcPts val="127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</a:rPr>
              <a:t>ФЕДЕРАЛЬНЫЙ ОТБОР ПРЕДЛОЖЕНИЙ, НАПРАВЛЕННЫХ НА СНИЖЕНИЕ БЮРОКРАТИЧЕСКОЙ НАГРУЗКИ В СИСТЕМЕ ОБРАЗОВАНИЯ, «ОБРАЗОВАНИЕ БЕЗ БЮРОКРАТИИ»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1" y="1696160"/>
            <a:ext cx="4956387" cy="290677"/>
          </a:xfrm>
          <a:prstGeom prst="rect">
            <a:avLst/>
          </a:prstGeom>
          <a:solidFill>
            <a:srgbClr val="8A8ACA"/>
          </a:solidFill>
        </p:spPr>
        <p:txBody>
          <a:bodyPr vert="horz" wrap="square" lIns="0" tIns="44026" rIns="0" bIns="0" rtlCol="0">
            <a:spAutoFit/>
          </a:bodyPr>
          <a:lstStyle/>
          <a:p>
            <a:pPr marL="213355">
              <a:spcBef>
                <a:spcPts val="347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СРОКИ</a:t>
            </a:r>
            <a:r>
              <a:rPr sz="1600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FFFFFF"/>
                </a:solidFill>
                <a:latin typeface="Arial"/>
                <a:cs typeface="Arial"/>
              </a:rPr>
              <a:t>ОТБОРА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7921" y="1739392"/>
            <a:ext cx="3753273" cy="4777739"/>
            <a:chOff x="853439" y="1304544"/>
            <a:chExt cx="2814955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" y="1304544"/>
              <a:ext cx="2814828" cy="3582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262" y="1306487"/>
              <a:ext cx="2707767" cy="34767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96001" y="4019889"/>
            <a:ext cx="4956387" cy="748063"/>
          </a:xfrm>
          <a:prstGeom prst="rect">
            <a:avLst/>
          </a:prstGeom>
          <a:ln w="19050">
            <a:solidFill>
              <a:srgbClr val="8496AF"/>
            </a:solidFill>
          </a:ln>
        </p:spPr>
        <p:txBody>
          <a:bodyPr vert="horz" wrap="square" lIns="0" tIns="151548" rIns="0" bIns="0" rtlCol="0">
            <a:spAutoFit/>
          </a:bodyPr>
          <a:lstStyle/>
          <a:p>
            <a:pPr marL="213355">
              <a:spcBef>
                <a:spcPts val="1192"/>
              </a:spcBef>
            </a:pPr>
            <a:r>
              <a:rPr sz="1600" b="1" dirty="0">
                <a:solidFill>
                  <a:srgbClr val="767070"/>
                </a:solidFill>
                <a:latin typeface="Arial"/>
                <a:cs typeface="Arial"/>
              </a:rPr>
              <a:t>ФЕДЕРАЛЬНЫЙ</a:t>
            </a:r>
            <a:r>
              <a:rPr sz="1600" b="1" spc="-93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600" b="1" spc="-27" dirty="0">
                <a:solidFill>
                  <a:srgbClr val="767070"/>
                </a:solidFill>
                <a:latin typeface="Arial"/>
                <a:cs typeface="Arial"/>
              </a:rPr>
              <a:t>ЭТАП</a:t>
            </a:r>
            <a:endParaRPr sz="1600">
              <a:latin typeface="Arial"/>
              <a:cs typeface="Arial"/>
            </a:endParaRPr>
          </a:p>
          <a:p>
            <a:pPr marL="213355">
              <a:spcBef>
                <a:spcPts val="800"/>
              </a:spcBef>
            </a:pP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2</a:t>
            </a:r>
            <a:r>
              <a:rPr sz="1600" b="1" spc="-2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декабря</a:t>
            </a:r>
            <a:r>
              <a:rPr sz="1600" b="1" spc="-1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2025</a:t>
            </a:r>
            <a:r>
              <a:rPr sz="1600" b="1" spc="-2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г.</a:t>
            </a:r>
            <a:r>
              <a:rPr sz="1600" b="1" spc="-4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–</a:t>
            </a:r>
            <a:r>
              <a:rPr sz="1600" b="1" spc="-2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1</a:t>
            </a:r>
            <a:r>
              <a:rPr sz="1600" b="1" spc="-2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февраля 2026</a:t>
            </a:r>
            <a:r>
              <a:rPr sz="1600" b="1" spc="-6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spc="-33" dirty="0">
                <a:solidFill>
                  <a:srgbClr val="433C63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8854" y="3528060"/>
            <a:ext cx="535940" cy="101600"/>
          </a:xfrm>
          <a:custGeom>
            <a:avLst/>
            <a:gdLst/>
            <a:ahLst/>
            <a:cxnLst/>
            <a:rect l="l" t="t" r="r" b="b"/>
            <a:pathLst>
              <a:path w="401954" h="76200">
                <a:moveTo>
                  <a:pt x="325755" y="0"/>
                </a:moveTo>
                <a:lnTo>
                  <a:pt x="325755" y="76200"/>
                </a:lnTo>
                <a:lnTo>
                  <a:pt x="382905" y="47625"/>
                </a:lnTo>
                <a:lnTo>
                  <a:pt x="338455" y="47625"/>
                </a:lnTo>
                <a:lnTo>
                  <a:pt x="338455" y="28575"/>
                </a:lnTo>
                <a:lnTo>
                  <a:pt x="382905" y="28575"/>
                </a:lnTo>
                <a:lnTo>
                  <a:pt x="325755" y="0"/>
                </a:lnTo>
                <a:close/>
              </a:path>
              <a:path w="401954" h="76200">
                <a:moveTo>
                  <a:pt x="32575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25755" y="47625"/>
                </a:lnTo>
                <a:lnTo>
                  <a:pt x="325755" y="28575"/>
                </a:lnTo>
                <a:close/>
              </a:path>
              <a:path w="401954" h="76200">
                <a:moveTo>
                  <a:pt x="382905" y="28575"/>
                </a:moveTo>
                <a:lnTo>
                  <a:pt x="338455" y="28575"/>
                </a:lnTo>
                <a:lnTo>
                  <a:pt x="338455" y="47625"/>
                </a:lnTo>
                <a:lnTo>
                  <a:pt x="382905" y="47625"/>
                </a:lnTo>
                <a:lnTo>
                  <a:pt x="401955" y="38100"/>
                </a:lnTo>
                <a:lnTo>
                  <a:pt x="382905" y="28575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94015"/>
              </p:ext>
            </p:extLst>
          </p:nvPr>
        </p:nvGraphicFramePr>
        <p:xfrm>
          <a:off x="6083302" y="2223093"/>
          <a:ext cx="4955540" cy="1395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13"/>
                <a:gridCol w="4743027"/>
              </a:tblGrid>
              <a:tr h="901700">
                <a:tc gridSpan="2"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b="1" spc="-1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РЕГИОНАЛЬНЫЙ</a:t>
                      </a:r>
                      <a:r>
                        <a:rPr sz="1600" b="1" spc="3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Итоги</a:t>
                      </a:r>
                      <a:r>
                        <a:rPr lang="ru-RU" sz="1600" b="1" baseline="0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приёма заявок на конкурс «Образование без бюрократии»</a:t>
                      </a:r>
                      <a:r>
                        <a:rPr sz="1600" b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-20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1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декабря</a:t>
                      </a:r>
                      <a:r>
                        <a:rPr sz="1600" b="1" spc="-30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sz="1600" b="1" spc="-4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г.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47319" marB="0">
                    <a:lnL w="19050">
                      <a:solidFill>
                        <a:srgbClr val="8496AF"/>
                      </a:solidFill>
                      <a:prstDash val="solid"/>
                    </a:lnL>
                    <a:lnR w="19050">
                      <a:solidFill>
                        <a:srgbClr val="8496AF"/>
                      </a:solidFill>
                      <a:prstDash val="solid"/>
                    </a:lnR>
                    <a:lnT w="19050">
                      <a:solidFill>
                        <a:srgbClr val="8496AF"/>
                      </a:solidFill>
                      <a:prstDash val="solid"/>
                    </a:lnT>
                    <a:lnB w="19050">
                      <a:solidFill>
                        <a:srgbClr val="8496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496AF"/>
                      </a:solidFill>
                      <a:prstDash val="solid"/>
                    </a:lnR>
                    <a:lnT w="19050">
                      <a:solidFill>
                        <a:srgbClr val="8496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ts val="869"/>
                        </a:lnSpc>
                      </a:pPr>
                      <a:r>
                        <a:rPr lang="ru-RU" sz="1300" i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завершен прием заявок, проведен </a:t>
                      </a:r>
                      <a:r>
                        <a:rPr lang="ru-RU" sz="1300" i="1" dirty="0" err="1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Красобрнадзором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8496AF"/>
                      </a:solidFill>
                      <a:prstDash val="solid"/>
                    </a:lnL>
                    <a:lnT w="19050">
                      <a:solidFill>
                        <a:srgbClr val="8496A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942329" y="5177266"/>
            <a:ext cx="2868507" cy="416353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1300" i="1" dirty="0">
                <a:solidFill>
                  <a:srgbClr val="433C63"/>
                </a:solidFill>
                <a:latin typeface="Arial"/>
                <a:cs typeface="Arial"/>
              </a:rPr>
              <a:t>проводит</a:t>
            </a:r>
            <a:r>
              <a:rPr sz="1300" i="1" spc="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Минпросвещения</a:t>
            </a:r>
            <a:r>
              <a:rPr sz="1300" i="1" spc="3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России </a:t>
            </a:r>
            <a:r>
              <a:rPr sz="1300" i="1" dirty="0">
                <a:solidFill>
                  <a:srgbClr val="433C63"/>
                </a:solidFill>
                <a:latin typeface="Arial"/>
                <a:cs typeface="Arial"/>
              </a:rPr>
              <a:t>и</a:t>
            </a:r>
            <a:r>
              <a:rPr sz="1300" i="1" spc="-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Рособрнадзор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96152" y="4916764"/>
            <a:ext cx="548640" cy="491913"/>
            <a:chOff x="4722114" y="3687571"/>
            <a:chExt cx="411480" cy="368935"/>
          </a:xfrm>
        </p:grpSpPr>
        <p:sp>
          <p:nvSpPr>
            <p:cNvPr id="12" name="object 12"/>
            <p:cNvSpPr/>
            <p:nvPr/>
          </p:nvSpPr>
          <p:spPr>
            <a:xfrm>
              <a:off x="4731639" y="3980230"/>
              <a:ext cx="401955" cy="76200"/>
            </a:xfrm>
            <a:custGeom>
              <a:avLst/>
              <a:gdLst/>
              <a:ahLst/>
              <a:cxnLst/>
              <a:rect l="l" t="t" r="r" b="b"/>
              <a:pathLst>
                <a:path w="401954" h="76200">
                  <a:moveTo>
                    <a:pt x="325755" y="0"/>
                  </a:moveTo>
                  <a:lnTo>
                    <a:pt x="325755" y="76200"/>
                  </a:lnTo>
                  <a:lnTo>
                    <a:pt x="382905" y="47625"/>
                  </a:lnTo>
                  <a:lnTo>
                    <a:pt x="338455" y="47625"/>
                  </a:lnTo>
                  <a:lnTo>
                    <a:pt x="338455" y="28575"/>
                  </a:lnTo>
                  <a:lnTo>
                    <a:pt x="382905" y="28575"/>
                  </a:lnTo>
                  <a:lnTo>
                    <a:pt x="325755" y="0"/>
                  </a:lnTo>
                  <a:close/>
                </a:path>
                <a:path w="401954" h="76200">
                  <a:moveTo>
                    <a:pt x="32575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25755" y="47625"/>
                  </a:lnTo>
                  <a:lnTo>
                    <a:pt x="325755" y="28575"/>
                  </a:lnTo>
                  <a:close/>
                </a:path>
                <a:path w="401954" h="76200">
                  <a:moveTo>
                    <a:pt x="382905" y="28575"/>
                  </a:moveTo>
                  <a:lnTo>
                    <a:pt x="338455" y="28575"/>
                  </a:lnTo>
                  <a:lnTo>
                    <a:pt x="338455" y="47625"/>
                  </a:lnTo>
                  <a:lnTo>
                    <a:pt x="382905" y="47625"/>
                  </a:lnTo>
                  <a:lnTo>
                    <a:pt x="401955" y="38100"/>
                  </a:lnTo>
                  <a:lnTo>
                    <a:pt x="382905" y="28575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31639" y="3687571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5">
                  <a:moveTo>
                    <a:pt x="0" y="0"/>
                  </a:moveTo>
                  <a:lnTo>
                    <a:pt x="0" y="330758"/>
                  </a:lnTo>
                </a:path>
              </a:pathLst>
            </a:custGeom>
            <a:ln w="19050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479828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16</a:t>
            </a:fld>
            <a:endParaRPr spc="-33" dirty="0"/>
          </a:p>
        </p:txBody>
      </p:sp>
      <p:pic>
        <p:nvPicPr>
          <p:cNvPr id="15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4017" y="1405482"/>
            <a:ext cx="7533254" cy="4795306"/>
            <a:chOff x="1725167" y="2191511"/>
            <a:chExt cx="12131040" cy="7477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311" y="2200655"/>
              <a:ext cx="12112752" cy="74584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9739" y="2196083"/>
              <a:ext cx="12122150" cy="7467600"/>
            </a:xfrm>
            <a:custGeom>
              <a:avLst/>
              <a:gdLst/>
              <a:ahLst/>
              <a:cxnLst/>
              <a:rect l="l" t="t" r="r" b="b"/>
              <a:pathLst>
                <a:path w="12122150" h="7467600">
                  <a:moveTo>
                    <a:pt x="0" y="7467600"/>
                  </a:moveTo>
                  <a:lnTo>
                    <a:pt x="12121896" y="7467600"/>
                  </a:lnTo>
                  <a:lnTo>
                    <a:pt x="12121896" y="0"/>
                  </a:lnTo>
                  <a:lnTo>
                    <a:pt x="0" y="0"/>
                  </a:lnTo>
                  <a:lnTo>
                    <a:pt x="0" y="746760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5206" y="253828"/>
            <a:ext cx="10249476" cy="834570"/>
          </a:xfrm>
          <a:prstGeom prst="rect">
            <a:avLst/>
          </a:prstGeom>
        </p:spPr>
        <p:txBody>
          <a:bodyPr vert="horz" wrap="square" lIns="0" tIns="115299" rIns="0" bIns="0" rtlCol="0">
            <a:spAutoFit/>
          </a:bodyPr>
          <a:lstStyle/>
          <a:p>
            <a:pPr marL="9374" algn="ctr">
              <a:spcBef>
                <a:spcPts val="908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ТИПОВОЙ ПЛАН МЕРОПРИЯТИЙ ПО СНИЖЕНИЮ</a:t>
            </a:r>
          </a:p>
          <a:p>
            <a:pPr marL="9374" algn="ctr">
              <a:spcBef>
                <a:spcPts val="830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БЮРОКРАТИЧЕСКОЙ НАГРУЗКИ ДЛЯ ОБРАЗОВАТЕЛЬНОЙ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70078" y="187536"/>
            <a:ext cx="774604" cy="719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5" y="162815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206" y="342575"/>
            <a:ext cx="4353773" cy="31724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algn="ctr">
              <a:spcBef>
                <a:spcPts val="74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КАК РАБОТАТЬ С ПЛАНОМ?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79" y="1200687"/>
            <a:ext cx="6892827" cy="27543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362" y="767539"/>
            <a:ext cx="3580247" cy="471604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lnSpc>
                <a:spcPct val="100000"/>
              </a:lnSpc>
              <a:spcBef>
                <a:spcPts val="78"/>
              </a:spcBef>
            </a:pPr>
            <a:r>
              <a:rPr sz="3000" dirty="0">
                <a:solidFill>
                  <a:srgbClr val="000000"/>
                </a:solidFill>
              </a:rPr>
              <a:t>Утверждение</a:t>
            </a:r>
            <a:r>
              <a:rPr sz="3000" spc="-162" dirty="0">
                <a:solidFill>
                  <a:srgbClr val="000000"/>
                </a:solidFill>
              </a:rPr>
              <a:t> </a:t>
            </a:r>
            <a:r>
              <a:rPr sz="3000" spc="-7" dirty="0">
                <a:solidFill>
                  <a:srgbClr val="000000"/>
                </a:solidFill>
              </a:rPr>
              <a:t>плана</a:t>
            </a:r>
            <a:endParaRPr sz="3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-48638" y="4241686"/>
            <a:ext cx="7034244" cy="2616314"/>
            <a:chOff x="332231" y="7627564"/>
            <a:chExt cx="8564880" cy="1940107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20" y="7627564"/>
              <a:ext cx="8388120" cy="1164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1" y="8564880"/>
              <a:ext cx="8564880" cy="10027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10119" y="1313233"/>
            <a:ext cx="6275487" cy="5003812"/>
          </a:xfrm>
          <a:prstGeom prst="rect">
            <a:avLst/>
          </a:prstGeom>
        </p:spPr>
        <p:txBody>
          <a:bodyPr vert="horz" wrap="square" lIns="0" tIns="7499" rIns="0" bIns="0" rtlCol="0">
            <a:spAutoFit/>
          </a:bodyPr>
          <a:lstStyle/>
          <a:p>
            <a:pPr marL="360000" marR="614457" indent="-380579">
              <a:lnSpc>
                <a:spcPct val="100400"/>
              </a:lnSpc>
              <a:buAutoNum type="arabicPeriod"/>
              <a:tabLst>
                <a:tab pos="486504" algn="l"/>
              </a:tabLst>
            </a:pPr>
            <a:r>
              <a:rPr sz="1900" dirty="0">
                <a:latin typeface="Calibri"/>
                <a:cs typeface="Calibri"/>
              </a:rPr>
              <a:t>Внести</a:t>
            </a:r>
            <a:r>
              <a:rPr sz="1900" spc="-52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</a:t>
            </a:r>
            <a:r>
              <a:rPr sz="1900" spc="-3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данный</a:t>
            </a:r>
            <a:r>
              <a:rPr sz="1900" spc="-37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ФИО</a:t>
            </a:r>
            <a:r>
              <a:rPr sz="1900" spc="-3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и</a:t>
            </a:r>
            <a:r>
              <a:rPr sz="1900" spc="-41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должности ответственных</a:t>
            </a:r>
            <a:r>
              <a:rPr sz="1900" spc="-78" dirty="0">
                <a:latin typeface="Calibri"/>
                <a:cs typeface="Calibri"/>
              </a:rPr>
              <a:t> </a:t>
            </a:r>
            <a:r>
              <a:rPr sz="1900" dirty="0" err="1">
                <a:latin typeface="Calibri"/>
                <a:cs typeface="Calibri"/>
              </a:rPr>
              <a:t>за</a:t>
            </a:r>
            <a:r>
              <a:rPr sz="1900" spc="-41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выполнение</a:t>
            </a:r>
            <a:r>
              <a:rPr lang="ru-RU" sz="1900" spc="-7" dirty="0" smtClean="0">
                <a:latin typeface="Calibri"/>
                <a:cs typeface="Calibri"/>
              </a:rPr>
              <a:t> </a:t>
            </a:r>
            <a:r>
              <a:rPr sz="1900" spc="-59" dirty="0" smtClean="0">
                <a:latin typeface="Calibri"/>
                <a:cs typeface="Calibri"/>
              </a:rPr>
              <a:t> </a:t>
            </a:r>
            <a:r>
              <a:rPr sz="1900" spc="-15" dirty="0" err="1" smtClean="0">
                <a:latin typeface="Calibri"/>
                <a:cs typeface="Calibri"/>
              </a:rPr>
              <a:t>каждого</a:t>
            </a:r>
            <a:r>
              <a:rPr lang="ru-RU" sz="1900" spc="-15" dirty="0" smtClean="0">
                <a:latin typeface="Calibri"/>
                <a:cs typeface="Calibri"/>
              </a:rPr>
              <a:t> </a:t>
            </a:r>
            <a:r>
              <a:rPr sz="1900" spc="-59" dirty="0" smtClean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пункта</a:t>
            </a:r>
            <a:r>
              <a:rPr lang="ru-RU" sz="1900" spc="-7" dirty="0" smtClean="0">
                <a:latin typeface="Calibri"/>
                <a:cs typeface="Calibri"/>
              </a:rPr>
              <a:t>;</a:t>
            </a:r>
            <a:endParaRPr sz="1900" dirty="0">
              <a:latin typeface="Calibri"/>
              <a:cs typeface="Calibri"/>
            </a:endParaRPr>
          </a:p>
          <a:p>
            <a:pPr marL="360000" marR="3750" indent="-380579">
              <a:lnSpc>
                <a:spcPts val="2251"/>
              </a:lnSpc>
              <a:buAutoNum type="arabicPeriod"/>
              <a:tabLst>
                <a:tab pos="486504" algn="l"/>
              </a:tabLst>
            </a:pPr>
            <a:r>
              <a:rPr sz="1900" dirty="0">
                <a:latin typeface="Calibri"/>
                <a:cs typeface="Calibri"/>
              </a:rPr>
              <a:t>Внести</a:t>
            </a:r>
            <a:r>
              <a:rPr sz="1900" spc="-66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dirty="0" err="1">
                <a:latin typeface="Calibri"/>
                <a:cs typeface="Calibri"/>
              </a:rPr>
              <a:t>данный</a:t>
            </a:r>
            <a:r>
              <a:rPr sz="1900" spc="-52" dirty="0">
                <a:latin typeface="Calibri"/>
                <a:cs typeface="Calibri"/>
              </a:rPr>
              <a:t> </a:t>
            </a:r>
            <a:r>
              <a:rPr lang="ru-RU" sz="1900" spc="-52" dirty="0" smtClean="0">
                <a:latin typeface="Calibri"/>
                <a:cs typeface="Calibri"/>
              </a:rPr>
              <a:t> </a:t>
            </a:r>
            <a:r>
              <a:rPr sz="1900" dirty="0" err="1" smtClean="0">
                <a:latin typeface="Calibri"/>
                <a:cs typeface="Calibri"/>
              </a:rPr>
              <a:t>план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сроки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выполнения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работ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по </a:t>
            </a:r>
            <a:r>
              <a:rPr sz="1900" spc="-15" dirty="0" err="1">
                <a:latin typeface="Calibri"/>
                <a:cs typeface="Calibri"/>
              </a:rPr>
              <a:t>каждому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мероприятию</a:t>
            </a:r>
            <a:r>
              <a:rPr lang="ru-RU" sz="1900" spc="-7" dirty="0" smtClean="0">
                <a:latin typeface="Calibri"/>
                <a:cs typeface="Calibri"/>
              </a:rPr>
              <a:t>;</a:t>
            </a:r>
            <a:endParaRPr sz="1900" dirty="0">
              <a:latin typeface="Calibri"/>
              <a:cs typeface="Calibri"/>
            </a:endParaRPr>
          </a:p>
          <a:p>
            <a:pPr marL="360000" marR="743348" indent="-380579">
              <a:lnSpc>
                <a:spcPts val="2251"/>
              </a:lnSpc>
              <a:buAutoNum type="arabicPeriod"/>
              <a:tabLst>
                <a:tab pos="486504" algn="l"/>
              </a:tabLst>
            </a:pPr>
            <a:r>
              <a:rPr sz="1900" dirty="0" err="1">
                <a:latin typeface="Calibri"/>
                <a:cs typeface="Calibri"/>
              </a:rPr>
              <a:t>Назначить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ответственно</a:t>
            </a:r>
            <a:r>
              <a:rPr lang="ru-RU" sz="1900" spc="-7" dirty="0" err="1" smtClean="0">
                <a:latin typeface="Calibri"/>
                <a:cs typeface="Calibri"/>
              </a:rPr>
              <a:t>го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за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общий</a:t>
            </a:r>
            <a:r>
              <a:rPr sz="1900" spc="-26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контроль </a:t>
            </a:r>
            <a:r>
              <a:rPr sz="1900" spc="-7" dirty="0" err="1">
                <a:latin typeface="Calibri"/>
                <a:cs typeface="Calibri"/>
              </a:rPr>
              <a:t>выполнения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плана</a:t>
            </a:r>
            <a:r>
              <a:rPr lang="ru-RU" sz="1900" spc="-7" dirty="0" smtClean="0">
                <a:latin typeface="Calibri"/>
                <a:cs typeface="Calibri"/>
              </a:rPr>
              <a:t>;</a:t>
            </a:r>
            <a:endParaRPr sz="1900" dirty="0">
              <a:latin typeface="Calibri"/>
              <a:cs typeface="Calibri"/>
            </a:endParaRPr>
          </a:p>
          <a:p>
            <a:pPr marL="360000" indent="-380110">
              <a:buAutoNum type="arabicPeriod"/>
              <a:tabLst>
                <a:tab pos="486504" algn="l"/>
              </a:tabLst>
            </a:pPr>
            <a:r>
              <a:rPr sz="1900" spc="-7" dirty="0">
                <a:latin typeface="Calibri"/>
                <a:cs typeface="Calibri"/>
              </a:rPr>
              <a:t>Утвердить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 err="1">
                <a:latin typeface="Calibri"/>
                <a:cs typeface="Calibri"/>
              </a:rPr>
              <a:t>приказом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lang="ru-RU" sz="1900" spc="-59" dirty="0" smtClean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руководителя</a:t>
            </a:r>
            <a:r>
              <a:rPr lang="ru-RU" sz="1900" spc="-7" dirty="0" smtClean="0">
                <a:latin typeface="Calibri"/>
                <a:cs typeface="Calibri"/>
              </a:rPr>
              <a:t>.</a:t>
            </a:r>
          </a:p>
          <a:p>
            <a:pPr marL="360000" indent="-380110">
              <a:buAutoNum type="arabicPeriod"/>
              <a:tabLst>
                <a:tab pos="486504" algn="l"/>
              </a:tabLst>
            </a:pPr>
            <a:endParaRPr sz="1900" dirty="0">
              <a:latin typeface="Calibri"/>
              <a:cs typeface="Calibri"/>
            </a:endParaRPr>
          </a:p>
          <a:p>
            <a:pPr marL="9374">
              <a:spcBef>
                <a:spcPts val="2273"/>
              </a:spcBef>
            </a:pPr>
            <a:r>
              <a:rPr sz="2700" b="1" dirty="0" err="1" smtClean="0">
                <a:latin typeface="Calibri"/>
                <a:cs typeface="Calibri"/>
              </a:rPr>
              <a:t>Реализация</a:t>
            </a:r>
            <a:r>
              <a:rPr sz="2700" b="1" spc="-63" dirty="0" smtClean="0">
                <a:latin typeface="Calibri"/>
                <a:cs typeface="Calibri"/>
              </a:rPr>
              <a:t> </a:t>
            </a:r>
            <a:r>
              <a:rPr sz="2700" b="1" spc="-7" dirty="0">
                <a:latin typeface="Calibri"/>
                <a:cs typeface="Calibri"/>
              </a:rPr>
              <a:t>плана</a:t>
            </a:r>
            <a:endParaRPr sz="2700" dirty="0">
              <a:latin typeface="Calibri"/>
              <a:cs typeface="Calibri"/>
            </a:endParaRPr>
          </a:p>
          <a:p>
            <a:pPr marL="90926" marR="32809">
              <a:lnSpc>
                <a:spcPct val="100400"/>
              </a:lnSpc>
              <a:spcBef>
                <a:spcPts val="1092"/>
              </a:spcBef>
            </a:pPr>
            <a:r>
              <a:rPr sz="1900" dirty="0">
                <a:latin typeface="Calibri"/>
                <a:cs typeface="Calibri"/>
              </a:rPr>
              <a:t>Каждый</a:t>
            </a:r>
            <a:r>
              <a:rPr sz="1900" spc="-4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пункт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плана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рекомендуется</a:t>
            </a:r>
            <a:r>
              <a:rPr sz="1900" spc="-74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детализировать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по </a:t>
            </a:r>
            <a:r>
              <a:rPr sz="1900" dirty="0" err="1">
                <a:latin typeface="Calibri"/>
                <a:cs typeface="Calibri"/>
              </a:rPr>
              <a:t>видам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работ</a:t>
            </a:r>
          </a:p>
          <a:p>
            <a:pPr marL="60461" marR="244189" lvl="0">
              <a:lnSpc>
                <a:spcPct val="100499"/>
              </a:lnSpc>
              <a:spcBef>
                <a:spcPts val="1281"/>
              </a:spcBef>
            </a:pPr>
            <a:endParaRPr lang="ru-RU" sz="1900" dirty="0" smtClean="0">
              <a:solidFill>
                <a:prstClr val="black"/>
              </a:solidFill>
              <a:cs typeface="Calibri"/>
            </a:endParaRPr>
          </a:p>
          <a:p>
            <a:pPr marL="60461" marR="244189" lvl="0">
              <a:lnSpc>
                <a:spcPct val="100499"/>
              </a:lnSpc>
              <a:spcBef>
                <a:spcPts val="1281"/>
              </a:spcBef>
            </a:pPr>
            <a:r>
              <a:rPr lang="ru-RU" sz="1900" dirty="0" smtClean="0">
                <a:solidFill>
                  <a:prstClr val="black"/>
                </a:solidFill>
                <a:cs typeface="Calibri"/>
              </a:rPr>
              <a:t>Под</a:t>
            </a:r>
            <a:r>
              <a:rPr lang="ru-RU" sz="1900" spc="-74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spc="-22" dirty="0">
                <a:solidFill>
                  <a:prstClr val="black"/>
                </a:solidFill>
                <a:cs typeface="Calibri"/>
              </a:rPr>
              <a:t>отдельные</a:t>
            </a:r>
            <a:r>
              <a:rPr lang="ru-RU" sz="19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dirty="0">
                <a:solidFill>
                  <a:prstClr val="black"/>
                </a:solidFill>
                <a:cs typeface="Calibri"/>
              </a:rPr>
              <a:t>виды</a:t>
            </a:r>
            <a:r>
              <a:rPr lang="ru-RU" sz="19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dirty="0">
                <a:solidFill>
                  <a:prstClr val="black"/>
                </a:solidFill>
                <a:cs typeface="Calibri"/>
              </a:rPr>
              <a:t>работ</a:t>
            </a:r>
            <a:r>
              <a:rPr lang="ru-RU" sz="19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dirty="0">
                <a:solidFill>
                  <a:prstClr val="black"/>
                </a:solidFill>
                <a:cs typeface="Calibri"/>
              </a:rPr>
              <a:t>можно</a:t>
            </a:r>
            <a:r>
              <a:rPr lang="ru-RU" sz="1900" spc="-8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dirty="0">
                <a:solidFill>
                  <a:prstClr val="black"/>
                </a:solidFill>
                <a:cs typeface="Calibri"/>
              </a:rPr>
              <a:t>создавать</a:t>
            </a:r>
            <a:r>
              <a:rPr lang="ru-RU" sz="19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900" spc="-7" dirty="0">
                <a:solidFill>
                  <a:prstClr val="black"/>
                </a:solidFill>
                <a:cs typeface="Calibri"/>
              </a:rPr>
              <a:t>рабочие группы</a:t>
            </a:r>
            <a:endParaRPr lang="ru-RU"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5600" y="5194570"/>
            <a:ext cx="1804827" cy="15327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69653" y="728612"/>
            <a:ext cx="2444035" cy="472077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3000" b="1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7" dirty="0">
                <a:solidFill>
                  <a:srgbClr val="FF0000"/>
                </a:solidFill>
                <a:latin typeface="Calibri"/>
                <a:cs typeface="Calibri"/>
              </a:rPr>
              <a:t>требуется!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8317" y="1480443"/>
            <a:ext cx="3893247" cy="3568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69655" y="1812727"/>
            <a:ext cx="3286205" cy="3208448"/>
          </a:xfrm>
          <a:prstGeom prst="rect">
            <a:avLst/>
          </a:prstGeom>
        </p:spPr>
        <p:txBody>
          <a:bodyPr vert="horz" wrap="square" lIns="0" tIns="7499" rIns="0" bIns="0" rtlCol="0">
            <a:spAutoFit/>
          </a:bodyPr>
          <a:lstStyle/>
          <a:p>
            <a:pPr marL="389484" marR="3750" indent="-380579">
              <a:lnSpc>
                <a:spcPct val="100400"/>
              </a:lnSpc>
              <a:spcBef>
                <a:spcPts val="59"/>
              </a:spcBef>
              <a:buAutoNum type="arabicPeriod"/>
              <a:tabLst>
                <a:tab pos="389484" algn="l"/>
              </a:tabLst>
            </a:pPr>
            <a:r>
              <a:rPr sz="1900" b="1" spc="-7" dirty="0">
                <a:latin typeface="Calibri"/>
                <a:cs typeface="Calibri"/>
              </a:rPr>
              <a:t>Разработка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собственного плана</a:t>
            </a:r>
            <a:endParaRPr sz="1900" dirty="0">
              <a:latin typeface="Calibri"/>
              <a:cs typeface="Calibri"/>
            </a:endParaRPr>
          </a:p>
          <a:p>
            <a:pPr marL="389484" indent="-380110">
              <a:lnSpc>
                <a:spcPts val="2255"/>
              </a:lnSpc>
              <a:spcBef>
                <a:spcPts val="2244"/>
              </a:spcBef>
              <a:buAutoNum type="arabicPeriod"/>
              <a:tabLst>
                <a:tab pos="389484" algn="l"/>
              </a:tabLst>
            </a:pPr>
            <a:r>
              <a:rPr sz="1900" b="1" spc="-7" dirty="0">
                <a:latin typeface="Calibri"/>
                <a:cs typeface="Calibri"/>
              </a:rPr>
              <a:t>Подготовка</a:t>
            </a:r>
            <a:endParaRPr sz="1900" dirty="0">
              <a:latin typeface="Calibri"/>
              <a:cs typeface="Calibri"/>
            </a:endParaRPr>
          </a:p>
          <a:p>
            <a:pPr marL="389484">
              <a:lnSpc>
                <a:spcPts val="2255"/>
              </a:lnSpc>
            </a:pPr>
            <a:r>
              <a:rPr sz="1900" b="1" spc="-7" dirty="0">
                <a:latin typeface="Calibri"/>
                <a:cs typeface="Calibri"/>
              </a:rPr>
              <a:t>образовательными</a:t>
            </a:r>
            <a:endParaRPr sz="1900" dirty="0">
              <a:latin typeface="Calibri"/>
              <a:cs typeface="Calibri"/>
            </a:endParaRPr>
          </a:p>
          <a:p>
            <a:pPr marL="389484" marR="137327">
              <a:spcBef>
                <a:spcPts val="7"/>
              </a:spcBef>
            </a:pPr>
            <a:r>
              <a:rPr sz="1900" b="1" spc="-7" dirty="0">
                <a:latin typeface="Calibri"/>
                <a:cs typeface="Calibri"/>
              </a:rPr>
              <a:t>организациями</a:t>
            </a:r>
            <a:r>
              <a:rPr sz="1900" b="1" spc="-89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отчетов </a:t>
            </a:r>
            <a:r>
              <a:rPr sz="1900" b="1" dirty="0">
                <a:latin typeface="Calibri"/>
                <a:cs typeface="Calibri"/>
              </a:rPr>
              <a:t>об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издании</a:t>
            </a:r>
            <a:r>
              <a:rPr sz="1900" b="1" spc="-44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приказа</a:t>
            </a:r>
            <a:endParaRPr sz="1900" dirty="0">
              <a:latin typeface="Calibri"/>
              <a:cs typeface="Calibri"/>
            </a:endParaRPr>
          </a:p>
          <a:p>
            <a:pPr marL="389484" marR="518375" indent="-380579">
              <a:spcBef>
                <a:spcPts val="2233"/>
              </a:spcBef>
              <a:buAutoNum type="arabicPeriod" startAt="3"/>
              <a:tabLst>
                <a:tab pos="389484" algn="l"/>
              </a:tabLst>
            </a:pPr>
            <a:r>
              <a:rPr sz="1900" b="1" spc="-18" dirty="0">
                <a:latin typeface="Calibri"/>
                <a:cs typeface="Calibri"/>
              </a:rPr>
              <a:t>Подготовка</a:t>
            </a:r>
            <a:r>
              <a:rPr sz="1900" b="1" spc="-66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отчета</a:t>
            </a:r>
            <a:r>
              <a:rPr sz="1900" b="1" spc="-66" dirty="0">
                <a:latin typeface="Calibri"/>
                <a:cs typeface="Calibri"/>
              </a:rPr>
              <a:t> </a:t>
            </a:r>
            <a:r>
              <a:rPr sz="1900" b="1" spc="-37" dirty="0">
                <a:latin typeface="Calibri"/>
                <a:cs typeface="Calibri"/>
              </a:rPr>
              <a:t>о </a:t>
            </a:r>
            <a:r>
              <a:rPr sz="1900" b="1" spc="-7" dirty="0">
                <a:latin typeface="Calibri"/>
                <a:cs typeface="Calibri"/>
              </a:rPr>
              <a:t>проведенных мероприятиях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767" y="38533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62770"/>
            <a:ext cx="10515600" cy="730274"/>
          </a:xfrm>
          <a:prstGeom prst="rect">
            <a:avLst/>
          </a:prstGeom>
        </p:spPr>
        <p:txBody>
          <a:bodyPr vert="horz" wrap="square" lIns="0" tIns="113611" rIns="0" bIns="0" rtlCol="0">
            <a:spAutoFit/>
          </a:bodyPr>
          <a:lstStyle/>
          <a:p>
            <a:pPr marL="9374" marR="3750" algn="ctr">
              <a:lnSpc>
                <a:spcPct val="100000"/>
              </a:lnSpc>
              <a:spcBef>
                <a:spcPts val="74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 МОНИТОРИТЬ ВЫПОЛНЕНИЕ ПЛАНОВ МЕРОПРИЯТИЙ ОБРАЗОВАТЕЛЬНЫМИ ОРГАНИЗАЦИЯМИ БЕЗ ОТЧЕТОВ?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78257" y="2012027"/>
            <a:ext cx="5384459" cy="4755803"/>
            <a:chOff x="7782424" y="3137268"/>
            <a:chExt cx="6674484" cy="7415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2424" y="3137268"/>
              <a:ext cx="6674238" cy="602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5" y="9147047"/>
              <a:ext cx="5702808" cy="140512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901" y="2025112"/>
            <a:ext cx="2280780" cy="15727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3610" y="2037528"/>
            <a:ext cx="1791404" cy="1421819"/>
          </a:xfrm>
          <a:prstGeom prst="rect">
            <a:avLst/>
          </a:prstGeom>
        </p:spPr>
        <p:txBody>
          <a:bodyPr vert="horz" wrap="square" lIns="0" tIns="32340" rIns="0" bIns="0" rtlCol="0">
            <a:spAutoFit/>
          </a:bodyPr>
          <a:lstStyle/>
          <a:p>
            <a:pPr marL="9374" marR="3750" algn="ctr">
              <a:lnSpc>
                <a:spcPct val="91500"/>
              </a:lnSpc>
              <a:spcBef>
                <a:spcPts val="255"/>
              </a:spcBef>
            </a:pP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Ежемесячные открытые региональные</a:t>
            </a:r>
            <a:r>
              <a:rPr sz="1600" b="1" spc="-41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sz="1600" b="1" spc="-37" dirty="0">
                <a:solidFill>
                  <a:srgbClr val="565085"/>
                </a:solidFill>
                <a:latin typeface="Calibri"/>
                <a:cs typeface="Calibri"/>
              </a:rPr>
              <a:t>и </a:t>
            </a: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муниципальные семинары-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952"/>
              </a:lnSpc>
            </a:pP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совещания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3270" y="2013417"/>
            <a:ext cx="2291687" cy="16146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58306" y="2359462"/>
            <a:ext cx="1641823" cy="766083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81084">
              <a:lnSpc>
                <a:spcPts val="2037"/>
              </a:lnSpc>
              <a:spcBef>
                <a:spcPts val="74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Экспертные</a:t>
            </a:r>
            <a:r>
              <a:rPr b="1" spc="-6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37" dirty="0">
                <a:solidFill>
                  <a:srgbClr val="565085"/>
                </a:solidFill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  <a:p>
            <a:pPr marL="427448" marR="3750" indent="-418543">
              <a:lnSpc>
                <a:spcPts val="1949"/>
              </a:lnSpc>
              <a:spcBef>
                <a:spcPts val="125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стратегические сессии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793" y="3592875"/>
            <a:ext cx="2362995" cy="16420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68363" y="3845906"/>
            <a:ext cx="1741715" cy="1011541"/>
          </a:xfrm>
          <a:prstGeom prst="rect">
            <a:avLst/>
          </a:prstGeom>
        </p:spPr>
        <p:txBody>
          <a:bodyPr vert="horz" wrap="square" lIns="0" tIns="36558" rIns="0" bIns="0" rtlCol="0">
            <a:spAutoFit/>
          </a:bodyPr>
          <a:lstStyle/>
          <a:p>
            <a:pPr marL="9374" marR="3750" indent="456507">
              <a:lnSpc>
                <a:spcPts val="1949"/>
              </a:lnSpc>
              <a:spcBef>
                <a:spcPts val="288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Анализ информации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на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официальных</a:t>
            </a:r>
            <a:endParaRPr dirty="0">
              <a:latin typeface="Calibri"/>
              <a:cs typeface="Calibri"/>
            </a:endParaRPr>
          </a:p>
          <a:p>
            <a:pPr marL="479473">
              <a:lnSpc>
                <a:spcPts val="1915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сайтах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8023" y="3594831"/>
            <a:ext cx="2323652" cy="16381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38637" y="3953614"/>
            <a:ext cx="1727371" cy="767411"/>
          </a:xfrm>
          <a:prstGeom prst="rect">
            <a:avLst/>
          </a:prstGeom>
        </p:spPr>
        <p:txBody>
          <a:bodyPr vert="horz" wrap="square" lIns="0" tIns="36089" rIns="0" bIns="0" rtlCol="0">
            <a:spAutoFit/>
          </a:bodyPr>
          <a:lstStyle/>
          <a:p>
            <a:pPr marL="9374" marR="3750" indent="451821">
              <a:lnSpc>
                <a:spcPts val="1949"/>
              </a:lnSpc>
              <a:spcBef>
                <a:spcPts val="284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Анализ информации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из</a:t>
            </a:r>
            <a:endParaRPr>
              <a:latin typeface="Calibri"/>
              <a:cs typeface="Calibri"/>
            </a:endParaRPr>
          </a:p>
          <a:p>
            <a:pPr marL="522125">
              <a:lnSpc>
                <a:spcPts val="1912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чатов</a:t>
            </a:r>
            <a:endParaRPr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9947" y="5201656"/>
            <a:ext cx="2458891" cy="15579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74926" y="5305502"/>
            <a:ext cx="1906153" cy="1278596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51088" algn="ctr">
              <a:lnSpc>
                <a:spcPts val="2037"/>
              </a:lnSpc>
              <a:spcBef>
                <a:spcPts val="74"/>
              </a:spcBef>
            </a:pP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Работа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по</a:t>
            </a:r>
            <a:endParaRPr>
              <a:latin typeface="Calibri"/>
              <a:cs typeface="Calibri"/>
            </a:endParaRPr>
          </a:p>
          <a:p>
            <a:pPr algn="ctr">
              <a:lnSpc>
                <a:spcPts val="1949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«следам»</a:t>
            </a:r>
            <a:endParaRPr>
              <a:latin typeface="Calibri"/>
              <a:cs typeface="Calibri"/>
            </a:endParaRPr>
          </a:p>
          <a:p>
            <a:pPr marL="9374" marR="3750" algn="ctr">
              <a:lnSpc>
                <a:spcPct val="91300"/>
              </a:lnSpc>
              <a:spcBef>
                <a:spcPts val="96"/>
              </a:spcBef>
            </a:pP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обращений</a:t>
            </a:r>
            <a:r>
              <a:rPr b="1" spc="-48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в</a:t>
            </a:r>
            <a:r>
              <a:rPr b="1" spc="-44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565085"/>
                </a:solidFill>
                <a:latin typeface="Calibri"/>
                <a:cs typeface="Calibri"/>
              </a:rPr>
              <a:t>чат- </a:t>
            </a: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бот</a:t>
            </a:r>
            <a:r>
              <a:rPr b="1" spc="-11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«Помощник Рособрнадзора»</a:t>
            </a:r>
            <a:endParaRPr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35069" y="5199701"/>
            <a:ext cx="2335947" cy="156186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72741" y="5520367"/>
            <a:ext cx="1341120" cy="767411"/>
          </a:xfrm>
          <a:prstGeom prst="rect">
            <a:avLst/>
          </a:prstGeom>
        </p:spPr>
        <p:txBody>
          <a:bodyPr vert="horz" wrap="square" lIns="0" tIns="36089" rIns="0" bIns="0" rtlCol="0">
            <a:spAutoFit/>
          </a:bodyPr>
          <a:lstStyle/>
          <a:p>
            <a:pPr marL="9374" marR="3750" algn="ctr">
              <a:lnSpc>
                <a:spcPts val="1949"/>
              </a:lnSpc>
              <a:spcBef>
                <a:spcPts val="284"/>
              </a:spcBef>
            </a:pPr>
            <a:r>
              <a:rPr b="1" spc="-15" dirty="0">
                <a:solidFill>
                  <a:srgbClr val="565085"/>
                </a:solidFill>
                <a:latin typeface="Calibri"/>
                <a:cs typeface="Calibri"/>
              </a:rPr>
              <a:t>Проведение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опросов педагогов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2143" y="5978547"/>
            <a:ext cx="3786179" cy="563937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 marR="3750" algn="ctr">
              <a:spcBef>
                <a:spcPts val="78"/>
              </a:spcBef>
            </a:pPr>
            <a:r>
              <a:rPr dirty="0">
                <a:latin typeface="Calibri"/>
                <a:cs typeface="Calibri"/>
              </a:rPr>
              <a:t>Мониторинг</a:t>
            </a:r>
            <a:r>
              <a:rPr spc="-5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контроль</a:t>
            </a:r>
            <a:r>
              <a:rPr spc="-4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33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ходе содержательной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деятельности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61" y="268193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A49415C8-FBB4-424E-B512-7D2B2EC76542}"/>
              </a:ext>
            </a:extLst>
          </p:cNvPr>
          <p:cNvGrpSpPr/>
          <p:nvPr/>
        </p:nvGrpSpPr>
        <p:grpSpPr>
          <a:xfrm>
            <a:off x="249198" y="2290666"/>
            <a:ext cx="5396863" cy="4182709"/>
            <a:chOff x="-697451" y="1689884"/>
            <a:chExt cx="4647660" cy="1488034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xmlns="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АКТУАЛЬНОСТЬ </a:t>
              </a: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ДЛЯ ВСЕХ ОО</a:t>
              </a: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xmlns="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697451" y="1977689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Влияние </a:t>
              </a:r>
              <a:r>
                <a:rPr lang="ru-RU" sz="1400" dirty="0">
                  <a:latin typeface="Akrobat" panose="00000800000000000000" pitchFamily="2" charset="-52"/>
                </a:rPr>
                <a:t>на качество </a:t>
              </a:r>
              <a:r>
                <a:rPr lang="ru-RU" sz="1400" dirty="0" smtClean="0">
                  <a:latin typeface="Akrobat" panose="00000800000000000000" pitchFamily="2" charset="-52"/>
                </a:rPr>
                <a:t>образования в целом</a:t>
              </a:r>
              <a:endParaRPr lang="en-GB" sz="14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Снижение эффективности </a:t>
              </a:r>
              <a:r>
                <a:rPr lang="ru-RU" sz="1400" dirty="0">
                  <a:latin typeface="Akrobat" panose="00000800000000000000" pitchFamily="2" charset="-52"/>
                </a:rPr>
                <a:t>работы педагогических </a:t>
              </a:r>
              <a:r>
                <a:rPr lang="ru-RU" sz="1400" dirty="0" smtClean="0">
                  <a:latin typeface="Akrobat" panose="00000800000000000000" pitchFamily="2" charset="-52"/>
                </a:rPr>
                <a:t>работников</a:t>
              </a:r>
              <a:endParaRPr lang="en-GB" sz="14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Увеличение трудозатрат </a:t>
              </a:r>
              <a:r>
                <a:rPr lang="ru-RU" sz="1400" dirty="0">
                  <a:latin typeface="Akrobat" panose="00000800000000000000" pitchFamily="2" charset="-52"/>
                </a:rPr>
                <a:t>педагогических </a:t>
              </a:r>
              <a:r>
                <a:rPr lang="ru-RU" sz="1400" dirty="0" smtClean="0">
                  <a:latin typeface="Akrobat" panose="00000800000000000000" pitchFamily="2" charset="-52"/>
                </a:rPr>
                <a:t>работников</a:t>
              </a:r>
              <a:endParaRPr lang="ru-RU" sz="1400" dirty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itchFamily="50" charset="-52"/>
                </a:rPr>
                <a:t>Критическое ограничение возможностей </a:t>
              </a:r>
              <a:r>
                <a:rPr lang="ru-RU" sz="1400" dirty="0">
                  <a:latin typeface="Akrobat" pitchFamily="50" charset="-52"/>
                </a:rPr>
                <a:t>для методической, организационной, научной, инновационной и консультационной </a:t>
              </a:r>
              <a:r>
                <a:rPr lang="ru-RU" sz="1400" dirty="0" smtClean="0">
                  <a:latin typeface="Akrobat" pitchFamily="50" charset="-52"/>
                </a:rPr>
                <a:t>деятельности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itchFamily="50" charset="-52"/>
                </a:rPr>
                <a:t>Негативное </a:t>
              </a:r>
              <a:r>
                <a:rPr lang="ru-RU" sz="1400" dirty="0">
                  <a:latin typeface="Akrobat" pitchFamily="50" charset="-52"/>
                </a:rPr>
                <a:t>психологическое воздействие на педагогического работника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endParaRPr lang="ru-RU" sz="1400" dirty="0" smtClean="0">
                <a:latin typeface="Akrobat" pitchFamily="50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endParaRPr lang="en-GB" sz="1400" dirty="0">
                <a:latin typeface="Akrobat" panose="00000800000000000000" pitchFamily="2" charset="-52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0F25F8D-4922-45FA-9A30-662ACC660F82}"/>
              </a:ext>
            </a:extLst>
          </p:cNvPr>
          <p:cNvSpPr txBox="1"/>
          <p:nvPr/>
        </p:nvSpPr>
        <p:spPr>
          <a:xfrm>
            <a:off x="573930" y="417714"/>
            <a:ext cx="1130976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latin typeface="+mn-lt"/>
                <a:cs typeface="+mn-cs"/>
              </a:defRPr>
            </a:lvl1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err="1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Проблематизация</a:t>
            </a:r>
            <a:r>
              <a:rPr lang="ru-RU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бюрократической нагрузки </a:t>
            </a:r>
            <a:endParaRPr lang="ru-RU" dirty="0" smtClean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на </a:t>
            </a:r>
            <a:r>
              <a:rPr lang="ru-RU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систему образования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F364512-0F4D-443A-A0A9-AC79FB064D57}"/>
              </a:ext>
            </a:extLst>
          </p:cNvPr>
          <p:cNvGrpSpPr/>
          <p:nvPr/>
        </p:nvGrpSpPr>
        <p:grpSpPr>
          <a:xfrm>
            <a:off x="6452492" y="2303873"/>
            <a:ext cx="5739509" cy="3653030"/>
            <a:chOff x="-814717" y="1689884"/>
            <a:chExt cx="4764926" cy="1873080"/>
          </a:xfrm>
        </p:grpSpPr>
        <p:sp>
          <p:nvSpPr>
            <p:cNvPr id="22" name="Google Shape;454;p45">
              <a:extLst>
                <a:ext uri="{FF2B5EF4-FFF2-40B4-BE49-F238E27FC236}">
                  <a16:creationId xmlns:a16="http://schemas.microsoft.com/office/drawing/2014/main" xmlns="" id="{222AEBFC-9466-4DC6-B97A-D2BB629386D6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ОСОБЕННОСТИ </a:t>
              </a: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ДЛЯ </a:t>
              </a: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ДОО:</a:t>
              </a:r>
            </a:p>
            <a:p>
              <a:pPr>
                <a:spcBef>
                  <a:spcPts val="0"/>
                </a:spcBef>
              </a:pPr>
              <a:endParaRPr lang="ru-RU" sz="2800" b="1" dirty="0">
                <a:solidFill>
                  <a:srgbClr val="2D3D89"/>
                </a:solidFill>
                <a:latin typeface="Akrobat" panose="00000800000000000000" pitchFamily="2" charset="-52"/>
              </a:endParaRPr>
            </a:p>
            <a:p>
              <a:pPr>
                <a:spcBef>
                  <a:spcPts val="0"/>
                </a:spcBef>
              </a:pP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23" name="Google Shape;593;p12">
              <a:extLst>
                <a:ext uri="{FF2B5EF4-FFF2-40B4-BE49-F238E27FC236}">
                  <a16:creationId xmlns:a16="http://schemas.microsoft.com/office/drawing/2014/main" xmlns="" id="{DC722F82-9E98-414F-A51C-3D1076A60A67}"/>
                </a:ext>
              </a:extLst>
            </p:cNvPr>
            <p:cNvSpPr txBox="1">
              <a:spLocks/>
            </p:cNvSpPr>
            <p:nvPr/>
          </p:nvSpPr>
          <p:spPr>
            <a:xfrm>
              <a:off x="-814717" y="2139419"/>
              <a:ext cx="4508973" cy="1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Наличие чрезмерной административной </a:t>
              </a:r>
              <a:r>
                <a:rPr lang="ru-RU" sz="1600" dirty="0" smtClean="0">
                  <a:latin typeface="Akrobat" panose="00000800000000000000" pitchFamily="2" charset="-52"/>
                </a:rPr>
                <a:t>нагрузки</a:t>
              </a:r>
              <a:endParaRPr lang="en-GB" sz="16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Низкий уровень </a:t>
              </a:r>
              <a:r>
                <a:rPr lang="ru-RU" sz="1600" dirty="0" err="1">
                  <a:latin typeface="Akrobat" panose="00000800000000000000" pitchFamily="2" charset="-52"/>
                </a:rPr>
                <a:t>цифровизации</a:t>
              </a:r>
              <a:r>
                <a:rPr lang="ru-RU" sz="1600" dirty="0">
                  <a:latin typeface="Akrobat" panose="00000800000000000000" pitchFamily="2" charset="-52"/>
                </a:rPr>
                <a:t> </a:t>
              </a:r>
              <a:r>
                <a:rPr lang="ru-RU" sz="1600" dirty="0" smtClean="0">
                  <a:latin typeface="Akrobat" panose="00000800000000000000" pitchFamily="2" charset="-52"/>
                </a:rPr>
                <a:t>документооборота</a:t>
              </a:r>
              <a:endParaRPr lang="en-GB" sz="16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 err="1" smtClean="0">
                  <a:latin typeface="Akrobat" panose="00000800000000000000" pitchFamily="2" charset="-52"/>
                </a:rPr>
                <a:t>Неоптимизированность</a:t>
              </a:r>
              <a:r>
                <a:rPr lang="ru-RU" sz="1600" dirty="0" smtClean="0">
                  <a:latin typeface="Akrobat" panose="00000800000000000000" pitchFamily="2" charset="-52"/>
                </a:rPr>
                <a:t> </a:t>
              </a:r>
              <a:r>
                <a:rPr lang="ru-RU" sz="1600" dirty="0">
                  <a:latin typeface="Akrobat" panose="00000800000000000000" pitchFamily="2" charset="-52"/>
                </a:rPr>
                <a:t>процессов подготовки и ведения </a:t>
              </a:r>
              <a:r>
                <a:rPr lang="ru-RU" sz="1600" dirty="0" smtClean="0">
                  <a:latin typeface="Akrobat" panose="00000800000000000000" pitchFamily="2" charset="-52"/>
                </a:rPr>
                <a:t>документации</a:t>
              </a:r>
              <a:endParaRPr lang="ru-RU" sz="1600" dirty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Незнание педагогическими работниками законодательных </a:t>
              </a:r>
              <a:r>
                <a:rPr lang="ru-RU" sz="1600" dirty="0" smtClean="0">
                  <a:latin typeface="Akrobat" panose="00000800000000000000" pitchFamily="2" charset="-52"/>
                </a:rPr>
                <a:t>норм</a:t>
              </a:r>
              <a:endParaRPr lang="en-GB" sz="1600" dirty="0">
                <a:latin typeface="Akrobat" panose="00000800000000000000" pitchFamily="2" charset="-52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2290" y="3566715"/>
            <a:ext cx="1400404" cy="143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977259" y="119550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4009" y="3332099"/>
            <a:ext cx="3842427" cy="333345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>
              <a:spcBef>
                <a:spcPts val="74"/>
              </a:spcBef>
            </a:pPr>
            <a:r>
              <a:rPr sz="2700" b="1" spc="-7" dirty="0">
                <a:solidFill>
                  <a:schemeClr val="accent2"/>
                </a:solidFill>
                <a:latin typeface="Calibri"/>
                <a:cs typeface="Calibri"/>
              </a:rPr>
              <a:t>Дошкольное</a:t>
            </a:r>
            <a:r>
              <a:rPr sz="2700" b="1" spc="-92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700" b="1" spc="-7" dirty="0">
                <a:solidFill>
                  <a:schemeClr val="accent2"/>
                </a:solidFill>
                <a:latin typeface="Calibri"/>
                <a:cs typeface="Calibri"/>
              </a:rPr>
              <a:t>образование_ </a:t>
            </a:r>
            <a:r>
              <a:rPr sz="2700" b="1" spc="-7" dirty="0" err="1" smtClean="0">
                <a:solidFill>
                  <a:schemeClr val="accent2"/>
                </a:solidFill>
                <a:latin typeface="Calibri"/>
                <a:cs typeface="Calibri"/>
              </a:rPr>
              <a:t>Бюрнагрузка</a:t>
            </a:r>
            <a:r>
              <a:rPr lang="ru-RU" sz="2700" b="1" spc="-7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ru-RU" sz="2700" b="1" spc="-7" dirty="0" smtClean="0">
                <a:latin typeface="Calibri"/>
                <a:cs typeface="Calibri"/>
              </a:rPr>
              <a:t>(чат для обсуждения вопросов снижения бюрократической нагрузки федеральном уровне)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6136" y="3623928"/>
            <a:ext cx="4195864" cy="2502456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>
              <a:spcBef>
                <a:spcPts val="74"/>
              </a:spcBef>
            </a:pPr>
            <a:r>
              <a:rPr lang="ru-RU" sz="2700" b="1" spc="-7" dirty="0" smtClean="0">
                <a:solidFill>
                  <a:schemeClr val="accent2"/>
                </a:solidFill>
                <a:latin typeface="Calibri"/>
                <a:cs typeface="Calibri"/>
              </a:rPr>
              <a:t>Правовое просвещение руководителей</a:t>
            </a:r>
            <a:br>
              <a:rPr lang="ru-RU" sz="2700" b="1" spc="-7" dirty="0" smtClean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ru-RU" sz="2700" b="1" spc="-7" dirty="0" smtClean="0">
                <a:latin typeface="Calibri"/>
                <a:cs typeface="Calibri"/>
              </a:rPr>
              <a:t>(информирование об актуальных </a:t>
            </a:r>
            <a:r>
              <a:rPr lang="ru-RU" sz="2700" b="1" spc="-7" dirty="0">
                <a:cs typeface="Calibri"/>
              </a:rPr>
              <a:t>изменениях законодательства в </a:t>
            </a:r>
            <a:r>
              <a:rPr lang="ru-RU" sz="2700" b="1" spc="-7" dirty="0" smtClean="0">
                <a:cs typeface="Calibri"/>
              </a:rPr>
              <a:t>МАХ (региональный уровень)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54" y="1307819"/>
            <a:ext cx="1928949" cy="183421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63" y="205644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6771" r="5428" b="3139"/>
          <a:stretch/>
        </p:blipFill>
        <p:spPr bwMode="auto">
          <a:xfrm>
            <a:off x="8821827" y="1225923"/>
            <a:ext cx="2115496" cy="202443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D:\PROFILES\ALL\MYDOC\Загрузки\YQR (3)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60" y="913427"/>
            <a:ext cx="2537098" cy="2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"/>
          <p:cNvSpPr txBox="1"/>
          <p:nvPr/>
        </p:nvSpPr>
        <p:spPr>
          <a:xfrm>
            <a:off x="4033739" y="3567559"/>
            <a:ext cx="3524655" cy="2502456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>
              <a:spcBef>
                <a:spcPts val="74"/>
              </a:spcBef>
            </a:pPr>
            <a:r>
              <a:rPr lang="ru-RU" sz="2700" b="1" spc="-7" dirty="0" smtClean="0">
                <a:solidFill>
                  <a:schemeClr val="accent2"/>
                </a:solidFill>
                <a:latin typeface="Calibri"/>
                <a:cs typeface="Calibri"/>
              </a:rPr>
              <a:t>Провести профилактический визит по снижению бюрократической нагрузки</a:t>
            </a:r>
            <a:r>
              <a:rPr lang="ru-RU" sz="2700" b="1" spc="-7" dirty="0" smtClean="0">
                <a:cs typeface="Calibri"/>
              </a:rPr>
              <a:t> (для руководителей ДОО)</a:t>
            </a:r>
            <a:endParaRPr sz="2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F5833C-A885-4A93-A633-38A1DFBC419D}"/>
              </a:ext>
            </a:extLst>
          </p:cNvPr>
          <p:cNvSpPr txBox="1"/>
          <p:nvPr/>
        </p:nvSpPr>
        <p:spPr>
          <a:xfrm>
            <a:off x="1260719" y="1754884"/>
            <a:ext cx="11041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krobat" panose="00000800000000000000" pitchFamily="2" charset="-52"/>
              </a:rPr>
              <a:t>Ожидаемые эффекты от правового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krobat" panose="00000800000000000000" pitchFamily="2" charset="-52"/>
              </a:rPr>
              <a:t>просвещения руководителей ОО СПО</a:t>
            </a:r>
            <a:endParaRPr lang="ru-RU" sz="3600" dirty="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60B186D7-058F-4533-A4EA-6E9F7B2EA8E3}"/>
              </a:ext>
            </a:extLst>
          </p:cNvPr>
          <p:cNvGrpSpPr/>
          <p:nvPr/>
        </p:nvGrpSpPr>
        <p:grpSpPr>
          <a:xfrm>
            <a:off x="210536" y="4189996"/>
            <a:ext cx="11625864" cy="1152000"/>
            <a:chOff x="691491" y="3912445"/>
            <a:chExt cx="5040000" cy="1152000"/>
          </a:xfrm>
        </p:grpSpPr>
        <p:sp>
          <p:nvSpPr>
            <p:cNvPr id="46" name="Google Shape;166;p17">
              <a:extLst>
                <a:ext uri="{FF2B5EF4-FFF2-40B4-BE49-F238E27FC236}">
                  <a16:creationId xmlns:a16="http://schemas.microsoft.com/office/drawing/2014/main" xmlns="" id="{2B1651F3-831D-401B-ABEB-D2EECA7558C1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171;p17">
              <a:extLst>
                <a:ext uri="{FF2B5EF4-FFF2-40B4-BE49-F238E27FC236}">
                  <a16:creationId xmlns:a16="http://schemas.microsoft.com/office/drawing/2014/main" xmlns="" id="{9D11E457-0C8F-4663-A7E5-B91313F4AC85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Повышение эффективности работы </a:t>
              </a: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педагогических работников и </a:t>
              </a: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качества дошкольного образования </a:t>
              </a:r>
              <a:b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в целом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8B93689-C066-4278-AAE6-6B47B3883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" y="4373119"/>
            <a:ext cx="802516" cy="802516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D4668D90-D0A8-4869-ADF7-6E0AA398B10F}"/>
              </a:ext>
            </a:extLst>
          </p:cNvPr>
          <p:cNvGrpSpPr/>
          <p:nvPr/>
        </p:nvGrpSpPr>
        <p:grpSpPr>
          <a:xfrm>
            <a:off x="210536" y="1585245"/>
            <a:ext cx="11625864" cy="1052555"/>
            <a:chOff x="691491" y="3912445"/>
            <a:chExt cx="4890417" cy="1152000"/>
          </a:xfrm>
        </p:grpSpPr>
        <p:sp>
          <p:nvSpPr>
            <p:cNvPr id="56" name="Google Shape;166;p17">
              <a:extLst>
                <a:ext uri="{FF2B5EF4-FFF2-40B4-BE49-F238E27FC236}">
                  <a16:creationId xmlns:a16="http://schemas.microsoft.com/office/drawing/2014/main" xmlns="" id="{89DA2DC9-4C81-49DC-ACCE-BFBEC4C55AE7}"/>
                </a:ext>
              </a:extLst>
            </p:cNvPr>
            <p:cNvSpPr/>
            <p:nvPr/>
          </p:nvSpPr>
          <p:spPr>
            <a:xfrm>
              <a:off x="691491" y="3912445"/>
              <a:ext cx="4890417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171;p17">
              <a:extLst>
                <a:ext uri="{FF2B5EF4-FFF2-40B4-BE49-F238E27FC236}">
                  <a16:creationId xmlns:a16="http://schemas.microsoft.com/office/drawing/2014/main" xmlns="" id="{B1C71D0C-1804-44CC-9EC0-661B2F5901E7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Снижение уровня </a:t>
              </a: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тревожности </a:t>
              </a: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воспитателей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17DE92A3-EEF4-4C67-B656-6EA00187BABA}"/>
              </a:ext>
            </a:extLst>
          </p:cNvPr>
          <p:cNvGrpSpPr/>
          <p:nvPr/>
        </p:nvGrpSpPr>
        <p:grpSpPr>
          <a:xfrm>
            <a:off x="210536" y="2893800"/>
            <a:ext cx="11625864" cy="1152000"/>
            <a:chOff x="691491" y="5158926"/>
            <a:chExt cx="5040000" cy="1152000"/>
          </a:xfrm>
        </p:grpSpPr>
        <p:sp>
          <p:nvSpPr>
            <p:cNvPr id="59" name="Google Shape;166;p17">
              <a:extLst>
                <a:ext uri="{FF2B5EF4-FFF2-40B4-BE49-F238E27FC236}">
                  <a16:creationId xmlns:a16="http://schemas.microsoft.com/office/drawing/2014/main" xmlns="" id="{91649806-D012-410B-B57A-86DED2F7E9CC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171;p17">
              <a:extLst>
                <a:ext uri="{FF2B5EF4-FFF2-40B4-BE49-F238E27FC236}">
                  <a16:creationId xmlns:a16="http://schemas.microsoft.com/office/drawing/2014/main" xmlns="" id="{949B150C-B4D3-46A7-9B27-E0F82B65BFC7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Привлекательность профессии для выпускников, снижение оттока воспитателей из отрасти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F60075ED-7AE9-4123-B0CC-A9846A07E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5" y="3091574"/>
            <a:ext cx="997851" cy="8301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8147E14C-7C02-4897-AB68-D35E06198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" y="1726493"/>
            <a:ext cx="1042232" cy="802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99" y="215371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5467" y="240108"/>
            <a:ext cx="6096000" cy="4339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ОЖИДАЕМЫЕ ЭФФЕКТЫ</a:t>
            </a:r>
            <a:endParaRPr lang="ru-RU" altLang="ru-RU" sz="2400" b="1" dirty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68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4465" y="1420519"/>
            <a:ext cx="5282931" cy="5048375"/>
            <a:chOff x="4572000" y="1052448"/>
            <a:chExt cx="4572000" cy="4091304"/>
          </a:xfrm>
        </p:grpSpPr>
        <p:sp>
          <p:nvSpPr>
            <p:cNvPr id="3" name="object 3"/>
            <p:cNvSpPr/>
            <p:nvPr/>
          </p:nvSpPr>
          <p:spPr>
            <a:xfrm>
              <a:off x="4572000" y="1052448"/>
              <a:ext cx="4572000" cy="4091304"/>
            </a:xfrm>
            <a:custGeom>
              <a:avLst/>
              <a:gdLst/>
              <a:ahLst/>
              <a:cxnLst/>
              <a:rect l="l" t="t" r="r" b="b"/>
              <a:pathLst>
                <a:path w="4572000" h="4091304">
                  <a:moveTo>
                    <a:pt x="4572000" y="0"/>
                  </a:moveTo>
                  <a:lnTo>
                    <a:pt x="0" y="0"/>
                  </a:lnTo>
                  <a:lnTo>
                    <a:pt x="0" y="4091051"/>
                  </a:lnTo>
                  <a:lnTo>
                    <a:pt x="4572000" y="409105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D9D9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5275" y="1673351"/>
              <a:ext cx="3595370" cy="410209"/>
            </a:xfrm>
            <a:custGeom>
              <a:avLst/>
              <a:gdLst/>
              <a:ahLst/>
              <a:cxnLst/>
              <a:rect l="l" t="t" r="r" b="b"/>
              <a:pathLst>
                <a:path w="3595370" h="410210">
                  <a:moveTo>
                    <a:pt x="0" y="409956"/>
                  </a:moveTo>
                  <a:lnTo>
                    <a:pt x="192024" y="409956"/>
                  </a:lnTo>
                </a:path>
                <a:path w="3595370" h="410210">
                  <a:moveTo>
                    <a:pt x="449579" y="409956"/>
                  </a:moveTo>
                  <a:lnTo>
                    <a:pt x="1091184" y="409956"/>
                  </a:lnTo>
                </a:path>
                <a:path w="3595370" h="410210">
                  <a:moveTo>
                    <a:pt x="1348739" y="409956"/>
                  </a:moveTo>
                  <a:lnTo>
                    <a:pt x="1990344" y="409956"/>
                  </a:lnTo>
                </a:path>
                <a:path w="3595370" h="410210">
                  <a:moveTo>
                    <a:pt x="2247900" y="409956"/>
                  </a:moveTo>
                  <a:lnTo>
                    <a:pt x="2889504" y="409956"/>
                  </a:lnTo>
                </a:path>
                <a:path w="3595370" h="410210">
                  <a:moveTo>
                    <a:pt x="3145535" y="409956"/>
                  </a:moveTo>
                  <a:lnTo>
                    <a:pt x="3595116" y="409956"/>
                  </a:lnTo>
                </a:path>
                <a:path w="3595370" h="410210">
                  <a:moveTo>
                    <a:pt x="0" y="0"/>
                  </a:moveTo>
                  <a:lnTo>
                    <a:pt x="192024" y="0"/>
                  </a:lnTo>
                </a:path>
                <a:path w="3595370" h="410210">
                  <a:moveTo>
                    <a:pt x="449579" y="0"/>
                  </a:moveTo>
                  <a:lnTo>
                    <a:pt x="1091184" y="0"/>
                  </a:lnTo>
                </a:path>
                <a:path w="3595370" h="410210">
                  <a:moveTo>
                    <a:pt x="1348739" y="0"/>
                  </a:moveTo>
                  <a:lnTo>
                    <a:pt x="3595116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5275" y="1263395"/>
              <a:ext cx="3595370" cy="0"/>
            </a:xfrm>
            <a:custGeom>
              <a:avLst/>
              <a:gdLst/>
              <a:ahLst/>
              <a:cxnLst/>
              <a:rect l="l" t="t" r="r" b="b"/>
              <a:pathLst>
                <a:path w="3595370">
                  <a:moveTo>
                    <a:pt x="0" y="0"/>
                  </a:moveTo>
                  <a:lnTo>
                    <a:pt x="3595116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7300" y="1386839"/>
              <a:ext cx="2954020" cy="1106805"/>
            </a:xfrm>
            <a:custGeom>
              <a:avLst/>
              <a:gdLst/>
              <a:ahLst/>
              <a:cxnLst/>
              <a:rect l="l" t="t" r="r" b="b"/>
              <a:pathLst>
                <a:path w="2954020" h="1106805">
                  <a:moveTo>
                    <a:pt x="257556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257556" y="1106424"/>
                  </a:lnTo>
                  <a:lnTo>
                    <a:pt x="257556" y="0"/>
                  </a:lnTo>
                  <a:close/>
                </a:path>
                <a:path w="2954020" h="1106805">
                  <a:moveTo>
                    <a:pt x="1156716" y="123444"/>
                  </a:moveTo>
                  <a:lnTo>
                    <a:pt x="899160" y="123444"/>
                  </a:lnTo>
                  <a:lnTo>
                    <a:pt x="899160" y="1106424"/>
                  </a:lnTo>
                  <a:lnTo>
                    <a:pt x="1156716" y="1106424"/>
                  </a:lnTo>
                  <a:lnTo>
                    <a:pt x="1156716" y="123444"/>
                  </a:lnTo>
                  <a:close/>
                </a:path>
                <a:path w="2954020" h="1106805">
                  <a:moveTo>
                    <a:pt x="2055876" y="348996"/>
                  </a:moveTo>
                  <a:lnTo>
                    <a:pt x="1798320" y="348996"/>
                  </a:lnTo>
                  <a:lnTo>
                    <a:pt x="1798320" y="1106424"/>
                  </a:lnTo>
                  <a:lnTo>
                    <a:pt x="2055876" y="1106424"/>
                  </a:lnTo>
                  <a:lnTo>
                    <a:pt x="2055876" y="348996"/>
                  </a:lnTo>
                  <a:close/>
                </a:path>
                <a:path w="2954020" h="1106805">
                  <a:moveTo>
                    <a:pt x="2953512" y="307848"/>
                  </a:moveTo>
                  <a:lnTo>
                    <a:pt x="2697480" y="307848"/>
                  </a:lnTo>
                  <a:lnTo>
                    <a:pt x="2697480" y="1106424"/>
                  </a:lnTo>
                  <a:lnTo>
                    <a:pt x="2953512" y="1106424"/>
                  </a:lnTo>
                  <a:lnTo>
                    <a:pt x="2953512" y="307848"/>
                  </a:lnTo>
                  <a:close/>
                </a:path>
              </a:pathLst>
            </a:custGeom>
            <a:solidFill>
              <a:srgbClr val="709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4856" y="2371343"/>
              <a:ext cx="2954020" cy="121920"/>
            </a:xfrm>
            <a:custGeom>
              <a:avLst/>
              <a:gdLst/>
              <a:ahLst/>
              <a:cxnLst/>
              <a:rect l="l" t="t" r="r" b="b"/>
              <a:pathLst>
                <a:path w="2954020" h="121919">
                  <a:moveTo>
                    <a:pt x="256032" y="80772"/>
                  </a:moveTo>
                  <a:lnTo>
                    <a:pt x="0" y="80772"/>
                  </a:lnTo>
                  <a:lnTo>
                    <a:pt x="0" y="121920"/>
                  </a:lnTo>
                  <a:lnTo>
                    <a:pt x="256032" y="121920"/>
                  </a:lnTo>
                  <a:lnTo>
                    <a:pt x="256032" y="80772"/>
                  </a:lnTo>
                  <a:close/>
                </a:path>
                <a:path w="2954020" h="121919">
                  <a:moveTo>
                    <a:pt x="1155192" y="19812"/>
                  </a:moveTo>
                  <a:lnTo>
                    <a:pt x="899160" y="19812"/>
                  </a:lnTo>
                  <a:lnTo>
                    <a:pt x="899160" y="121920"/>
                  </a:lnTo>
                  <a:lnTo>
                    <a:pt x="1155192" y="121920"/>
                  </a:lnTo>
                  <a:lnTo>
                    <a:pt x="1155192" y="19812"/>
                  </a:lnTo>
                  <a:close/>
                </a:path>
                <a:path w="2954020" h="121919">
                  <a:moveTo>
                    <a:pt x="2054352" y="0"/>
                  </a:moveTo>
                  <a:lnTo>
                    <a:pt x="1798320" y="0"/>
                  </a:lnTo>
                  <a:lnTo>
                    <a:pt x="1798320" y="121920"/>
                  </a:lnTo>
                  <a:lnTo>
                    <a:pt x="2054352" y="121920"/>
                  </a:lnTo>
                  <a:lnTo>
                    <a:pt x="2054352" y="0"/>
                  </a:lnTo>
                  <a:close/>
                </a:path>
                <a:path w="2954020" h="121919">
                  <a:moveTo>
                    <a:pt x="2953512" y="41148"/>
                  </a:moveTo>
                  <a:lnTo>
                    <a:pt x="2695956" y="41148"/>
                  </a:lnTo>
                  <a:lnTo>
                    <a:pt x="2695956" y="121920"/>
                  </a:lnTo>
                  <a:lnTo>
                    <a:pt x="2953512" y="121920"/>
                  </a:lnTo>
                  <a:lnTo>
                    <a:pt x="2953512" y="41148"/>
                  </a:lnTo>
                  <a:close/>
                </a:path>
              </a:pathLst>
            </a:custGeom>
            <a:solidFill>
              <a:srgbClr val="BD8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5275" y="2493263"/>
              <a:ext cx="3595370" cy="35560"/>
            </a:xfrm>
            <a:custGeom>
              <a:avLst/>
              <a:gdLst/>
              <a:ahLst/>
              <a:cxnLst/>
              <a:rect l="l" t="t" r="r" b="b"/>
              <a:pathLst>
                <a:path w="3595370" h="35560">
                  <a:moveTo>
                    <a:pt x="0" y="0"/>
                  </a:moveTo>
                  <a:lnTo>
                    <a:pt x="3595116" y="0"/>
                  </a:lnTo>
                </a:path>
                <a:path w="3595370" h="35560">
                  <a:moveTo>
                    <a:pt x="0" y="0"/>
                  </a:moveTo>
                  <a:lnTo>
                    <a:pt x="0" y="35052"/>
                  </a:lnTo>
                </a:path>
                <a:path w="3595370" h="35560">
                  <a:moveTo>
                    <a:pt x="899160" y="0"/>
                  </a:moveTo>
                  <a:lnTo>
                    <a:pt x="899160" y="35052"/>
                  </a:lnTo>
                </a:path>
                <a:path w="3595370" h="35560">
                  <a:moveTo>
                    <a:pt x="1798320" y="0"/>
                  </a:moveTo>
                  <a:lnTo>
                    <a:pt x="1798320" y="35052"/>
                  </a:lnTo>
                </a:path>
                <a:path w="3595370" h="35560">
                  <a:moveTo>
                    <a:pt x="2697479" y="0"/>
                  </a:moveTo>
                  <a:lnTo>
                    <a:pt x="2697479" y="35052"/>
                  </a:lnTo>
                </a:path>
                <a:path w="3595370" h="35560">
                  <a:moveTo>
                    <a:pt x="3595116" y="0"/>
                  </a:moveTo>
                  <a:lnTo>
                    <a:pt x="3595116" y="35052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837" y="417618"/>
            <a:ext cx="10847963" cy="725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093" marR="6773">
              <a:lnSpc>
                <a:spcPts val="2585"/>
              </a:lnSpc>
              <a:spcBef>
                <a:spcPts val="460"/>
              </a:spcBef>
            </a:pP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РЕЗУЛЬТАТЫ РАБОТЫ ПО СНИЖЕНИЮ БЮРОКРАТИЧЕСКОЙ НАГРУЗКИ НА ПЕДАГОГИЧЕСКИХ РАБОТНИКОВ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2102" y="1544558"/>
            <a:ext cx="6001967" cy="683943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204888" rIns="0" bIns="0" rtlCol="0">
            <a:spAutoFit/>
          </a:bodyPr>
          <a:lstStyle/>
          <a:p>
            <a:pPr marL="394120" marR="340351" indent="-285750">
              <a:spcBef>
                <a:spcPts val="1613"/>
              </a:spcBef>
              <a:buFont typeface="Wingdings" panose="05000000000000000000" pitchFamily="2" charset="2"/>
              <a:buChar char="§"/>
              <a:tabLst>
                <a:tab pos="338658" algn="l"/>
              </a:tabLst>
            </a:pPr>
            <a:r>
              <a:rPr lang="ru-RU" sz="16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Федеральный уровень</a:t>
            </a:r>
            <a:r>
              <a:rPr lang="ru-RU" sz="10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: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у</a:t>
            </a:r>
            <a:r>
              <a:rPr sz="1500" spc="-13" dirty="0" err="1" smtClean="0">
                <a:solidFill>
                  <a:srgbClr val="433C63"/>
                </a:solidFill>
                <a:latin typeface="Microsoft Sans Serif"/>
                <a:cs typeface="Microsoft Sans Serif"/>
              </a:rPr>
              <a:t>тверждены</a:t>
            </a:r>
            <a:r>
              <a:rPr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перечни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документов,</a:t>
            </a:r>
            <a:r>
              <a:rPr sz="1500" spc="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которые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готовят </a:t>
            </a:r>
            <a:r>
              <a:rPr sz="1500" spc="-27" dirty="0">
                <a:solidFill>
                  <a:srgbClr val="433C63"/>
                </a:solidFill>
                <a:latin typeface="Microsoft Sans Serif"/>
                <a:cs typeface="Microsoft Sans Serif"/>
              </a:rPr>
              <a:t>педагогические</a:t>
            </a:r>
            <a:r>
              <a:rPr sz="1500" spc="7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работники;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006" y="2245392"/>
            <a:ext cx="5923063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не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отвечать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 запросы, направленные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без</a:t>
            </a:r>
            <a:r>
              <a:rPr sz="1500" spc="-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27" dirty="0">
                <a:solidFill>
                  <a:srgbClr val="433C63"/>
                </a:solidFill>
                <a:latin typeface="Microsoft Sans Serif"/>
                <a:cs typeface="Microsoft Sans Serif"/>
              </a:rPr>
              <a:t>законных</a:t>
            </a:r>
            <a:r>
              <a:rPr sz="1500" spc="1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оснований;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654" y="2724154"/>
            <a:ext cx="5989415" cy="781408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88051" rIns="0" bIns="0" rtlCol="0">
            <a:spAutoFit/>
          </a:bodyPr>
          <a:lstStyle/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у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становлен запрет возложения на педагогических работников обязанностей, не установленных законодательством  об образовании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007" y="1136684"/>
            <a:ext cx="5096087" cy="283837"/>
          </a:xfrm>
          <a:prstGeom prst="rect">
            <a:avLst/>
          </a:prstGeom>
          <a:solidFill>
            <a:srgbClr val="8A8ACA"/>
          </a:solidFill>
        </p:spPr>
        <p:txBody>
          <a:bodyPr vert="horz" wrap="square" lIns="0" tIns="37252" rIns="0" bIns="0" rtlCol="0">
            <a:spAutoFit/>
          </a:bodyPr>
          <a:lstStyle/>
          <a:p>
            <a:pPr marL="109217">
              <a:spcBef>
                <a:spcPts val="293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600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FFFFFF"/>
                </a:solidFill>
                <a:latin typeface="Arial"/>
                <a:cs typeface="Arial"/>
              </a:rPr>
              <a:t>СДЕЛАНО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3982" y="3391172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019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Дошкольное</a:t>
            </a:r>
            <a:endParaRPr sz="1200">
              <a:latin typeface="Microsoft Sans Serif"/>
              <a:cs typeface="Microsoft Sans Serif"/>
            </a:endParaRPr>
          </a:p>
          <a:p>
            <a:pPr marL="16933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2863" y="3391172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Общее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12319" y="3391172"/>
            <a:ext cx="373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33" dirty="0">
                <a:latin typeface="Microsoft Sans Serif"/>
                <a:cs typeface="Microsoft Sans Serif"/>
              </a:rPr>
              <a:t>СПО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20623" y="3391172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7" algn="ctr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Высшее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8895" y="1581066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54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2878" y="2981455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3211" y="1753381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31786" y="2925067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79559" y="2021503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34729" y="2925067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07871" y="2981455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84875" y="1976798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23464" y="4077868"/>
            <a:ext cx="159173" cy="156633"/>
          </a:xfrm>
          <a:custGeom>
            <a:avLst/>
            <a:gdLst/>
            <a:ahLst/>
            <a:cxnLst/>
            <a:rect l="l" t="t" r="r" b="b"/>
            <a:pathLst>
              <a:path w="119380" h="117475">
                <a:moveTo>
                  <a:pt x="118996" y="0"/>
                </a:moveTo>
                <a:lnTo>
                  <a:pt x="0" y="0"/>
                </a:lnTo>
                <a:lnTo>
                  <a:pt x="0" y="117237"/>
                </a:lnTo>
                <a:lnTo>
                  <a:pt x="118996" y="117237"/>
                </a:lnTo>
                <a:lnTo>
                  <a:pt x="118996" y="0"/>
                </a:lnTo>
                <a:close/>
              </a:path>
            </a:pathLst>
          </a:custGeom>
          <a:solidFill>
            <a:srgbClr val="709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922574" y="4055300"/>
            <a:ext cx="4055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423C67"/>
                </a:solidFill>
                <a:latin typeface="Microsoft Sans Serif"/>
                <a:cs typeface="Microsoft Sans Serif"/>
              </a:rPr>
              <a:t>было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85515" y="4077867"/>
            <a:ext cx="159173" cy="156633"/>
          </a:xfrm>
          <a:custGeom>
            <a:avLst/>
            <a:gdLst/>
            <a:ahLst/>
            <a:cxnLst/>
            <a:rect l="l" t="t" r="r" b="b"/>
            <a:pathLst>
              <a:path w="119379" h="117475">
                <a:moveTo>
                  <a:pt x="118996" y="0"/>
                </a:moveTo>
                <a:lnTo>
                  <a:pt x="0" y="0"/>
                </a:lnTo>
                <a:lnTo>
                  <a:pt x="0" y="117237"/>
                </a:lnTo>
                <a:lnTo>
                  <a:pt x="118996" y="117237"/>
                </a:lnTo>
                <a:lnTo>
                  <a:pt x="118996" y="0"/>
                </a:lnTo>
                <a:close/>
              </a:path>
            </a:pathLst>
          </a:custGeom>
          <a:solidFill>
            <a:srgbClr val="BD8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945455" y="4052761"/>
            <a:ext cx="4394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solidFill>
                  <a:srgbClr val="423C67"/>
                </a:solidFill>
                <a:latin typeface="Microsoft Sans Serif"/>
                <a:cs typeface="Microsoft Sans Serif"/>
              </a:rPr>
              <a:t>стало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358388" y="3492054"/>
            <a:ext cx="5925681" cy="7224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 err="1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непосредственно применять ФООП;</a:t>
            </a:r>
          </a:p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lang="ru-RU"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lang="ru-RU"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lang="ru-RU"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непосредственно </a:t>
            </a:r>
            <a:r>
              <a:rPr lang="ru-RU" altLang="ru-RU" sz="150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применять </a:t>
            </a:r>
            <a:r>
              <a:rPr lang="ru-RU" alt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в своей деятельности электронный </a:t>
            </a:r>
            <a:r>
              <a:rPr lang="ru-RU" altLang="ru-RU" sz="150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документооборот</a:t>
            </a:r>
            <a:endParaRPr sz="1500" dirty="0">
              <a:solidFill>
                <a:srgbClr val="433C63"/>
              </a:solidFill>
              <a:latin typeface="Microsoft Sans Serif"/>
              <a:cs typeface="Microsoft Sans Serif"/>
            </a:endParaRPr>
          </a:p>
        </p:txBody>
      </p:sp>
      <p:sp>
        <p:nvSpPr>
          <p:cNvPr id="50" name="object 14"/>
          <p:cNvSpPr txBox="1"/>
          <p:nvPr/>
        </p:nvSpPr>
        <p:spPr>
          <a:xfrm>
            <a:off x="361006" y="4214475"/>
            <a:ext cx="7632207" cy="2630632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88051" rIns="0" bIns="0" rtlCol="0">
            <a:spAutoFit/>
          </a:bodyPr>
          <a:lstStyle/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6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Региональный уровень</a:t>
            </a:r>
            <a:r>
              <a:rPr lang="ru-RU" sz="1000" b="1" spc="-13" dirty="0">
                <a:solidFill>
                  <a:srgbClr val="00B050"/>
                </a:solidFill>
                <a:latin typeface="Microsoft Sans Serif"/>
                <a:cs typeface="Microsoft Sans Serif"/>
              </a:rPr>
              <a:t>: </a:t>
            </a:r>
            <a:r>
              <a:rPr lang="ru-RU" sz="10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Проведение профилактических мероприятий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, экспертных сессий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по вопросам снижения бюрократической нагрузки;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Реализация проекта «Бюрократическая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гильотина локальных нормативных актов: от количества документов к качеству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образования»;</a:t>
            </a:r>
            <a:endParaRPr lang="ru-RU" sz="1500" spc="-13" dirty="0">
              <a:solidFill>
                <a:srgbClr val="433C63"/>
              </a:solidFill>
              <a:latin typeface="Microsoft Sans Serif"/>
              <a:cs typeface="Microsoft Sans Serif"/>
            </a:endParaRP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информирование на официальном сайте министерст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ва образования Красноярского края (подраздел «Снизим нагрузку») по адресу: </a:t>
            </a:r>
            <a:r>
              <a:rPr lang="en-US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krasobrnadzor.ru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Организация работы горячей линии;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Организация работы чат-</a:t>
            </a:r>
            <a:r>
              <a:rPr lang="ru-RU" sz="150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бота</a:t>
            </a:r>
            <a:r>
              <a:rPr lang="ru-RU" sz="1500" spc="-6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«Помощник</a:t>
            </a:r>
            <a:r>
              <a:rPr lang="ru-RU"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РОСОБРНАДЗОРА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» на уровне региона</a:t>
            </a:r>
          </a:p>
        </p:txBody>
      </p:sp>
      <p:pic>
        <p:nvPicPr>
          <p:cNvPr id="5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11"/>
          <p:cNvSpPr txBox="1"/>
          <p:nvPr/>
        </p:nvSpPr>
        <p:spPr>
          <a:xfrm>
            <a:off x="6487539" y="1388279"/>
            <a:ext cx="5255431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algn="ctr">
              <a:spcBef>
                <a:spcPts val="133"/>
              </a:spcBef>
              <a:tabLst>
                <a:tab pos="246374" algn="l"/>
              </a:tabLst>
            </a:pPr>
            <a:r>
              <a:rPr lang="ru-RU" sz="1500" i="1" dirty="0" smtClean="0">
                <a:latin typeface="Microsoft Sans Serif"/>
                <a:cs typeface="Microsoft Sans Serif"/>
              </a:rPr>
              <a:t>Кол-во подготавливаемых документов:</a:t>
            </a:r>
            <a:endParaRPr sz="1500" i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9887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274" y="1111288"/>
            <a:ext cx="11602279" cy="51933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274" y="57514"/>
            <a:ext cx="10536676" cy="916635"/>
          </a:xfrm>
          <a:prstGeom prst="rect">
            <a:avLst/>
          </a:prstGeom>
        </p:spPr>
        <p:txBody>
          <a:bodyPr vert="horz" wrap="square" lIns="0" tIns="196570" rIns="0" bIns="0" rtlCol="0">
            <a:spAutoFit/>
          </a:bodyPr>
          <a:lstStyle/>
          <a:p>
            <a:pPr marL="9374" marR="3750" algn="ctr">
              <a:lnSpc>
                <a:spcPts val="2820"/>
              </a:lnSpc>
              <a:spcBef>
                <a:spcPts val="151"/>
              </a:spcBef>
            </a:pPr>
            <a:r>
              <a:rPr lang="ru-RU" sz="2800" b="1" dirty="0" smtClean="0">
                <a:solidFill>
                  <a:srgbClr val="2D3D89"/>
                </a:solidFill>
                <a:latin typeface="Akrobat" panose="00000800000000000000" pitchFamily="2" charset="-52"/>
              </a:rPr>
              <a:t>Типичные вопросы в чат-боте «Помощник </a:t>
            </a:r>
            <a:r>
              <a:rPr lang="ru-RU" sz="2800" b="1" dirty="0" err="1" smtClean="0">
                <a:solidFill>
                  <a:srgbClr val="2D3D89"/>
                </a:solidFill>
                <a:latin typeface="Akrobat" panose="00000800000000000000" pitchFamily="2" charset="-52"/>
              </a:rPr>
              <a:t>Рособранадзора</a:t>
            </a:r>
            <a:r>
              <a:rPr lang="ru-RU" sz="2800" b="1" dirty="0" smtClean="0">
                <a:solidFill>
                  <a:srgbClr val="2D3D89"/>
                </a:solidFill>
                <a:latin typeface="Akrobat" panose="00000800000000000000" pitchFamily="2" charset="-52"/>
              </a:rPr>
              <a:t>»</a:t>
            </a:r>
            <a:endParaRPr sz="2800" b="1" dirty="0">
              <a:solidFill>
                <a:srgbClr val="2D3D89"/>
              </a:solidFill>
              <a:latin typeface="Akrobat" panose="00000800000000000000" pitchFamily="2" charset="-5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274" y="6352042"/>
            <a:ext cx="11602279" cy="474597"/>
          </a:xfrm>
          <a:prstGeom prst="rect">
            <a:avLst/>
          </a:prstGeom>
          <a:solidFill>
            <a:srgbClr val="CDCDEB"/>
          </a:solidFill>
          <a:ln w="12192">
            <a:solidFill>
              <a:srgbClr val="172C51"/>
            </a:solidFill>
          </a:ln>
        </p:spPr>
        <p:txBody>
          <a:bodyPr vert="horz" wrap="square" lIns="0" tIns="180447" rIns="0" bIns="0" rtlCol="0">
            <a:spAutoFit/>
          </a:bodyPr>
          <a:lstStyle/>
          <a:p>
            <a:pPr algn="ctr">
              <a:spcBef>
                <a:spcPts val="1421"/>
              </a:spcBef>
            </a:pPr>
            <a:r>
              <a:rPr sz="1900" b="1" dirty="0">
                <a:solidFill>
                  <a:srgbClr val="423C67"/>
                </a:solidFill>
                <a:latin typeface="Calibri"/>
                <a:cs typeface="Calibri"/>
              </a:rPr>
              <a:t>ПРИ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7" dirty="0">
                <a:solidFill>
                  <a:srgbClr val="423C67"/>
                </a:solidFill>
                <a:latin typeface="Calibri"/>
                <a:cs typeface="Calibri"/>
              </a:rPr>
              <a:t>РЕАЛИЗАЦИИ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23C67"/>
                </a:solidFill>
                <a:latin typeface="Calibri"/>
                <a:cs typeface="Calibri"/>
              </a:rPr>
              <a:t>ОСНОВНОЙ</a:t>
            </a:r>
            <a:r>
              <a:rPr sz="1900" b="1" spc="-52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rgbClr val="423C67"/>
                </a:solidFill>
                <a:latin typeface="Calibri"/>
                <a:cs typeface="Calibri"/>
              </a:rPr>
              <a:t>ОБРАЗОВАТЕЛЬНОЙ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7" dirty="0" smtClean="0">
                <a:solidFill>
                  <a:srgbClr val="423C67"/>
                </a:solidFill>
                <a:latin typeface="Calibri"/>
                <a:cs typeface="Calibri"/>
              </a:rPr>
              <a:t>ПРОГРАММЫ</a:t>
            </a:r>
            <a:r>
              <a:rPr lang="ru-RU" sz="1900" b="1" spc="-7" dirty="0" smtClean="0">
                <a:solidFill>
                  <a:srgbClr val="423C67"/>
                </a:solidFill>
                <a:latin typeface="Calibri"/>
                <a:cs typeface="Calibri"/>
              </a:rPr>
              <a:t> ДОШКОЛЬНОГО ОБРАЗОВАНИЯ</a:t>
            </a:r>
            <a:endParaRPr sz="19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68996"/>
              </p:ext>
            </p:extLst>
          </p:nvPr>
        </p:nvGraphicFramePr>
        <p:xfrm>
          <a:off x="389199" y="1111287"/>
          <a:ext cx="11410958" cy="424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9635"/>
                <a:gridCol w="4611323"/>
              </a:tblGrid>
              <a:tr h="470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Вопрос:</a:t>
                      </a:r>
                      <a:endParaRPr sz="18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9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Ответ:</a:t>
                      </a:r>
                    </a:p>
                  </a:txBody>
                  <a:tcPr marL="0" marR="0" marT="89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6820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Должен ли воспитатель писать рабочую программу?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dirty="0" smtClean="0">
                          <a:latin typeface="Calibri"/>
                          <a:cs typeface="Calibri"/>
                        </a:rPr>
                        <a:t>нет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3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Должен ли воспитатель писать план по самообразованию?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991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dirty="0" smtClean="0">
                          <a:latin typeface="Calibri"/>
                          <a:cs typeface="Calibri"/>
                        </a:rPr>
                        <a:t>нет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789">
                <a:tc>
                  <a:txBody>
                    <a:bodyPr/>
                    <a:lstStyle/>
                    <a:p>
                      <a:pPr marL="0" marR="145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Снижение бюрократической  нагрузки в дошкольном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учреждении относится только к воспитателям или ко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всем педагогическим работникам, включая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инструктора по физической культуре, педагога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психолога, дефектолога, музыкального руководителя?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spc="-10" dirty="0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500" spc="-10" baseline="0" dirty="0" smtClean="0">
                          <a:latin typeface="Calibri"/>
                          <a:cs typeface="Calibri"/>
                        </a:rPr>
                        <a:t> сегодняшний день п</a:t>
                      </a:r>
                      <a:r>
                        <a:rPr lang="ru-RU" sz="1500" spc="-10" dirty="0" smtClean="0">
                          <a:latin typeface="Calibri"/>
                          <a:cs typeface="Calibri"/>
                        </a:rPr>
                        <a:t>риказ </a:t>
                      </a:r>
                      <a:r>
                        <a:rPr lang="ru-RU" sz="1500" spc="-10" dirty="0" err="1" smtClean="0">
                          <a:latin typeface="Calibri"/>
                          <a:cs typeface="Calibri"/>
                        </a:rPr>
                        <a:t>Минпросвещения</a:t>
                      </a:r>
                      <a:r>
                        <a:rPr lang="ru-RU" sz="1500" spc="-10" dirty="0" smtClean="0">
                          <a:latin typeface="Calibri"/>
                          <a:cs typeface="Calibri"/>
                        </a:rPr>
                        <a:t> РФ</a:t>
                      </a:r>
                      <a:r>
                        <a:rPr lang="ru-RU" sz="1500" spc="-10" baseline="0" dirty="0" smtClean="0">
                          <a:latin typeface="Calibri"/>
                          <a:cs typeface="Calibri"/>
                        </a:rPr>
                        <a:t> </a:t>
                      </a:r>
                      <a:br>
                        <a:rPr lang="ru-RU" sz="1500" spc="-10" baseline="0" dirty="0" smtClean="0">
                          <a:latin typeface="Calibri"/>
                          <a:cs typeface="Calibri"/>
                        </a:rPr>
                      </a:br>
                      <a:r>
                        <a:rPr lang="ru-RU" sz="1500" spc="-10" baseline="0" dirty="0" smtClean="0">
                          <a:latin typeface="Calibri"/>
                          <a:cs typeface="Calibri"/>
                        </a:rPr>
                        <a:t>№ 779 распространяется на воспитателей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547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Необходимо ли заполнять журналы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кварцевания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проветривания?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dirty="0" smtClean="0">
                          <a:latin typeface="Calibri"/>
                          <a:cs typeface="Calibri"/>
                        </a:rPr>
                        <a:t>нет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7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Какая отчетность и какие документы входят в должностные обязанности воспитателя ДОУ?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302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spc="-10" dirty="0" smtClean="0"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1500" spc="-10" baseline="0" dirty="0" smtClean="0">
                          <a:latin typeface="+mn-lt"/>
                          <a:cs typeface="Calibri"/>
                        </a:rPr>
                        <a:t> соответствии с п</a:t>
                      </a:r>
                      <a:r>
                        <a:rPr lang="ru-RU" sz="1500" spc="-10" dirty="0" smtClean="0">
                          <a:latin typeface="+mn-lt"/>
                          <a:cs typeface="Calibri"/>
                        </a:rPr>
                        <a:t>риказом </a:t>
                      </a:r>
                      <a:r>
                        <a:rPr lang="ru-RU" sz="1500" spc="-10" dirty="0" err="1" smtClean="0">
                          <a:latin typeface="+mn-lt"/>
                          <a:cs typeface="Calibri"/>
                        </a:rPr>
                        <a:t>Минпросвещения</a:t>
                      </a:r>
                      <a:r>
                        <a:rPr lang="ru-RU" sz="1500" spc="-10" dirty="0" smtClean="0">
                          <a:latin typeface="+mn-lt"/>
                          <a:cs typeface="Calibri"/>
                        </a:rPr>
                        <a:t> РФ</a:t>
                      </a:r>
                      <a:r>
                        <a:rPr lang="ru-RU" sz="1500" spc="-10" baseline="0" dirty="0" smtClean="0">
                          <a:latin typeface="+mn-lt"/>
                          <a:cs typeface="Calibri"/>
                        </a:rPr>
                        <a:t> № 779 (2 документа)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551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Какую документацию должен вести заместитель заведующего по воспитательной работе в ДОУ?</a:t>
                      </a:r>
                      <a:endParaRPr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500" dirty="0" smtClean="0">
                          <a:latin typeface="Calibri"/>
                          <a:cs typeface="Calibri"/>
                        </a:rPr>
                        <a:t>Вопрос не урегулирован на</a:t>
                      </a:r>
                      <a:r>
                        <a:rPr lang="ru-RU" sz="1500" baseline="0" dirty="0" smtClean="0">
                          <a:latin typeface="Calibri"/>
                          <a:cs typeface="Calibri"/>
                        </a:rPr>
                        <a:t> федеральном и региональном уровне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7518" y="5381274"/>
            <a:ext cx="11342405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25"/>
              </a:spcBef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Письмо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от 11.06.2025 № 03-1227 «О направлении разъяснений» </a:t>
            </a:r>
          </a:p>
          <a:p>
            <a:pPr lvl="0" algn="ctr">
              <a:spcBef>
                <a:spcPts val="225"/>
              </a:spcBef>
            </a:pPr>
            <a:r>
              <a:rPr lang="ru-RU" dirty="0" smtClean="0"/>
              <a:t>(</a:t>
            </a:r>
            <a:r>
              <a:rPr lang="ru-RU" dirty="0"/>
              <a:t>вместе с «Разъяснениями положений приказа Министерства просвещения Российской Федерации от 6 ноября 2024 г. № 779 в части реализации образовательных программ дошкольного образования»)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838200" y="520759"/>
            <a:ext cx="10515600" cy="10142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  <a:tabLst>
                <a:tab pos="2296949" algn="l"/>
              </a:tabLst>
            </a:pP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РЕЗУЛЬТАТЫ	УЧАСТИЯ ПЕДАГОГИЧЕСКИХ РАБОТНИКОВ </a:t>
            </a:r>
            <a: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/>
            </a:r>
            <a:b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</a:b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В ДОБРОВОЛЬНОМ АНКЕТИРОВАНИИ ПО ВОПРОСАМ БЮРОКРАТИЧЕСКОЙ НАГРУЗКИ</a:t>
            </a:r>
            <a: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, ПРОВЕДЕННОМ РОСОБРНАДЗОРОМ</a:t>
            </a:r>
            <a:endParaRPr sz="2400" b="1" dirty="0">
              <a:solidFill>
                <a:srgbClr val="2D3D89"/>
              </a:solidFill>
              <a:latin typeface="Akrobat" panose="00000800000000000000" pitchFamily="2" charset="-52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134600" cy="422504"/>
          </a:xfrm>
          <a:prstGeom prst="rect">
            <a:avLst/>
          </a:prstGeom>
          <a:solidFill>
            <a:srgbClr val="709EE4">
              <a:alpha val="25881"/>
            </a:srgbClr>
          </a:solidFill>
        </p:spPr>
        <p:txBody>
          <a:bodyPr vert="horz" wrap="square" lIns="0" tIns="198962" rIns="0" bIns="0" rtlCol="0">
            <a:spAutoFit/>
          </a:bodyPr>
          <a:lstStyle/>
          <a:p>
            <a:pPr marL="0" indent="0" algn="ctr">
              <a:spcBef>
                <a:spcPts val="1567"/>
              </a:spcBef>
              <a:buNone/>
            </a:pP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КОЛИЧЕСТВО</a:t>
            </a:r>
            <a:r>
              <a:rPr sz="1600" b="1" spc="-6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УЧАСТНИКОВ</a:t>
            </a:r>
            <a:r>
              <a:rPr sz="1600" b="1" spc="-1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ДОБРОВОЛЬНОГО</a:t>
            </a:r>
            <a:r>
              <a:rPr sz="1600" b="1" spc="-6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spc="-13" dirty="0" smtClean="0">
                <a:solidFill>
                  <a:srgbClr val="433C63"/>
                </a:solidFill>
                <a:latin typeface="Arial"/>
                <a:cs typeface="Arial"/>
              </a:rPr>
              <a:t>АНКЕТИРОВАНИЯ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702802" y="3177087"/>
            <a:ext cx="2769447" cy="1488436"/>
          </a:xfrm>
          <a:prstGeom prst="rect">
            <a:avLst/>
          </a:prstGeom>
        </p:spPr>
        <p:txBody>
          <a:bodyPr vert="horz" wrap="square" lIns="0" tIns="221821" rIns="0" bIns="0" rtlCol="0">
            <a:spAutoFit/>
          </a:bodyPr>
          <a:lstStyle/>
          <a:p>
            <a:pPr algn="ctr">
              <a:spcBef>
                <a:spcPts val="1747"/>
              </a:spcBef>
            </a:pPr>
            <a:r>
              <a:rPr sz="5900" dirty="0">
                <a:solidFill>
                  <a:srgbClr val="1B75BB"/>
                </a:solidFill>
                <a:latin typeface="Arial Black"/>
                <a:cs typeface="Arial Black"/>
              </a:rPr>
              <a:t>92</a:t>
            </a:r>
            <a:r>
              <a:rPr sz="5900" spc="-20" dirty="0">
                <a:solidFill>
                  <a:srgbClr val="1B75BB"/>
                </a:solidFill>
                <a:latin typeface="Arial Black"/>
                <a:cs typeface="Arial Black"/>
              </a:rPr>
              <a:t> </a:t>
            </a:r>
            <a:r>
              <a:rPr sz="5900" spc="-33" dirty="0">
                <a:solidFill>
                  <a:srgbClr val="1B75BB"/>
                </a:solidFill>
                <a:latin typeface="Arial Black"/>
                <a:cs typeface="Arial Black"/>
              </a:rPr>
              <a:t>739</a:t>
            </a:r>
            <a:endParaRPr sz="5900" dirty="0">
              <a:latin typeface="Arial Black"/>
              <a:cs typeface="Arial Black"/>
            </a:endParaRPr>
          </a:p>
          <a:p>
            <a:pPr marL="12700" algn="ctr">
              <a:spcBef>
                <a:spcPts val="520"/>
              </a:spcBef>
            </a:pPr>
            <a:r>
              <a:rPr sz="1900" b="1" spc="-13" dirty="0">
                <a:solidFill>
                  <a:srgbClr val="1B75BB"/>
                </a:solidFill>
                <a:latin typeface="Arial"/>
                <a:cs typeface="Arial"/>
              </a:rPr>
              <a:t>УЧАСТНИКОВ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962567" y="3104813"/>
            <a:ext cx="6981049" cy="902547"/>
          </a:xfrm>
          <a:custGeom>
            <a:avLst/>
            <a:gdLst/>
            <a:ahLst/>
            <a:cxnLst/>
            <a:rect l="l" t="t" r="r" b="b"/>
            <a:pathLst>
              <a:path w="2918460" h="676910">
                <a:moveTo>
                  <a:pt x="0" y="676592"/>
                </a:moveTo>
                <a:lnTo>
                  <a:pt x="2918079" y="676592"/>
                </a:lnTo>
                <a:lnTo>
                  <a:pt x="2918079" y="0"/>
                </a:lnTo>
                <a:lnTo>
                  <a:pt x="0" y="0"/>
                </a:lnTo>
                <a:lnTo>
                  <a:pt x="0" y="676592"/>
                </a:lnTo>
                <a:close/>
              </a:path>
            </a:pathLst>
          </a:custGeom>
          <a:ln w="19050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4036980" y="3136614"/>
            <a:ext cx="7578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433C63"/>
                </a:solidFill>
                <a:latin typeface="Arial Black"/>
                <a:cs typeface="Arial Black"/>
              </a:rPr>
              <a:t>15</a:t>
            </a:r>
            <a:r>
              <a:rPr lang="ru-RU" sz="3200" spc="-20" dirty="0">
                <a:solidFill>
                  <a:srgbClr val="433C63"/>
                </a:solidFill>
                <a:latin typeface="Arial Black"/>
                <a:cs typeface="Arial Black"/>
              </a:rPr>
              <a:t> </a:t>
            </a:r>
            <a:r>
              <a:rPr lang="ru-RU" sz="3200" spc="-33" dirty="0" smtClean="0">
                <a:solidFill>
                  <a:srgbClr val="433C63"/>
                </a:solidFill>
                <a:latin typeface="Arial Black"/>
                <a:cs typeface="Arial Black"/>
              </a:rPr>
              <a:t>911 </a:t>
            </a:r>
          </a:p>
          <a:p>
            <a:r>
              <a:rPr lang="ru-RU" sz="2000" spc="-33" dirty="0" smtClean="0">
                <a:solidFill>
                  <a:srgbClr val="433C63"/>
                </a:solidFill>
                <a:latin typeface="Arial Black"/>
                <a:cs typeface="Arial Black"/>
              </a:rPr>
              <a:t>дошкольные образовательные организации</a:t>
            </a:r>
            <a:r>
              <a:rPr lang="ru-RU" sz="2000" dirty="0">
                <a:solidFill>
                  <a:srgbClr val="433C63"/>
                </a:solidFill>
                <a:latin typeface="Arial Black"/>
                <a:cs typeface="Arial Black"/>
              </a:rPr>
              <a:t>	</a:t>
            </a:r>
            <a:endParaRPr lang="ru-RU" sz="2000" dirty="0"/>
          </a:p>
        </p:txBody>
      </p:sp>
      <p:pic>
        <p:nvPicPr>
          <p:cNvPr id="9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" y="1"/>
            <a:ext cx="884767" cy="906780"/>
            <a:chOff x="0" y="0"/>
            <a:chExt cx="663575" cy="6800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63575" cy="680085"/>
            </a:xfrm>
            <a:custGeom>
              <a:avLst/>
              <a:gdLst/>
              <a:ahLst/>
              <a:cxnLst/>
              <a:rect l="l" t="t" r="r" b="b"/>
              <a:pathLst>
                <a:path w="663575" h="680085">
                  <a:moveTo>
                    <a:pt x="14951" y="0"/>
                  </a:moveTo>
                  <a:lnTo>
                    <a:pt x="0" y="0"/>
                  </a:lnTo>
                  <a:lnTo>
                    <a:pt x="0" y="168173"/>
                  </a:lnTo>
                  <a:lnTo>
                    <a:pt x="488162" y="680085"/>
                  </a:lnTo>
                  <a:lnTo>
                    <a:pt x="663486" y="680085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670"/>
              <a:ext cx="548005" cy="574675"/>
            </a:xfrm>
            <a:custGeom>
              <a:avLst/>
              <a:gdLst/>
              <a:ahLst/>
              <a:cxnLst/>
              <a:rect l="l" t="t" r="r" b="b"/>
              <a:pathLst>
                <a:path w="548005" h="574675">
                  <a:moveTo>
                    <a:pt x="0" y="0"/>
                  </a:moveTo>
                  <a:lnTo>
                    <a:pt x="0" y="183848"/>
                  </a:lnTo>
                  <a:lnTo>
                    <a:pt x="372605" y="574580"/>
                  </a:lnTo>
                  <a:lnTo>
                    <a:pt x="547916" y="574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587" y="0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402449" y="0"/>
                  </a:moveTo>
                  <a:lnTo>
                    <a:pt x="0" y="0"/>
                  </a:lnTo>
                  <a:lnTo>
                    <a:pt x="402449" y="402463"/>
                  </a:lnTo>
                  <a:lnTo>
                    <a:pt x="402449" y="0"/>
                  </a:lnTo>
                  <a:close/>
                </a:path>
              </a:pathLst>
            </a:custGeom>
            <a:solidFill>
              <a:srgbClr val="544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742360"/>
            <a:ext cx="1051560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  <a:tabLst>
                <a:tab pos="2296949" algn="l"/>
              </a:tabLst>
            </a:pPr>
            <a:r>
              <a:rPr sz="40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КАКИМ ОБРАЗОМ ВАС ИНФОРМИРОВАЛИ?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346" y="1985225"/>
            <a:ext cx="3596284" cy="331489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80125" y="4963094"/>
            <a:ext cx="5007187" cy="1254531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1667045">
              <a:lnSpc>
                <a:spcPct val="145500"/>
              </a:lnSpc>
              <a:spcBef>
                <a:spcPts val="12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На</a:t>
            </a:r>
            <a:r>
              <a:rPr sz="1500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собрании</a:t>
            </a:r>
            <a:r>
              <a:rPr sz="1500" b="1" spc="-1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трудового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коллектива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Посредством</a:t>
            </a:r>
            <a:r>
              <a:rPr sz="1500" b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электронной</a:t>
            </a:r>
            <a:r>
              <a:rPr sz="1500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почты</a:t>
            </a:r>
            <a:endParaRPr sz="1500" dirty="0">
              <a:latin typeface="Arial"/>
              <a:cs typeface="Arial"/>
            </a:endParaRPr>
          </a:p>
          <a:p>
            <a:pPr marL="16933">
              <a:spcBef>
                <a:spcPts val="80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Информация</a:t>
            </a:r>
            <a:r>
              <a:rPr sz="1500" b="1" spc="-4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размещена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на</a:t>
            </a:r>
            <a:r>
              <a:rPr sz="1500" b="1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информационном</a:t>
            </a:r>
            <a:r>
              <a:rPr sz="1500" b="1" spc="-7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стенде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6179" y="513587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91630" y="4963093"/>
            <a:ext cx="2456180" cy="1023698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>
              <a:lnSpc>
                <a:spcPct val="145500"/>
              </a:lnSpc>
              <a:spcBef>
                <a:spcPts val="12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Через</a:t>
            </a:r>
            <a:r>
              <a:rPr sz="1500" b="1" spc="4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корпоративный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чат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Индивидуально</a:t>
            </a:r>
            <a:endParaRPr sz="1500">
              <a:latin typeface="Arial"/>
              <a:cs typeface="Arial"/>
            </a:endParaRPr>
          </a:p>
          <a:p>
            <a:pPr marL="16933">
              <a:spcBef>
                <a:spcPts val="80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Не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информировали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6179" y="5443229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F89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6179" y="574034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0535" y="513587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33CB7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0535" y="5443229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8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0535" y="574034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6" y="6479827"/>
            <a:ext cx="204893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6</a:t>
            </a:fld>
            <a:endParaRPr spc="-33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90" y="378056"/>
            <a:ext cx="9624463" cy="4048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90000"/>
              </a:lnSpc>
              <a:spcBef>
                <a:spcPts val="133"/>
              </a:spcBef>
              <a:tabLst>
                <a:tab pos="2296949" algn="l"/>
              </a:tabLst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ПРИХОДИТСЯ ЛИ ВАМ ГОТОВИТЬ ИНЫЕ ДОКУМЕНТЫ?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8341" y="1990885"/>
            <a:ext cx="3568745" cy="31842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3371" y="5523114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2605" y="5523114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9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7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011712" y="184827"/>
            <a:ext cx="1180289" cy="174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90" y="378055"/>
            <a:ext cx="9896837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ВНЕСЕНЫ ЛИ В ВАШИ ДОЛЖНОСТНЫЕ ИНСТРУКЦИИ</a:t>
            </a:r>
          </a:p>
          <a:p>
            <a:pPr marL="16933" algn="ctr"/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ИЗМЕНЕНИЯ?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3371" y="5523114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2605" y="5523114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4257" y="2152953"/>
            <a:ext cx="3686783" cy="32653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9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8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901466" y="9115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89" y="378055"/>
            <a:ext cx="9731467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ЗНАЕТЕ ЛИ ВЫ О СЕРВИСЕ ЧАТ-БОТ «ПОМОЩНИК</a:t>
            </a:r>
          </a:p>
          <a:p>
            <a:pPr marL="16933" algn="ctr"/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РОСОБРНАДЗОРА»?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3371" y="5523114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2605" y="5523114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9625" y="2217906"/>
            <a:ext cx="3579779" cy="330520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9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9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872282" y="100880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Тема Office">
  <a:themeElements>
    <a:clrScheme name="Другая 9">
      <a:dk1>
        <a:sysClr val="windowText" lastClr="000000"/>
      </a:dk1>
      <a:lt1>
        <a:sysClr val="window" lastClr="FFFFFF"/>
      </a:lt1>
      <a:dk2>
        <a:srgbClr val="07674D"/>
      </a:dk2>
      <a:lt2>
        <a:srgbClr val="C9FAED"/>
      </a:lt2>
      <a:accent1>
        <a:srgbClr val="239B6E"/>
      </a:accent1>
      <a:accent2>
        <a:srgbClr val="A7C1A8"/>
      </a:accent2>
      <a:accent3>
        <a:srgbClr val="619A6F"/>
      </a:accent3>
      <a:accent4>
        <a:srgbClr val="0070C0"/>
      </a:accent4>
      <a:accent5>
        <a:srgbClr val="7CCA62"/>
      </a:accent5>
      <a:accent6>
        <a:srgbClr val="A5C249"/>
      </a:accent6>
      <a:hlink>
        <a:srgbClr val="F491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937</Words>
  <Application>Microsoft Office PowerPoint</Application>
  <PresentationFormat>Произвольный</PresentationFormat>
  <Paragraphs>206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24_Тема Office</vt:lpstr>
      <vt:lpstr>Презентация PowerPoint</vt:lpstr>
      <vt:lpstr>Презентация PowerPoint</vt:lpstr>
      <vt:lpstr>РЕЗУЛЬТАТЫ РАБОТЫ ПО СНИЖЕНИЮ БЮРОКРАТИЧЕСКОЙ НАГРУЗКИ НА ПЕДАГОГИЧЕСКИХ РАБОТНИКОВ</vt:lpstr>
      <vt:lpstr>Типичные вопросы в чат-боте «Помощник Рособранадзора»</vt:lpstr>
      <vt:lpstr>РЕЗУЛЬТАТЫ УЧАСТИЯ ПЕДАГОГИЧЕСКИХ РАБОТНИКОВ  В ДОБРОВОЛЬНОМ АНКЕТИРОВАНИИ ПО ВОПРОСАМ БЮРОКРАТИЧЕСКОЙ НАГРУЗКИ, ПРОВЕДЕННОМ РОСОБРНАДЗОРОМ</vt:lpstr>
      <vt:lpstr>КАКИМ ОБРАЗОМ ВАС ИНФОРМИРОВАЛИ?</vt:lpstr>
      <vt:lpstr>Презентация PowerPoint</vt:lpstr>
      <vt:lpstr>Презентация PowerPoint</vt:lpstr>
      <vt:lpstr>Презентация PowerPoint</vt:lpstr>
      <vt:lpstr>ПРИХОДИТСЯ ЛИ ВАМ ПРЕДОСТАВЛЯТЬ ФОТООТЧЕТЫ О ПРОВОДИМЫХ ВАМИ МЕРОПРИЯТИЯХ?</vt:lpstr>
      <vt:lpstr>ПРИХОДИТСЯ ЛИ ВАМ ПРЕДОСТАВЛЯТЬ ИНФОРМАЦИЮ ПО ЗАПРОСАМ РАЗЛИЧНЫХ ВЕДОМСТВ?</vt:lpstr>
      <vt:lpstr>КАК ИЗМЕНИЛСЯ С 1 МАРТА 2025 ГОДА УРОВЕНЬ ВАШЕЙ БЮРОКРАТИЧЕСКОЙ НАГРУЗКИ?</vt:lpstr>
      <vt:lpstr>Презентация PowerPoint</vt:lpstr>
      <vt:lpstr>Презентация PowerPoint</vt:lpstr>
      <vt:lpstr>Презентация PowerPoint</vt:lpstr>
      <vt:lpstr>ФЕДЕРАЛЬНЫЙ ОТБОР ПРЕДЛОЖЕНИЙ, НАПРАВЛЕННЫХ НА СНИЖЕНИЕ БЮРОКРАТИЧЕСКОЙ НАГРУЗКИ В СИСТЕМЕ ОБРАЗОВАНИЯ, «ОБРАЗОВАНИЕ БЕЗ БЮРОКРАТИИ»</vt:lpstr>
      <vt:lpstr>Презентация PowerPoint</vt:lpstr>
      <vt:lpstr>Утверждение плана</vt:lpstr>
      <vt:lpstr>КАК МОНИТОРИТЬ ВЫПОЛНЕНИЕ ПЛАНОВ МЕРОПРИЯТИЙ ОБРАЗОВАТЕЛЬНЫМИ ОРГАНИЗАЦИЯМИ БЕЗ ОТЧЕТОВ?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Соленникова Мира Алексеевна</cp:lastModifiedBy>
  <cp:revision>183</cp:revision>
  <cp:lastPrinted>2025-12-19T09:44:20Z</cp:lastPrinted>
  <dcterms:created xsi:type="dcterms:W3CDTF">2023-10-03T08:30:35Z</dcterms:created>
  <dcterms:modified xsi:type="dcterms:W3CDTF">2025-12-19T09:45:05Z</dcterms:modified>
</cp:coreProperties>
</file>