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80" r:id="rId3"/>
    <p:sldId id="281" r:id="rId4"/>
    <p:sldId id="283" r:id="rId5"/>
    <p:sldId id="294" r:id="rId6"/>
    <p:sldId id="336" r:id="rId7"/>
    <p:sldId id="326" r:id="rId8"/>
    <p:sldId id="323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37" r:id="rId17"/>
    <p:sldId id="298" r:id="rId18"/>
    <p:sldId id="335" r:id="rId19"/>
    <p:sldId id="338" r:id="rId20"/>
    <p:sldId id="329" r:id="rId21"/>
    <p:sldId id="330" r:id="rId22"/>
    <p:sldId id="331" r:id="rId23"/>
    <p:sldId id="334" r:id="rId24"/>
    <p:sldId id="293" r:id="rId25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1395BD"/>
    <a:srgbClr val="128CB2"/>
    <a:srgbClr val="18B6E8"/>
    <a:srgbClr val="15A4D1"/>
    <a:srgbClr val="0F7595"/>
    <a:srgbClr val="0E6986"/>
    <a:srgbClr val="A94D0F"/>
    <a:srgbClr val="F07D05"/>
    <a:srgbClr val="DE7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298" autoAdjust="0"/>
    <p:restoredTop sz="96907" autoAdjust="0"/>
  </p:normalViewPr>
  <p:slideViewPr>
    <p:cSldViewPr snapToGrid="0">
      <p:cViewPr>
        <p:scale>
          <a:sx n="98" d="100"/>
          <a:sy n="98" d="100"/>
        </p:scale>
        <p:origin x="-744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650FE-1D3E-4939-BB65-627C3626BCC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45DF57-A3AA-4F7E-B6FB-1D3D3708034E}">
      <dgm:prSet phldrT="[Текст]"/>
      <dgm:spPr/>
      <dgm:t>
        <a:bodyPr/>
        <a:lstStyle/>
        <a:p>
          <a:r>
            <a:rPr lang="ru-RU" dirty="0" smtClean="0"/>
            <a:t>Запрос информации имеющейся в ИС, в открытых источниках</a:t>
          </a:r>
          <a:endParaRPr lang="ru-RU" dirty="0"/>
        </a:p>
      </dgm:t>
    </dgm:pt>
    <dgm:pt modelId="{2771B63F-BE07-4415-8ADA-51A2FDAB91A7}" type="parTrans" cxnId="{D800E95F-D3CC-4E44-916F-AA6914057138}">
      <dgm:prSet/>
      <dgm:spPr/>
      <dgm:t>
        <a:bodyPr/>
        <a:lstStyle/>
        <a:p>
          <a:endParaRPr lang="ru-RU"/>
        </a:p>
      </dgm:t>
    </dgm:pt>
    <dgm:pt modelId="{0DDF4B5E-4AF3-4ECE-9898-04F0A6949EBC}" type="sibTrans" cxnId="{D800E95F-D3CC-4E44-916F-AA6914057138}">
      <dgm:prSet/>
      <dgm:spPr/>
      <dgm:t>
        <a:bodyPr/>
        <a:lstStyle/>
        <a:p>
          <a:endParaRPr lang="ru-RU"/>
        </a:p>
      </dgm:t>
    </dgm:pt>
    <dgm:pt modelId="{88F4189C-42C2-4701-A490-ABED675040F2}">
      <dgm:prSet phldrT="[Текст]"/>
      <dgm:spPr/>
      <dgm:t>
        <a:bodyPr/>
        <a:lstStyle/>
        <a:p>
          <a:r>
            <a:rPr lang="ru-RU" dirty="0" smtClean="0"/>
            <a:t>Неэффективная автоматизация процесса</a:t>
          </a:r>
        </a:p>
        <a:p>
          <a:r>
            <a:rPr lang="ru-RU" dirty="0" smtClean="0"/>
            <a:t>Наличие неактуальных документов/ неиспользуемых отчетов </a:t>
          </a:r>
        </a:p>
        <a:p>
          <a:endParaRPr lang="ru-RU" dirty="0"/>
        </a:p>
      </dgm:t>
    </dgm:pt>
    <dgm:pt modelId="{F53B7E5F-BBFF-4EAE-A4B8-72888D4D0CE1}" type="parTrans" cxnId="{5E0E69BC-EB5A-4472-8B7D-280ECDB07458}">
      <dgm:prSet/>
      <dgm:spPr/>
      <dgm:t>
        <a:bodyPr/>
        <a:lstStyle/>
        <a:p>
          <a:endParaRPr lang="ru-RU"/>
        </a:p>
      </dgm:t>
    </dgm:pt>
    <dgm:pt modelId="{C67688E9-A5DD-485F-AC51-6AAC53916F57}" type="sibTrans" cxnId="{5E0E69BC-EB5A-4472-8B7D-280ECDB07458}">
      <dgm:prSet/>
      <dgm:spPr/>
      <dgm:t>
        <a:bodyPr/>
        <a:lstStyle/>
        <a:p>
          <a:endParaRPr lang="ru-RU"/>
        </a:p>
      </dgm:t>
    </dgm:pt>
    <dgm:pt modelId="{E185FEBB-587B-46E3-9F6C-9E59A86F2E85}">
      <dgm:prSet phldrT="[Текст]"/>
      <dgm:spPr/>
      <dgm:t>
        <a:bodyPr/>
        <a:lstStyle/>
        <a:p>
          <a:r>
            <a:rPr lang="ru-RU" dirty="0"/>
            <a:t>Большое количество информационных систем и низкий уровень их </a:t>
          </a:r>
          <a:r>
            <a:rPr lang="ru-RU" dirty="0" smtClean="0"/>
            <a:t>интеграции </a:t>
          </a:r>
          <a:endParaRPr lang="ru-RU" dirty="0"/>
        </a:p>
      </dgm:t>
    </dgm:pt>
    <dgm:pt modelId="{6DAEA4C7-EBC3-48D0-8DB4-F7F85FC78AE3}" type="parTrans" cxnId="{FB32E2F0-E2B3-44A3-A752-55D988089735}">
      <dgm:prSet/>
      <dgm:spPr/>
      <dgm:t>
        <a:bodyPr/>
        <a:lstStyle/>
        <a:p>
          <a:endParaRPr lang="ru-RU"/>
        </a:p>
      </dgm:t>
    </dgm:pt>
    <dgm:pt modelId="{8ADF8316-46D7-4871-A896-BF75B1BDBF28}" type="sibTrans" cxnId="{FB32E2F0-E2B3-44A3-A752-55D988089735}">
      <dgm:prSet/>
      <dgm:spPr/>
      <dgm:t>
        <a:bodyPr/>
        <a:lstStyle/>
        <a:p>
          <a:endParaRPr lang="ru-RU"/>
        </a:p>
      </dgm:t>
    </dgm:pt>
    <dgm:pt modelId="{17C855F2-08B2-4459-B867-3BD189F20404}">
      <dgm:prSet phldrT="[Текст]"/>
      <dgm:spPr/>
      <dgm:t>
        <a:bodyPr/>
        <a:lstStyle/>
        <a:p>
          <a:r>
            <a:rPr lang="ru-RU" dirty="0"/>
            <a:t>Отсутствие четких рамок функционала педагогов  </a:t>
          </a:r>
        </a:p>
      </dgm:t>
    </dgm:pt>
    <dgm:pt modelId="{2847BC6F-7DAC-4845-9A05-C14E752E23EF}" type="parTrans" cxnId="{425DD882-443A-452C-9252-AB0A6CBB1127}">
      <dgm:prSet/>
      <dgm:spPr/>
      <dgm:t>
        <a:bodyPr/>
        <a:lstStyle/>
        <a:p>
          <a:endParaRPr lang="ru-RU"/>
        </a:p>
      </dgm:t>
    </dgm:pt>
    <dgm:pt modelId="{B014A290-F45E-4B6D-B784-8AFC3F3B9359}" type="sibTrans" cxnId="{425DD882-443A-452C-9252-AB0A6CBB1127}">
      <dgm:prSet/>
      <dgm:spPr/>
      <dgm:t>
        <a:bodyPr/>
        <a:lstStyle/>
        <a:p>
          <a:endParaRPr lang="ru-RU"/>
        </a:p>
      </dgm:t>
    </dgm:pt>
    <dgm:pt modelId="{EA248AE8-E72E-49BF-9C8D-7931FAE1DB47}">
      <dgm:prSet phldrT="[Текст]"/>
      <dgm:spPr/>
      <dgm:t>
        <a:bodyPr/>
        <a:lstStyle/>
        <a:p>
          <a:r>
            <a:rPr lang="ru-RU" dirty="0"/>
            <a:t>Отсутствие четких требований к структуре и содержанию  </a:t>
          </a:r>
          <a:r>
            <a:rPr lang="ru-RU" dirty="0" smtClean="0"/>
            <a:t>учебно-методических </a:t>
          </a:r>
          <a:r>
            <a:rPr lang="ru-RU" dirty="0"/>
            <a:t>материалов </a:t>
          </a:r>
        </a:p>
      </dgm:t>
    </dgm:pt>
    <dgm:pt modelId="{D1E1A7AF-B57F-42BD-855A-0D790EC6AE8C}" type="sibTrans" cxnId="{0DA9BC76-FD51-44A5-84DF-38DB2E2185EF}">
      <dgm:prSet/>
      <dgm:spPr/>
      <dgm:t>
        <a:bodyPr/>
        <a:lstStyle/>
        <a:p>
          <a:endParaRPr lang="ru-RU"/>
        </a:p>
      </dgm:t>
    </dgm:pt>
    <dgm:pt modelId="{B071FB96-E06B-4A42-AF56-563A896C758F}" type="parTrans" cxnId="{0DA9BC76-FD51-44A5-84DF-38DB2E2185EF}">
      <dgm:prSet/>
      <dgm:spPr/>
      <dgm:t>
        <a:bodyPr/>
        <a:lstStyle/>
        <a:p>
          <a:endParaRPr lang="ru-RU"/>
        </a:p>
      </dgm:t>
    </dgm:pt>
    <dgm:pt modelId="{D93D6BC6-0F36-4A85-8617-C900729414DA}">
      <dgm:prSet/>
      <dgm:spPr/>
      <dgm:t>
        <a:bodyPr/>
        <a:lstStyle/>
        <a:p>
          <a:r>
            <a:rPr lang="ru-RU" dirty="0"/>
            <a:t>Отсутствие единых требований к структуре и содержанию </a:t>
          </a:r>
          <a:r>
            <a:rPr lang="ru-RU" dirty="0" smtClean="0"/>
            <a:t>документов, </a:t>
          </a:r>
        </a:p>
        <a:p>
          <a:r>
            <a:rPr lang="ru-RU" dirty="0" smtClean="0"/>
            <a:t>дублирование информации в отчетах </a:t>
          </a:r>
          <a:endParaRPr lang="ru-RU" dirty="0"/>
        </a:p>
      </dgm:t>
    </dgm:pt>
    <dgm:pt modelId="{82A01471-E505-4929-83AE-6001B6B67772}" type="parTrans" cxnId="{764BA8F5-56A1-4514-98BB-8095734D9255}">
      <dgm:prSet/>
      <dgm:spPr/>
      <dgm:t>
        <a:bodyPr/>
        <a:lstStyle/>
        <a:p>
          <a:endParaRPr lang="ru-RU"/>
        </a:p>
      </dgm:t>
    </dgm:pt>
    <dgm:pt modelId="{69D910E2-48B4-4F92-A06C-98D20C4A61E9}" type="sibTrans" cxnId="{764BA8F5-56A1-4514-98BB-8095734D9255}">
      <dgm:prSet/>
      <dgm:spPr/>
      <dgm:t>
        <a:bodyPr/>
        <a:lstStyle/>
        <a:p>
          <a:endParaRPr lang="ru-RU"/>
        </a:p>
      </dgm:t>
    </dgm:pt>
    <dgm:pt modelId="{3E6D3974-8C97-4715-8EB6-B41B5962BE54}" type="pres">
      <dgm:prSet presAssocID="{D80650FE-1D3E-4939-BB65-627C3626BC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2AC70-8BD5-4F78-AA88-F0EE4A6655A1}" type="pres">
      <dgm:prSet presAssocID="{5945DF57-A3AA-4F7E-B6FB-1D3D370803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98C34-7CCC-412F-A718-4AAC75F9AC35}" type="pres">
      <dgm:prSet presAssocID="{0DDF4B5E-4AF3-4ECE-9898-04F0A6949EBC}" presName="sibTrans" presStyleCnt="0"/>
      <dgm:spPr/>
    </dgm:pt>
    <dgm:pt modelId="{FB071589-518A-4736-9871-4B1D04C338AC}" type="pres">
      <dgm:prSet presAssocID="{88F4189C-42C2-4701-A490-ABED675040F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F9CB0-9367-4E13-B3D4-383D62C516DC}" type="pres">
      <dgm:prSet presAssocID="{C67688E9-A5DD-485F-AC51-6AAC53916F57}" presName="sibTrans" presStyleCnt="0"/>
      <dgm:spPr/>
    </dgm:pt>
    <dgm:pt modelId="{1BA86FF7-7F9B-4BBB-84C3-084386C30850}" type="pres">
      <dgm:prSet presAssocID="{EA248AE8-E72E-49BF-9C8D-7931FAE1DB47}" presName="node" presStyleLbl="node1" presStyleIdx="2" presStyleCnt="6" custLinFactY="14125" custLinFactNeighborX="-21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15F82-363C-4C0A-A928-0C87B02E2A2A}" type="pres">
      <dgm:prSet presAssocID="{D1E1A7AF-B57F-42BD-855A-0D790EC6AE8C}" presName="sibTrans" presStyleCnt="0"/>
      <dgm:spPr/>
    </dgm:pt>
    <dgm:pt modelId="{0C8977CC-3A40-4F4E-A3F2-277102377721}" type="pres">
      <dgm:prSet presAssocID="{E185FEBB-587B-46E3-9F6C-9E59A86F2E8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397DA-DEDF-4DB5-85FB-63CB21F6B566}" type="pres">
      <dgm:prSet presAssocID="{8ADF8316-46D7-4871-A896-BF75B1BDBF28}" presName="sibTrans" presStyleCnt="0"/>
      <dgm:spPr/>
    </dgm:pt>
    <dgm:pt modelId="{70967518-B044-4505-9C99-4015467C040F}" type="pres">
      <dgm:prSet presAssocID="{17C855F2-08B2-4459-B867-3BD189F20404}" presName="node" presStyleLbl="node1" presStyleIdx="4" presStyleCnt="6" custLinFactX="10460" custLinFactNeighborX="100000" custLinFactNeighborY="-2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FE51-DBA8-4BC3-BD1A-8F489AB14CD8}" type="pres">
      <dgm:prSet presAssocID="{B014A290-F45E-4B6D-B784-8AFC3F3B9359}" presName="sibTrans" presStyleCnt="0"/>
      <dgm:spPr/>
    </dgm:pt>
    <dgm:pt modelId="{AF0A9284-7A9A-4BF2-8187-422DFE74B909}" type="pres">
      <dgm:prSet presAssocID="{D93D6BC6-0F36-4A85-8617-C900729414DA}" presName="node" presStyleLbl="node1" presStyleIdx="5" presStyleCnt="6" custLinFactX="-9483" custLinFactY="-1891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5DD882-443A-452C-9252-AB0A6CBB1127}" srcId="{D80650FE-1D3E-4939-BB65-627C3626BCCA}" destId="{17C855F2-08B2-4459-B867-3BD189F20404}" srcOrd="4" destOrd="0" parTransId="{2847BC6F-7DAC-4845-9A05-C14E752E23EF}" sibTransId="{B014A290-F45E-4B6D-B784-8AFC3F3B9359}"/>
    <dgm:cxn modelId="{AFA3F7D4-5796-4601-B2DE-85E80D94DBF9}" type="presOf" srcId="{88F4189C-42C2-4701-A490-ABED675040F2}" destId="{FB071589-518A-4736-9871-4B1D04C338AC}" srcOrd="0" destOrd="0" presId="urn:microsoft.com/office/officeart/2005/8/layout/default"/>
    <dgm:cxn modelId="{FB32E2F0-E2B3-44A3-A752-55D988089735}" srcId="{D80650FE-1D3E-4939-BB65-627C3626BCCA}" destId="{E185FEBB-587B-46E3-9F6C-9E59A86F2E85}" srcOrd="3" destOrd="0" parTransId="{6DAEA4C7-EBC3-48D0-8DB4-F7F85FC78AE3}" sibTransId="{8ADF8316-46D7-4871-A896-BF75B1BDBF28}"/>
    <dgm:cxn modelId="{5E0E69BC-EB5A-4472-8B7D-280ECDB07458}" srcId="{D80650FE-1D3E-4939-BB65-627C3626BCCA}" destId="{88F4189C-42C2-4701-A490-ABED675040F2}" srcOrd="1" destOrd="0" parTransId="{F53B7E5F-BBFF-4EAE-A4B8-72888D4D0CE1}" sibTransId="{C67688E9-A5DD-485F-AC51-6AAC53916F57}"/>
    <dgm:cxn modelId="{D800E95F-D3CC-4E44-916F-AA6914057138}" srcId="{D80650FE-1D3E-4939-BB65-627C3626BCCA}" destId="{5945DF57-A3AA-4F7E-B6FB-1D3D3708034E}" srcOrd="0" destOrd="0" parTransId="{2771B63F-BE07-4415-8ADA-51A2FDAB91A7}" sibTransId="{0DDF4B5E-4AF3-4ECE-9898-04F0A6949EBC}"/>
    <dgm:cxn modelId="{ED625E44-9800-4CA4-B629-F65B05B1B404}" type="presOf" srcId="{D93D6BC6-0F36-4A85-8617-C900729414DA}" destId="{AF0A9284-7A9A-4BF2-8187-422DFE74B909}" srcOrd="0" destOrd="0" presId="urn:microsoft.com/office/officeart/2005/8/layout/default"/>
    <dgm:cxn modelId="{DC0462CC-5668-482C-B5C1-CCFE40F20C55}" type="presOf" srcId="{D80650FE-1D3E-4939-BB65-627C3626BCCA}" destId="{3E6D3974-8C97-4715-8EB6-B41B5962BE54}" srcOrd="0" destOrd="0" presId="urn:microsoft.com/office/officeart/2005/8/layout/default"/>
    <dgm:cxn modelId="{2AA5791B-C90A-4DA6-B107-8ED7CE7E59F5}" type="presOf" srcId="{5945DF57-A3AA-4F7E-B6FB-1D3D3708034E}" destId="{A182AC70-8BD5-4F78-AA88-F0EE4A6655A1}" srcOrd="0" destOrd="0" presId="urn:microsoft.com/office/officeart/2005/8/layout/default"/>
    <dgm:cxn modelId="{80FF3C52-653B-4272-8DCB-4D297B3AC0DA}" type="presOf" srcId="{E185FEBB-587B-46E3-9F6C-9E59A86F2E85}" destId="{0C8977CC-3A40-4F4E-A3F2-277102377721}" srcOrd="0" destOrd="0" presId="urn:microsoft.com/office/officeart/2005/8/layout/default"/>
    <dgm:cxn modelId="{5C969FFF-BB52-4F9E-A169-3C85F611C441}" type="presOf" srcId="{EA248AE8-E72E-49BF-9C8D-7931FAE1DB47}" destId="{1BA86FF7-7F9B-4BBB-84C3-084386C30850}" srcOrd="0" destOrd="0" presId="urn:microsoft.com/office/officeart/2005/8/layout/default"/>
    <dgm:cxn modelId="{764BA8F5-56A1-4514-98BB-8095734D9255}" srcId="{D80650FE-1D3E-4939-BB65-627C3626BCCA}" destId="{D93D6BC6-0F36-4A85-8617-C900729414DA}" srcOrd="5" destOrd="0" parTransId="{82A01471-E505-4929-83AE-6001B6B67772}" sibTransId="{69D910E2-48B4-4F92-A06C-98D20C4A61E9}"/>
    <dgm:cxn modelId="{0DA9BC76-FD51-44A5-84DF-38DB2E2185EF}" srcId="{D80650FE-1D3E-4939-BB65-627C3626BCCA}" destId="{EA248AE8-E72E-49BF-9C8D-7931FAE1DB47}" srcOrd="2" destOrd="0" parTransId="{B071FB96-E06B-4A42-AF56-563A896C758F}" sibTransId="{D1E1A7AF-B57F-42BD-855A-0D790EC6AE8C}"/>
    <dgm:cxn modelId="{A2C50D3E-2A2E-4E4A-A4A0-72F5FEFBB798}" type="presOf" srcId="{17C855F2-08B2-4459-B867-3BD189F20404}" destId="{70967518-B044-4505-9C99-4015467C040F}" srcOrd="0" destOrd="0" presId="urn:microsoft.com/office/officeart/2005/8/layout/default"/>
    <dgm:cxn modelId="{DA46F4A2-F217-4727-8349-4C1ACFC75541}" type="presParOf" srcId="{3E6D3974-8C97-4715-8EB6-B41B5962BE54}" destId="{A182AC70-8BD5-4F78-AA88-F0EE4A6655A1}" srcOrd="0" destOrd="0" presId="urn:microsoft.com/office/officeart/2005/8/layout/default"/>
    <dgm:cxn modelId="{0892FB65-8C98-45EB-A31A-EF259841202D}" type="presParOf" srcId="{3E6D3974-8C97-4715-8EB6-B41B5962BE54}" destId="{EDE98C34-7CCC-412F-A718-4AAC75F9AC35}" srcOrd="1" destOrd="0" presId="urn:microsoft.com/office/officeart/2005/8/layout/default"/>
    <dgm:cxn modelId="{A39733B4-E126-4943-906A-8FB90F628CF2}" type="presParOf" srcId="{3E6D3974-8C97-4715-8EB6-B41B5962BE54}" destId="{FB071589-518A-4736-9871-4B1D04C338AC}" srcOrd="2" destOrd="0" presId="urn:microsoft.com/office/officeart/2005/8/layout/default"/>
    <dgm:cxn modelId="{C32DE010-5A84-4B24-9F74-42CA8C99892F}" type="presParOf" srcId="{3E6D3974-8C97-4715-8EB6-B41B5962BE54}" destId="{916F9CB0-9367-4E13-B3D4-383D62C516DC}" srcOrd="3" destOrd="0" presId="urn:microsoft.com/office/officeart/2005/8/layout/default"/>
    <dgm:cxn modelId="{7A3BE229-3266-4780-9A49-B2E0EDA71DC3}" type="presParOf" srcId="{3E6D3974-8C97-4715-8EB6-B41B5962BE54}" destId="{1BA86FF7-7F9B-4BBB-84C3-084386C30850}" srcOrd="4" destOrd="0" presId="urn:microsoft.com/office/officeart/2005/8/layout/default"/>
    <dgm:cxn modelId="{7BFF7771-67BF-4D8A-BD17-3E8815374A98}" type="presParOf" srcId="{3E6D3974-8C97-4715-8EB6-B41B5962BE54}" destId="{DAE15F82-363C-4C0A-A928-0C87B02E2A2A}" srcOrd="5" destOrd="0" presId="urn:microsoft.com/office/officeart/2005/8/layout/default"/>
    <dgm:cxn modelId="{793D6E43-5D80-4F2B-9331-3D3A6F5D54BD}" type="presParOf" srcId="{3E6D3974-8C97-4715-8EB6-B41B5962BE54}" destId="{0C8977CC-3A40-4F4E-A3F2-277102377721}" srcOrd="6" destOrd="0" presId="urn:microsoft.com/office/officeart/2005/8/layout/default"/>
    <dgm:cxn modelId="{A17C0CCD-6760-48D8-92EB-AB7F2D9D3B2D}" type="presParOf" srcId="{3E6D3974-8C97-4715-8EB6-B41B5962BE54}" destId="{53E397DA-DEDF-4DB5-85FB-63CB21F6B566}" srcOrd="7" destOrd="0" presId="urn:microsoft.com/office/officeart/2005/8/layout/default"/>
    <dgm:cxn modelId="{7D8D8795-5F27-4856-ABB5-A6CDEEC39505}" type="presParOf" srcId="{3E6D3974-8C97-4715-8EB6-B41B5962BE54}" destId="{70967518-B044-4505-9C99-4015467C040F}" srcOrd="8" destOrd="0" presId="urn:microsoft.com/office/officeart/2005/8/layout/default"/>
    <dgm:cxn modelId="{24BAEE37-4DE2-4456-8619-A9A4050DE150}" type="presParOf" srcId="{3E6D3974-8C97-4715-8EB6-B41B5962BE54}" destId="{2266FE51-DBA8-4BC3-BD1A-8F489AB14CD8}" srcOrd="9" destOrd="0" presId="urn:microsoft.com/office/officeart/2005/8/layout/default"/>
    <dgm:cxn modelId="{745BD1D7-7589-49B2-98ED-04036B37271F}" type="presParOf" srcId="{3E6D3974-8C97-4715-8EB6-B41B5962BE54}" destId="{AF0A9284-7A9A-4BF2-8187-422DFE74B9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2AC70-8BD5-4F78-AA88-F0EE4A6655A1}">
      <dsp:nvSpPr>
        <dsp:cNvPr id="0" name=""/>
        <dsp:cNvSpPr/>
      </dsp:nvSpPr>
      <dsp:spPr>
        <a:xfrm>
          <a:off x="983953" y="1885"/>
          <a:ext cx="1830281" cy="10981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Запрос информации имеющейся в ИС, в открытых источниках</a:t>
          </a:r>
          <a:endParaRPr lang="ru-RU" sz="1000" kern="1200" dirty="0"/>
        </a:p>
      </dsp:txBody>
      <dsp:txXfrm>
        <a:off x="983953" y="1885"/>
        <a:ext cx="1830281" cy="1098169"/>
      </dsp:txXfrm>
    </dsp:sp>
    <dsp:sp modelId="{FB071589-518A-4736-9871-4B1D04C338AC}">
      <dsp:nvSpPr>
        <dsp:cNvPr id="0" name=""/>
        <dsp:cNvSpPr/>
      </dsp:nvSpPr>
      <dsp:spPr>
        <a:xfrm>
          <a:off x="2997263" y="1885"/>
          <a:ext cx="1830281" cy="10981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Неэффективная автоматизация процесса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Наличие неактуальных документов/ неиспользуемых отчетов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997263" y="1885"/>
        <a:ext cx="1830281" cy="1098169"/>
      </dsp:txXfrm>
    </dsp:sp>
    <dsp:sp modelId="{1BA86FF7-7F9B-4BBB-84C3-084386C30850}">
      <dsp:nvSpPr>
        <dsp:cNvPr id="0" name=""/>
        <dsp:cNvSpPr/>
      </dsp:nvSpPr>
      <dsp:spPr>
        <a:xfrm>
          <a:off x="944200" y="2536367"/>
          <a:ext cx="1830281" cy="10981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Отсутствие четких требований к структуре и содержанию  </a:t>
          </a:r>
          <a:r>
            <a:rPr lang="ru-RU" sz="1000" kern="1200" dirty="0" smtClean="0"/>
            <a:t>учебно-методических </a:t>
          </a:r>
          <a:r>
            <a:rPr lang="ru-RU" sz="1000" kern="1200" dirty="0"/>
            <a:t>материалов </a:t>
          </a:r>
        </a:p>
      </dsp:txBody>
      <dsp:txXfrm>
        <a:off x="944200" y="2536367"/>
        <a:ext cx="1830281" cy="1098169"/>
      </dsp:txXfrm>
    </dsp:sp>
    <dsp:sp modelId="{0C8977CC-3A40-4F4E-A3F2-277102377721}">
      <dsp:nvSpPr>
        <dsp:cNvPr id="0" name=""/>
        <dsp:cNvSpPr/>
      </dsp:nvSpPr>
      <dsp:spPr>
        <a:xfrm>
          <a:off x="2997263" y="1283082"/>
          <a:ext cx="1830281" cy="10981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Большое количество информационных систем и низкий уровень их </a:t>
          </a:r>
          <a:r>
            <a:rPr lang="ru-RU" sz="1000" kern="1200" dirty="0" smtClean="0"/>
            <a:t>интеграции </a:t>
          </a:r>
          <a:endParaRPr lang="ru-RU" sz="1000" kern="1200" dirty="0"/>
        </a:p>
      </dsp:txBody>
      <dsp:txXfrm>
        <a:off x="2997263" y="1283082"/>
        <a:ext cx="1830281" cy="1098169"/>
      </dsp:txXfrm>
    </dsp:sp>
    <dsp:sp modelId="{70967518-B044-4505-9C99-4015467C040F}">
      <dsp:nvSpPr>
        <dsp:cNvPr id="0" name=""/>
        <dsp:cNvSpPr/>
      </dsp:nvSpPr>
      <dsp:spPr>
        <a:xfrm>
          <a:off x="3005682" y="2536364"/>
          <a:ext cx="1830281" cy="10981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Отсутствие четких рамок функционала педагогов  </a:t>
          </a:r>
        </a:p>
      </dsp:txBody>
      <dsp:txXfrm>
        <a:off x="3005682" y="2536364"/>
        <a:ext cx="1830281" cy="1098169"/>
      </dsp:txXfrm>
    </dsp:sp>
    <dsp:sp modelId="{AF0A9284-7A9A-4BF2-8187-422DFE74B909}">
      <dsp:nvSpPr>
        <dsp:cNvPr id="0" name=""/>
        <dsp:cNvSpPr/>
      </dsp:nvSpPr>
      <dsp:spPr>
        <a:xfrm>
          <a:off x="993416" y="1258381"/>
          <a:ext cx="1830281" cy="10981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Отсутствие единых требований к структуре и содержанию </a:t>
          </a:r>
          <a:r>
            <a:rPr lang="ru-RU" sz="1000" kern="1200" dirty="0" smtClean="0"/>
            <a:t>документов,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дублирование информации в отчетах </a:t>
          </a:r>
          <a:endParaRPr lang="ru-RU" sz="1000" kern="1200" dirty="0"/>
        </a:p>
      </dsp:txBody>
      <dsp:txXfrm>
        <a:off x="993416" y="1258381"/>
        <a:ext cx="1830281" cy="1098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9B5BE-4E35-4281-BD28-8760B706CC4F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2CB00-C471-46D5-9ED0-5E9C73298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89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A61C7-D7E7-4414-B716-4041DC7BFF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5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3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6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0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877" y="247001"/>
            <a:ext cx="682073" cy="6121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1"/>
            <a:ext cx="884767" cy="906780"/>
          </a:xfrm>
          <a:custGeom>
            <a:avLst/>
            <a:gdLst/>
            <a:ahLst/>
            <a:cxnLst/>
            <a:rect l="l" t="t" r="r" b="b"/>
            <a:pathLst>
              <a:path w="663575" h="680085">
                <a:moveTo>
                  <a:pt x="14951" y="0"/>
                </a:moveTo>
                <a:lnTo>
                  <a:pt x="0" y="0"/>
                </a:lnTo>
                <a:lnTo>
                  <a:pt x="0" y="168173"/>
                </a:lnTo>
                <a:lnTo>
                  <a:pt x="488162" y="680085"/>
                </a:lnTo>
                <a:lnTo>
                  <a:pt x="663486" y="680085"/>
                </a:lnTo>
                <a:lnTo>
                  <a:pt x="1495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" y="48894"/>
            <a:ext cx="730673" cy="766233"/>
          </a:xfrm>
          <a:custGeom>
            <a:avLst/>
            <a:gdLst/>
            <a:ahLst/>
            <a:cxnLst/>
            <a:rect l="l" t="t" r="r" b="b"/>
            <a:pathLst>
              <a:path w="548005" h="574675">
                <a:moveTo>
                  <a:pt x="0" y="0"/>
                </a:moveTo>
                <a:lnTo>
                  <a:pt x="0" y="183848"/>
                </a:lnTo>
                <a:lnTo>
                  <a:pt x="372605" y="574580"/>
                </a:lnTo>
                <a:lnTo>
                  <a:pt x="547916" y="574580"/>
                </a:lnTo>
                <a:lnTo>
                  <a:pt x="0" y="0"/>
                </a:lnTo>
                <a:close/>
              </a:path>
            </a:pathLst>
          </a:custGeom>
          <a:solidFill>
            <a:srgbClr val="A1A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2116" y="0"/>
            <a:ext cx="536787" cy="536787"/>
          </a:xfrm>
          <a:custGeom>
            <a:avLst/>
            <a:gdLst/>
            <a:ahLst/>
            <a:cxnLst/>
            <a:rect l="l" t="t" r="r" b="b"/>
            <a:pathLst>
              <a:path w="402590" h="402590">
                <a:moveTo>
                  <a:pt x="402449" y="0"/>
                </a:moveTo>
                <a:lnTo>
                  <a:pt x="0" y="0"/>
                </a:lnTo>
                <a:lnTo>
                  <a:pt x="402449" y="402463"/>
                </a:lnTo>
                <a:lnTo>
                  <a:pt x="402449" y="0"/>
                </a:lnTo>
                <a:close/>
              </a:path>
            </a:pathLst>
          </a:custGeom>
          <a:solidFill>
            <a:srgbClr val="544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33CB7"/>
                </a:solidFill>
                <a:latin typeface="Arial"/>
                <a:cs typeface="Arial"/>
              </a:defRPr>
            </a:lvl1pPr>
          </a:lstStyle>
          <a:p>
            <a:pPr marL="16933">
              <a:spcBef>
                <a:spcPts val="20"/>
              </a:spcBef>
            </a:pPr>
            <a:fld id="{81D60167-4931-47E6-BA6A-407CBD079E47}" type="slidenum">
              <a:rPr lang="ru-RU" spc="-33" smtClean="0"/>
              <a:pPr marL="16933">
                <a:spcBef>
                  <a:spcPts val="20"/>
                </a:spcBef>
              </a:pPr>
              <a:t>‹#›</a:t>
            </a:fld>
            <a:endParaRPr lang="ru-RU" spc="-33" dirty="0"/>
          </a:p>
        </p:txBody>
      </p:sp>
    </p:spTree>
    <p:extLst>
      <p:ext uri="{BB962C8B-B14F-4D97-AF65-F5344CB8AC3E}">
        <p14:creationId xmlns:p14="http://schemas.microsoft.com/office/powerpoint/2010/main" val="396695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423C6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856" y="1577340"/>
            <a:ext cx="530574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1518" y="1577340"/>
            <a:ext cx="530574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087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9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0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5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8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6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E5B2-C8C6-47B8-AE2B-9DEE9D6FAB2E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4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E5B2-C8C6-47B8-AE2B-9DEE9D6FAB2E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B39BE-215E-499C-8E6E-2CEEBF68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0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26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hyperlink" Target="https://max.ru/POMSH_RON_BO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33F36CA3-667C-5BFF-4787-79CA874AD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ирог 14">
            <a:extLst>
              <a:ext uri="{FF2B5EF4-FFF2-40B4-BE49-F238E27FC236}">
                <a16:creationId xmlns="" xmlns:a16="http://schemas.microsoft.com/office/drawing/2014/main" id="{686292E5-B139-D7D6-E09C-AD960BEBFC84}"/>
              </a:ext>
            </a:extLst>
          </p:cNvPr>
          <p:cNvSpPr/>
          <p:nvPr/>
        </p:nvSpPr>
        <p:spPr>
          <a:xfrm rot="3640678">
            <a:off x="9458432" y="-727372"/>
            <a:ext cx="6369751" cy="11309300"/>
          </a:xfrm>
          <a:prstGeom prst="pie">
            <a:avLst/>
          </a:prstGeom>
          <a:solidFill>
            <a:srgbClr val="F07D05"/>
          </a:solidFill>
          <a:ln>
            <a:solidFill>
              <a:srgbClr val="E5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ирог 15">
            <a:extLst>
              <a:ext uri="{FF2B5EF4-FFF2-40B4-BE49-F238E27FC236}">
                <a16:creationId xmlns="" xmlns:a16="http://schemas.microsoft.com/office/drawing/2014/main" id="{9F7C9133-EDBF-C44E-DBD4-A4127791D129}"/>
              </a:ext>
            </a:extLst>
          </p:cNvPr>
          <p:cNvSpPr/>
          <p:nvPr/>
        </p:nvSpPr>
        <p:spPr>
          <a:xfrm rot="4136184">
            <a:off x="10761978" y="-983263"/>
            <a:ext cx="7252397" cy="11342593"/>
          </a:xfrm>
          <a:prstGeom prst="pie">
            <a:avLst/>
          </a:prstGeom>
          <a:solidFill>
            <a:srgbClr val="0E6986"/>
          </a:solidFill>
          <a:ln>
            <a:solidFill>
              <a:srgbClr val="1B6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Изображение выглядит как текст, Шрифт,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8F734F1-D97B-C74D-4520-FAA4C0F0CB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0" y="4957763"/>
            <a:ext cx="3251025" cy="1487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9AD5B1-71FB-341B-CFB0-DD85C7A76A21}"/>
              </a:ext>
            </a:extLst>
          </p:cNvPr>
          <p:cNvSpPr txBox="1"/>
          <p:nvPr/>
        </p:nvSpPr>
        <p:spPr>
          <a:xfrm>
            <a:off x="668380" y="1296504"/>
            <a:ext cx="8127305" cy="257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E69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</a:t>
            </a:r>
            <a:r>
              <a:rPr lang="ru-RU" sz="2800" b="1" dirty="0">
                <a:solidFill>
                  <a:srgbClr val="0E69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БЮРОКРАТИЧЕСКОЙ НАГРУЗКИ </a:t>
            </a:r>
            <a:r>
              <a:rPr lang="ru-RU" sz="2800" b="1" dirty="0" smtClean="0">
                <a:solidFill>
                  <a:srgbClr val="0E69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dirty="0">
                <a:solidFill>
                  <a:srgbClr val="0E69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СИСТЕМЕ ДОШКОЛЬНОГО ОБРАЗОВАНИЯ: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E69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НОРМАТИВНЫЕ ТРЕБОВАНИЯ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E69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b="1" dirty="0">
              <a:solidFill>
                <a:srgbClr val="0E69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b="1" dirty="0">
              <a:solidFill>
                <a:srgbClr val="0E69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3BCA3C-79EC-77DF-11CB-C5EC5DC1BDF7}"/>
              </a:ext>
            </a:extLst>
          </p:cNvPr>
          <p:cNvSpPr txBox="1"/>
          <p:nvPr/>
        </p:nvSpPr>
        <p:spPr>
          <a:xfrm>
            <a:off x="643683" y="3417313"/>
            <a:ext cx="613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Соленникова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Мира Алексеевна, заместитель начальника отдела профилактики нарушений законодательства  министерства образования Красноярского края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FAA2A24-37EF-DE6D-948B-FC6FDA9A61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40" y="391770"/>
            <a:ext cx="570269" cy="5576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79B06DB-C5D3-366B-E183-05B7ADA91F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04" y="379003"/>
            <a:ext cx="1196759" cy="58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Шрифт, Графика,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7A9265C-712D-78F5-87DE-1157481036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79" y="454067"/>
            <a:ext cx="1217366" cy="43308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эмблема, символ, герб,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4A213459-6752-2FEE-215A-56993923AC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7" y="454067"/>
            <a:ext cx="1142269" cy="43308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Шрифт, текст, снимок экрана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94BDF92-5C90-1778-028C-CA6843900C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92" y="466821"/>
            <a:ext cx="1315348" cy="40757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ка, Шрифт, снимок экрана, Цвет электр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2558CC7-74AB-967E-0C5E-EC7B27F037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t="10317" r="4519" b="10861"/>
          <a:stretch/>
        </p:blipFill>
        <p:spPr>
          <a:xfrm>
            <a:off x="4794335" y="440970"/>
            <a:ext cx="1315349" cy="45927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60475DC-D439-D13E-04BF-82E94A6E0F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256" y="414259"/>
            <a:ext cx="1755807" cy="512696"/>
          </a:xfrm>
          <a:prstGeom prst="rect">
            <a:avLst/>
          </a:prstGeom>
        </p:spPr>
      </p:pic>
      <p:pic>
        <p:nvPicPr>
          <p:cNvPr id="7" name="Picture 6" descr="A red text on a black background&#10;&#10;AI-generated content may be incorrect.">
            <a:extLst>
              <a:ext uri="{FF2B5EF4-FFF2-40B4-BE49-F238E27FC236}">
                <a16:creationId xmlns="" xmlns:a16="http://schemas.microsoft.com/office/drawing/2014/main" id="{E5ED7169-64C8-8988-5205-661234CB7E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01" y="542925"/>
            <a:ext cx="1217896" cy="25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0789" y="378054"/>
            <a:ext cx="9624462" cy="4048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lnSpc>
                <a:spcPct val="90000"/>
              </a:lnSpc>
              <a:spcBef>
                <a:spcPts val="133"/>
              </a:spcBef>
              <a:tabLst>
                <a:tab pos="2296949" algn="l"/>
              </a:tabLst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ПРИХОДИТСЯ ЛИ ВАМ ГОТОВИТЬ ИНЫЕ ДОКУМЕНТЫ?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1821" y="1231679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982955">
              <a:spcBef>
                <a:spcPts val="353"/>
              </a:spcBef>
            </a:pPr>
            <a:r>
              <a:rPr sz="1500" b="1" dirty="0">
                <a:solidFill>
                  <a:srgbClr val="433C63"/>
                </a:solidFill>
                <a:latin typeface="Arial"/>
                <a:cs typeface="Arial"/>
              </a:rPr>
              <a:t>ДЕТСКИЙ</a:t>
            </a:r>
            <a:r>
              <a:rPr sz="1500" b="1" spc="-4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500" b="1" spc="-33" dirty="0">
                <a:solidFill>
                  <a:srgbClr val="433C63"/>
                </a:solidFill>
                <a:latin typeface="Arial"/>
                <a:cs typeface="Arial"/>
              </a:rPr>
              <a:t>САД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8340" y="1990885"/>
            <a:ext cx="3568745" cy="318423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53370" y="5523112"/>
            <a:ext cx="2548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да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2605" y="5523112"/>
            <a:ext cx="3437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нет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6179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5735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610600" y="6445297"/>
            <a:ext cx="2743200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10</a:t>
            </a:fld>
            <a:endParaRPr spc="-33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" y="-14412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011710" y="184827"/>
            <a:ext cx="1180289" cy="1749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0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0789" y="378054"/>
            <a:ext cx="9896837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ВНЕСЕНЫ ЛИ В ВАШИ ДОЛЖНОСТНЫЕ ИНСТРУКЦИИ</a:t>
            </a:r>
          </a:p>
          <a:p>
            <a:pPr marL="16933" algn="ctr"/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ИЗМЕНЕНИЯ?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70263" y="1349639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982955">
              <a:spcBef>
                <a:spcPts val="353"/>
              </a:spcBef>
            </a:pPr>
            <a:r>
              <a:rPr sz="1500" b="1" dirty="0">
                <a:solidFill>
                  <a:srgbClr val="433C63"/>
                </a:solidFill>
                <a:latin typeface="Arial"/>
                <a:cs typeface="Arial"/>
              </a:rPr>
              <a:t>ДЕТСКИЙ</a:t>
            </a:r>
            <a:r>
              <a:rPr sz="1500" b="1" spc="-4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500" b="1" spc="-33" dirty="0">
                <a:solidFill>
                  <a:srgbClr val="433C63"/>
                </a:solidFill>
                <a:latin typeface="Arial"/>
                <a:cs typeface="Arial"/>
              </a:rPr>
              <a:t>САД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3370" y="5523112"/>
            <a:ext cx="2548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да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2605" y="5523112"/>
            <a:ext cx="3437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нет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86179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5735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4255" y="2152951"/>
            <a:ext cx="3686783" cy="326535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610600" y="6445297"/>
            <a:ext cx="2743200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11</a:t>
            </a:fld>
            <a:endParaRPr spc="-33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" y="-14412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901465" y="91150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0788" y="378054"/>
            <a:ext cx="9731467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ЗНАЕТЕ ЛИ ВЫ О СЕРВИСЕ ЧАТ-БОТ «ПОМОЩНИК</a:t>
            </a:r>
          </a:p>
          <a:p>
            <a:pPr marL="16933" algn="ctr"/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РОСОБРНАДЗОРА»?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4545" y="1625782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982955">
              <a:spcBef>
                <a:spcPts val="353"/>
              </a:spcBef>
            </a:pPr>
            <a:r>
              <a:rPr sz="1500" b="1" dirty="0">
                <a:solidFill>
                  <a:srgbClr val="433C63"/>
                </a:solidFill>
                <a:latin typeface="Arial"/>
                <a:cs typeface="Arial"/>
              </a:rPr>
              <a:t>ДЕТСКИЙ</a:t>
            </a:r>
            <a:r>
              <a:rPr sz="1500" b="1" spc="-4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500" b="1" spc="-33" dirty="0">
                <a:solidFill>
                  <a:srgbClr val="433C63"/>
                </a:solidFill>
                <a:latin typeface="Arial"/>
                <a:cs typeface="Arial"/>
              </a:rPr>
              <a:t>САД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3370" y="5523112"/>
            <a:ext cx="2548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да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2605" y="5523112"/>
            <a:ext cx="3437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нет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86179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5735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9626" y="2217906"/>
            <a:ext cx="3579778" cy="3305206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610600" y="6445297"/>
            <a:ext cx="2743200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12</a:t>
            </a:fld>
            <a:endParaRPr spc="-33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" y="-14412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872281" y="100878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" y="1"/>
            <a:ext cx="884767" cy="906780"/>
            <a:chOff x="0" y="0"/>
            <a:chExt cx="663575" cy="6800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63575" cy="680085"/>
            </a:xfrm>
            <a:custGeom>
              <a:avLst/>
              <a:gdLst/>
              <a:ahLst/>
              <a:cxnLst/>
              <a:rect l="l" t="t" r="r" b="b"/>
              <a:pathLst>
                <a:path w="663575" h="680085">
                  <a:moveTo>
                    <a:pt x="14951" y="0"/>
                  </a:moveTo>
                  <a:lnTo>
                    <a:pt x="0" y="0"/>
                  </a:lnTo>
                  <a:lnTo>
                    <a:pt x="0" y="168173"/>
                  </a:lnTo>
                  <a:lnTo>
                    <a:pt x="488162" y="680085"/>
                  </a:lnTo>
                  <a:lnTo>
                    <a:pt x="663486" y="680085"/>
                  </a:lnTo>
                  <a:lnTo>
                    <a:pt x="149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6670"/>
              <a:ext cx="548005" cy="574675"/>
            </a:xfrm>
            <a:custGeom>
              <a:avLst/>
              <a:gdLst/>
              <a:ahLst/>
              <a:cxnLst/>
              <a:rect l="l" t="t" r="r" b="b"/>
              <a:pathLst>
                <a:path w="548005" h="574675">
                  <a:moveTo>
                    <a:pt x="0" y="0"/>
                  </a:moveTo>
                  <a:lnTo>
                    <a:pt x="0" y="183848"/>
                  </a:lnTo>
                  <a:lnTo>
                    <a:pt x="372605" y="574580"/>
                  </a:lnTo>
                  <a:lnTo>
                    <a:pt x="547916" y="574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587" y="0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90" h="402590">
                  <a:moveTo>
                    <a:pt x="402449" y="0"/>
                  </a:moveTo>
                  <a:lnTo>
                    <a:pt x="0" y="0"/>
                  </a:lnTo>
                  <a:lnTo>
                    <a:pt x="402449" y="402463"/>
                  </a:lnTo>
                  <a:lnTo>
                    <a:pt x="402449" y="0"/>
                  </a:lnTo>
                  <a:close/>
                </a:path>
              </a:pathLst>
            </a:custGeom>
            <a:solidFill>
              <a:srgbClr val="544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588470"/>
            <a:ext cx="10515600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ПРИХОДИТСЯ ЛИ ВАМ ПРЕДОСТАВЛЯТЬ ФОТООТЧЕТЫ</a:t>
            </a:r>
          </a:p>
          <a:p>
            <a:pPr marL="16933" algn="ctr">
              <a:lnSpc>
                <a:spcPct val="100000"/>
              </a:lnSpc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О ПРОВОДИМЫХ ВАМИ МЕРОПРИЯТИЯХ?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44196" y="1745662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982955">
              <a:spcBef>
                <a:spcPts val="353"/>
              </a:spcBef>
            </a:pPr>
            <a:r>
              <a:rPr sz="1500" b="1" dirty="0">
                <a:solidFill>
                  <a:srgbClr val="433C63"/>
                </a:solidFill>
                <a:latin typeface="Arial"/>
                <a:cs typeface="Arial"/>
              </a:rPr>
              <a:t>ДЕТСКИЙ</a:t>
            </a:r>
            <a:r>
              <a:rPr sz="1500" b="1" spc="-4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500" b="1" spc="-33" dirty="0">
                <a:solidFill>
                  <a:srgbClr val="433C63"/>
                </a:solidFill>
                <a:latin typeface="Arial"/>
                <a:cs typeface="Arial"/>
              </a:rPr>
              <a:t>САД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3370" y="5523112"/>
            <a:ext cx="2548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да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2605" y="5523112"/>
            <a:ext cx="3437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нет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86179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5735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0911" y="2626468"/>
            <a:ext cx="3529358" cy="3114209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11766635" y="6433660"/>
            <a:ext cx="204893" cy="556563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13</a:t>
            </a:fld>
            <a:endParaRPr spc="-33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" y="-14412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273" y="148641"/>
            <a:ext cx="102446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588470"/>
            <a:ext cx="10515600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ПРИХОДИТСЯ ЛИ ВАМ ПРЕДОСТАВЛЯТЬ ИНФОРМАЦИЮ</a:t>
            </a:r>
          </a:p>
          <a:p>
            <a:pPr marL="16933" algn="ctr">
              <a:lnSpc>
                <a:spcPct val="100000"/>
              </a:lnSpc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ПО ЗАПРОСАМ РАЗЛИЧНЫХ ВЕДОМСТВ?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9668" y="1487711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982955">
              <a:spcBef>
                <a:spcPts val="353"/>
              </a:spcBef>
            </a:pPr>
            <a:r>
              <a:rPr sz="1500" b="1" dirty="0">
                <a:solidFill>
                  <a:srgbClr val="433C63"/>
                </a:solidFill>
                <a:latin typeface="Arial"/>
                <a:cs typeface="Arial"/>
              </a:rPr>
              <a:t>ДЕТСКИЙ</a:t>
            </a:r>
            <a:r>
              <a:rPr sz="1500" b="1" spc="-4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500" b="1" spc="-33" dirty="0">
                <a:solidFill>
                  <a:srgbClr val="433C63"/>
                </a:solidFill>
                <a:latin typeface="Arial"/>
                <a:cs typeface="Arial"/>
              </a:rPr>
              <a:t>САД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1672" y="1487711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5080" algn="ctr">
              <a:spcBef>
                <a:spcPts val="353"/>
              </a:spcBef>
            </a:pPr>
            <a:r>
              <a:rPr sz="1500" b="1" spc="-13" dirty="0">
                <a:solidFill>
                  <a:srgbClr val="433C63"/>
                </a:solidFill>
                <a:latin typeface="Arial"/>
                <a:cs typeface="Arial"/>
              </a:rPr>
              <a:t>ШКОЛА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78293" y="1487711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224361" algn="ctr">
              <a:spcBef>
                <a:spcPts val="353"/>
              </a:spcBef>
            </a:pPr>
            <a:r>
              <a:rPr sz="1500" b="1" spc="-33" dirty="0">
                <a:solidFill>
                  <a:srgbClr val="433C63"/>
                </a:solidFill>
                <a:latin typeface="Arial"/>
                <a:cs typeface="Arial"/>
              </a:rPr>
              <a:t>СПО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3370" y="5523112"/>
            <a:ext cx="2548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да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2605" y="5523112"/>
            <a:ext cx="34374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нет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86179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5735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796" y="2119793"/>
            <a:ext cx="2618325" cy="262697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9711" y="2078184"/>
            <a:ext cx="2560796" cy="269509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70219" y="2172039"/>
            <a:ext cx="3061100" cy="2617815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11766635" y="6433660"/>
            <a:ext cx="204893" cy="556563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14</a:t>
            </a:fld>
            <a:endParaRPr spc="-33" dirty="0"/>
          </a:p>
        </p:txBody>
      </p:sp>
      <p:pic>
        <p:nvPicPr>
          <p:cNvPr id="19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588470"/>
            <a:ext cx="10515600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КАК ИЗМЕНИЛСЯ С 1 МАРТА 2025 ГОДА УРОВЕНЬ ВАШЕЙ</a:t>
            </a:r>
          </a:p>
          <a:p>
            <a:pPr marL="16933" algn="ctr">
              <a:lnSpc>
                <a:spcPct val="100000"/>
              </a:lnSpc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БЮРОКРАТИЧЕСКОЙ НАГРУЗКИ?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9668" y="1487711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982955">
              <a:spcBef>
                <a:spcPts val="353"/>
              </a:spcBef>
            </a:pPr>
            <a:r>
              <a:rPr sz="1500" b="1" dirty="0">
                <a:solidFill>
                  <a:srgbClr val="433C63"/>
                </a:solidFill>
                <a:latin typeface="Arial"/>
                <a:cs typeface="Arial"/>
              </a:rPr>
              <a:t>ДЕТСКИЙ</a:t>
            </a:r>
            <a:r>
              <a:rPr sz="1500" b="1" spc="-4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500" b="1" spc="-33" dirty="0">
                <a:solidFill>
                  <a:srgbClr val="433C63"/>
                </a:solidFill>
                <a:latin typeface="Arial"/>
                <a:cs typeface="Arial"/>
              </a:rPr>
              <a:t>САД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1672" y="1487711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5080" algn="ctr">
              <a:spcBef>
                <a:spcPts val="353"/>
              </a:spcBef>
            </a:pPr>
            <a:r>
              <a:rPr sz="1500" b="1" spc="-13" dirty="0">
                <a:solidFill>
                  <a:srgbClr val="433C63"/>
                </a:solidFill>
                <a:latin typeface="Arial"/>
                <a:cs typeface="Arial"/>
              </a:rPr>
              <a:t>ШКОЛА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78293" y="1487711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224361" algn="ctr">
              <a:spcBef>
                <a:spcPts val="353"/>
              </a:spcBef>
            </a:pPr>
            <a:r>
              <a:rPr sz="1500" b="1" spc="-33" dirty="0">
                <a:solidFill>
                  <a:srgbClr val="433C63"/>
                </a:solidFill>
                <a:latin typeface="Arial"/>
                <a:cs typeface="Arial"/>
              </a:rPr>
              <a:t>СПО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3369" y="5523112"/>
            <a:ext cx="114130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увеличился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89468" y="5523112"/>
            <a:ext cx="165946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остался</a:t>
            </a:r>
            <a:r>
              <a:rPr sz="1500" b="1" spc="-53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прежним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7802" y="5523112"/>
            <a:ext cx="906780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снизился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86179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5639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279" y="2183589"/>
            <a:ext cx="2619712" cy="262892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2895" y="2240095"/>
            <a:ext cx="2511468" cy="256321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7302" y="2161829"/>
            <a:ext cx="2587001" cy="2589777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187187" y="5576426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9BBA58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4294967295"/>
          </p:nvPr>
        </p:nvSpPr>
        <p:spPr>
          <a:xfrm>
            <a:off x="11766635" y="6433660"/>
            <a:ext cx="204893" cy="556563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15</a:t>
            </a:fld>
            <a:endParaRPr spc="-33" dirty="0"/>
          </a:p>
        </p:txBody>
      </p:sp>
      <p:pic>
        <p:nvPicPr>
          <p:cNvPr id="21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853" y="406104"/>
            <a:ext cx="8129195" cy="737549"/>
          </a:xfrm>
          <a:prstGeom prst="rect">
            <a:avLst/>
          </a:prstGeom>
        </p:spPr>
        <p:txBody>
          <a:bodyPr vert="horz" wrap="square" lIns="0" tIns="19216" rIns="0" bIns="0" rtlCol="0">
            <a:spAutoFit/>
          </a:bodyPr>
          <a:lstStyle/>
          <a:p>
            <a:pPr marL="9374" marR="3750">
              <a:lnSpc>
                <a:spcPts val="2820"/>
              </a:lnSpc>
              <a:spcBef>
                <a:spcPts val="151"/>
              </a:spcBef>
            </a:pPr>
            <a:r>
              <a:rPr sz="2400" b="1" spc="-7" dirty="0">
                <a:solidFill>
                  <a:srgbClr val="423C67"/>
                </a:solidFill>
                <a:latin typeface="Calibri"/>
                <a:cs typeface="Calibri"/>
              </a:rPr>
              <a:t>СКРЫТЫЕ</a:t>
            </a:r>
            <a:r>
              <a:rPr sz="2400" b="1" spc="-89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400" b="1" spc="-7" dirty="0">
                <a:solidFill>
                  <a:srgbClr val="423C67"/>
                </a:solidFill>
                <a:latin typeface="Calibri"/>
                <a:cs typeface="Calibri"/>
              </a:rPr>
              <a:t>МЕХАНИЗМЫ,</a:t>
            </a:r>
            <a:r>
              <a:rPr sz="2400" b="1" spc="-96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400" b="1" spc="-22" dirty="0">
                <a:solidFill>
                  <a:srgbClr val="423C67"/>
                </a:solidFill>
                <a:latin typeface="Calibri"/>
                <a:cs typeface="Calibri"/>
              </a:rPr>
              <a:t>ПРЕПЯТСТВУЮЩИЕ</a:t>
            </a:r>
            <a:r>
              <a:rPr sz="2400" b="1" spc="-66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400" b="1" spc="-7" dirty="0">
                <a:solidFill>
                  <a:srgbClr val="423C67"/>
                </a:solidFill>
                <a:latin typeface="Calibri"/>
                <a:cs typeface="Calibri"/>
              </a:rPr>
              <a:t>СНИЖЕНИЮ </a:t>
            </a:r>
            <a:r>
              <a:rPr sz="2400" b="1" spc="-44" dirty="0">
                <a:solidFill>
                  <a:srgbClr val="423C67"/>
                </a:solidFill>
                <a:latin typeface="Calibri"/>
                <a:cs typeface="Calibri"/>
              </a:rPr>
              <a:t>БЮРОКРАТИЧЕСКОЙ</a:t>
            </a:r>
            <a:r>
              <a:rPr sz="2400" b="1" spc="-74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400" b="1" spc="-7" dirty="0">
                <a:solidFill>
                  <a:srgbClr val="423C67"/>
                </a:solidFill>
                <a:latin typeface="Calibri"/>
                <a:cs typeface="Calibri"/>
              </a:rPr>
              <a:t>НАГРУЗКИ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74223" y="1718083"/>
            <a:ext cx="4967472" cy="755032"/>
            <a:chOff x="3934714" y="2678937"/>
            <a:chExt cx="6157595" cy="1177290"/>
          </a:xfrm>
        </p:grpSpPr>
        <p:sp>
          <p:nvSpPr>
            <p:cNvPr id="4" name="object 4"/>
            <p:cNvSpPr/>
            <p:nvPr/>
          </p:nvSpPr>
          <p:spPr>
            <a:xfrm>
              <a:off x="3941064" y="2685287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89">
                  <a:moveTo>
                    <a:pt x="5950712" y="0"/>
                  </a:moveTo>
                  <a:lnTo>
                    <a:pt x="0" y="0"/>
                  </a:lnTo>
                  <a:lnTo>
                    <a:pt x="0" y="1164336"/>
                  </a:lnTo>
                  <a:lnTo>
                    <a:pt x="5950712" y="1164336"/>
                  </a:lnTo>
                  <a:lnTo>
                    <a:pt x="5995211" y="1159211"/>
                  </a:lnTo>
                  <a:lnTo>
                    <a:pt x="6036058" y="1144614"/>
                  </a:lnTo>
                  <a:lnTo>
                    <a:pt x="6072089" y="1121708"/>
                  </a:lnTo>
                  <a:lnTo>
                    <a:pt x="6102140" y="1091657"/>
                  </a:lnTo>
                  <a:lnTo>
                    <a:pt x="6125046" y="1055626"/>
                  </a:lnTo>
                  <a:lnTo>
                    <a:pt x="6139643" y="1014779"/>
                  </a:lnTo>
                  <a:lnTo>
                    <a:pt x="6144768" y="970279"/>
                  </a:lnTo>
                  <a:lnTo>
                    <a:pt x="6144768" y="194055"/>
                  </a:lnTo>
                  <a:lnTo>
                    <a:pt x="6139643" y="149556"/>
                  </a:lnTo>
                  <a:lnTo>
                    <a:pt x="6125046" y="108709"/>
                  </a:lnTo>
                  <a:lnTo>
                    <a:pt x="6102140" y="72678"/>
                  </a:lnTo>
                  <a:lnTo>
                    <a:pt x="6072089" y="42627"/>
                  </a:lnTo>
                  <a:lnTo>
                    <a:pt x="6036058" y="19721"/>
                  </a:lnTo>
                  <a:lnTo>
                    <a:pt x="5995211" y="5124"/>
                  </a:lnTo>
                  <a:lnTo>
                    <a:pt x="5950712" y="0"/>
                  </a:lnTo>
                  <a:close/>
                </a:path>
              </a:pathLst>
            </a:custGeom>
            <a:solidFill>
              <a:srgbClr val="F4B08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41064" y="2685287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89">
                  <a:moveTo>
                    <a:pt x="6144768" y="194055"/>
                  </a:moveTo>
                  <a:lnTo>
                    <a:pt x="6144768" y="970279"/>
                  </a:lnTo>
                  <a:lnTo>
                    <a:pt x="6139643" y="1014779"/>
                  </a:lnTo>
                  <a:lnTo>
                    <a:pt x="6125046" y="1055626"/>
                  </a:lnTo>
                  <a:lnTo>
                    <a:pt x="6102140" y="1091657"/>
                  </a:lnTo>
                  <a:lnTo>
                    <a:pt x="6072089" y="1121708"/>
                  </a:lnTo>
                  <a:lnTo>
                    <a:pt x="6036058" y="1144614"/>
                  </a:lnTo>
                  <a:lnTo>
                    <a:pt x="5995211" y="1159211"/>
                  </a:lnTo>
                  <a:lnTo>
                    <a:pt x="5950712" y="1164336"/>
                  </a:lnTo>
                  <a:lnTo>
                    <a:pt x="0" y="1164336"/>
                  </a:lnTo>
                  <a:lnTo>
                    <a:pt x="0" y="0"/>
                  </a:lnTo>
                  <a:lnTo>
                    <a:pt x="5950712" y="0"/>
                  </a:lnTo>
                  <a:lnTo>
                    <a:pt x="5995211" y="5124"/>
                  </a:lnTo>
                  <a:lnTo>
                    <a:pt x="6036058" y="19721"/>
                  </a:lnTo>
                  <a:lnTo>
                    <a:pt x="6072089" y="42627"/>
                  </a:lnTo>
                  <a:lnTo>
                    <a:pt x="6102140" y="72678"/>
                  </a:lnTo>
                  <a:lnTo>
                    <a:pt x="6125046" y="108709"/>
                  </a:lnTo>
                  <a:lnTo>
                    <a:pt x="6139643" y="149556"/>
                  </a:lnTo>
                  <a:lnTo>
                    <a:pt x="6144768" y="194055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73602" y="1820189"/>
            <a:ext cx="4716972" cy="578578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134984" marR="3750" indent="-126079">
              <a:lnSpc>
                <a:spcPct val="91700"/>
              </a:lnSpc>
              <a:spcBef>
                <a:spcPts val="207"/>
              </a:spcBef>
              <a:buChar char="•"/>
              <a:tabLst>
                <a:tab pos="134984" algn="l"/>
              </a:tabLst>
            </a:pPr>
            <a:r>
              <a:rPr sz="1300" spc="-18" dirty="0">
                <a:latin typeface="Calibri"/>
                <a:cs typeface="Calibri"/>
              </a:rPr>
              <a:t>Требует</a:t>
            </a:r>
            <a:r>
              <a:rPr sz="1300" spc="-22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подготовки</a:t>
            </a:r>
            <a:r>
              <a:rPr sz="1300" spc="-63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большого</a:t>
            </a:r>
            <a:r>
              <a:rPr sz="1300" spc="-59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количества</a:t>
            </a:r>
            <a:r>
              <a:rPr sz="1300" spc="-48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документов</a:t>
            </a:r>
            <a:r>
              <a:rPr sz="1300" spc="-44" dirty="0">
                <a:latin typeface="Calibri"/>
                <a:cs typeface="Calibri"/>
              </a:rPr>
              <a:t> </a:t>
            </a:r>
            <a:r>
              <a:rPr sz="1300" spc="-37" dirty="0">
                <a:latin typeface="Calibri"/>
                <a:cs typeface="Calibri"/>
              </a:rPr>
              <a:t>и </a:t>
            </a:r>
            <a:r>
              <a:rPr sz="1300" dirty="0">
                <a:latin typeface="Calibri"/>
                <a:cs typeface="Calibri"/>
              </a:rPr>
              <a:t>иных</a:t>
            </a:r>
            <a:r>
              <a:rPr sz="1300" spc="-48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материалов,</a:t>
            </a:r>
            <a:r>
              <a:rPr sz="1300" spc="-48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подтверждающих</a:t>
            </a:r>
            <a:r>
              <a:rPr sz="1300" spc="-4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различные</a:t>
            </a:r>
            <a:r>
              <a:rPr sz="1300" spc="-37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критерии </a:t>
            </a:r>
            <a:r>
              <a:rPr sz="1300" dirty="0">
                <a:latin typeface="Calibri"/>
                <a:cs typeface="Calibri"/>
              </a:rPr>
              <a:t>и </a:t>
            </a:r>
            <a:r>
              <a:rPr sz="1300" spc="-7" dirty="0">
                <a:latin typeface="Calibri"/>
                <a:cs typeface="Calibri"/>
              </a:rPr>
              <a:t>показатели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5840" y="1624254"/>
            <a:ext cx="2799037" cy="942771"/>
            <a:chOff x="478281" y="2532633"/>
            <a:chExt cx="3469640" cy="1470025"/>
          </a:xfrm>
        </p:grpSpPr>
        <p:sp>
          <p:nvSpPr>
            <p:cNvPr id="8" name="object 8"/>
            <p:cNvSpPr/>
            <p:nvPr/>
          </p:nvSpPr>
          <p:spPr>
            <a:xfrm>
              <a:off x="484631" y="2538983"/>
              <a:ext cx="3456940" cy="1457325"/>
            </a:xfrm>
            <a:custGeom>
              <a:avLst/>
              <a:gdLst/>
              <a:ahLst/>
              <a:cxnLst/>
              <a:rect l="l" t="t" r="r" b="b"/>
              <a:pathLst>
                <a:path w="3456940" h="1457325">
                  <a:moveTo>
                    <a:pt x="3213608" y="0"/>
                  </a:moveTo>
                  <a:lnTo>
                    <a:pt x="242824" y="0"/>
                  </a:lnTo>
                  <a:lnTo>
                    <a:pt x="193885" y="4933"/>
                  </a:lnTo>
                  <a:lnTo>
                    <a:pt x="148304" y="19081"/>
                  </a:lnTo>
                  <a:lnTo>
                    <a:pt x="107057" y="41469"/>
                  </a:lnTo>
                  <a:lnTo>
                    <a:pt x="71120" y="71120"/>
                  </a:lnTo>
                  <a:lnTo>
                    <a:pt x="41469" y="107057"/>
                  </a:lnTo>
                  <a:lnTo>
                    <a:pt x="19081" y="148304"/>
                  </a:lnTo>
                  <a:lnTo>
                    <a:pt x="4933" y="193885"/>
                  </a:lnTo>
                  <a:lnTo>
                    <a:pt x="0" y="242824"/>
                  </a:lnTo>
                  <a:lnTo>
                    <a:pt x="0" y="1214120"/>
                  </a:lnTo>
                  <a:lnTo>
                    <a:pt x="4933" y="1263058"/>
                  </a:lnTo>
                  <a:lnTo>
                    <a:pt x="19081" y="1308639"/>
                  </a:lnTo>
                  <a:lnTo>
                    <a:pt x="41469" y="1349886"/>
                  </a:lnTo>
                  <a:lnTo>
                    <a:pt x="71120" y="1385824"/>
                  </a:lnTo>
                  <a:lnTo>
                    <a:pt x="107057" y="1415474"/>
                  </a:lnTo>
                  <a:lnTo>
                    <a:pt x="148304" y="1437862"/>
                  </a:lnTo>
                  <a:lnTo>
                    <a:pt x="193885" y="1452010"/>
                  </a:lnTo>
                  <a:lnTo>
                    <a:pt x="242824" y="1456944"/>
                  </a:lnTo>
                  <a:lnTo>
                    <a:pt x="3213608" y="1456944"/>
                  </a:lnTo>
                  <a:lnTo>
                    <a:pt x="3262546" y="1452010"/>
                  </a:lnTo>
                  <a:lnTo>
                    <a:pt x="3308127" y="1437862"/>
                  </a:lnTo>
                  <a:lnTo>
                    <a:pt x="3349374" y="1415474"/>
                  </a:lnTo>
                  <a:lnTo>
                    <a:pt x="3385312" y="1385824"/>
                  </a:lnTo>
                  <a:lnTo>
                    <a:pt x="3414962" y="1349886"/>
                  </a:lnTo>
                  <a:lnTo>
                    <a:pt x="3437350" y="1308639"/>
                  </a:lnTo>
                  <a:lnTo>
                    <a:pt x="3451498" y="1263058"/>
                  </a:lnTo>
                  <a:lnTo>
                    <a:pt x="3456431" y="1214120"/>
                  </a:lnTo>
                  <a:lnTo>
                    <a:pt x="3456431" y="242824"/>
                  </a:lnTo>
                  <a:lnTo>
                    <a:pt x="3451498" y="193885"/>
                  </a:lnTo>
                  <a:lnTo>
                    <a:pt x="3437350" y="148304"/>
                  </a:lnTo>
                  <a:lnTo>
                    <a:pt x="3414962" y="107057"/>
                  </a:lnTo>
                  <a:lnTo>
                    <a:pt x="3385311" y="71120"/>
                  </a:lnTo>
                  <a:lnTo>
                    <a:pt x="3349374" y="41469"/>
                  </a:lnTo>
                  <a:lnTo>
                    <a:pt x="3308127" y="19081"/>
                  </a:lnTo>
                  <a:lnTo>
                    <a:pt x="3262546" y="4933"/>
                  </a:lnTo>
                  <a:lnTo>
                    <a:pt x="321360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4631" y="2538983"/>
              <a:ext cx="3456940" cy="1457325"/>
            </a:xfrm>
            <a:custGeom>
              <a:avLst/>
              <a:gdLst/>
              <a:ahLst/>
              <a:cxnLst/>
              <a:rect l="l" t="t" r="r" b="b"/>
              <a:pathLst>
                <a:path w="3456940" h="1457325">
                  <a:moveTo>
                    <a:pt x="0" y="242824"/>
                  </a:moveTo>
                  <a:lnTo>
                    <a:pt x="4933" y="193885"/>
                  </a:lnTo>
                  <a:lnTo>
                    <a:pt x="19081" y="148304"/>
                  </a:lnTo>
                  <a:lnTo>
                    <a:pt x="41469" y="107057"/>
                  </a:lnTo>
                  <a:lnTo>
                    <a:pt x="71120" y="71120"/>
                  </a:lnTo>
                  <a:lnTo>
                    <a:pt x="107057" y="41469"/>
                  </a:lnTo>
                  <a:lnTo>
                    <a:pt x="148304" y="19081"/>
                  </a:lnTo>
                  <a:lnTo>
                    <a:pt x="193885" y="4933"/>
                  </a:lnTo>
                  <a:lnTo>
                    <a:pt x="242824" y="0"/>
                  </a:lnTo>
                  <a:lnTo>
                    <a:pt x="3213608" y="0"/>
                  </a:lnTo>
                  <a:lnTo>
                    <a:pt x="3262546" y="4933"/>
                  </a:lnTo>
                  <a:lnTo>
                    <a:pt x="3308127" y="19081"/>
                  </a:lnTo>
                  <a:lnTo>
                    <a:pt x="3349374" y="41469"/>
                  </a:lnTo>
                  <a:lnTo>
                    <a:pt x="3385311" y="71120"/>
                  </a:lnTo>
                  <a:lnTo>
                    <a:pt x="3414962" y="107057"/>
                  </a:lnTo>
                  <a:lnTo>
                    <a:pt x="3437350" y="148304"/>
                  </a:lnTo>
                  <a:lnTo>
                    <a:pt x="3451498" y="193885"/>
                  </a:lnTo>
                  <a:lnTo>
                    <a:pt x="3456431" y="242824"/>
                  </a:lnTo>
                  <a:lnTo>
                    <a:pt x="3456431" y="1214120"/>
                  </a:lnTo>
                  <a:lnTo>
                    <a:pt x="3451498" y="1263058"/>
                  </a:lnTo>
                  <a:lnTo>
                    <a:pt x="3437350" y="1308639"/>
                  </a:lnTo>
                  <a:lnTo>
                    <a:pt x="3414962" y="1349886"/>
                  </a:lnTo>
                  <a:lnTo>
                    <a:pt x="3385312" y="1385824"/>
                  </a:lnTo>
                  <a:lnTo>
                    <a:pt x="3349374" y="1415474"/>
                  </a:lnTo>
                  <a:lnTo>
                    <a:pt x="3308127" y="1437862"/>
                  </a:lnTo>
                  <a:lnTo>
                    <a:pt x="3262546" y="1452010"/>
                  </a:lnTo>
                  <a:lnTo>
                    <a:pt x="3213608" y="1456944"/>
                  </a:lnTo>
                  <a:lnTo>
                    <a:pt x="242824" y="1456944"/>
                  </a:lnTo>
                  <a:lnTo>
                    <a:pt x="193885" y="1452010"/>
                  </a:lnTo>
                  <a:lnTo>
                    <a:pt x="148304" y="1437862"/>
                  </a:lnTo>
                  <a:lnTo>
                    <a:pt x="107057" y="1415474"/>
                  </a:lnTo>
                  <a:lnTo>
                    <a:pt x="71120" y="1385824"/>
                  </a:lnTo>
                  <a:lnTo>
                    <a:pt x="41469" y="1349886"/>
                  </a:lnTo>
                  <a:lnTo>
                    <a:pt x="19081" y="1308639"/>
                  </a:lnTo>
                  <a:lnTo>
                    <a:pt x="4933" y="1263058"/>
                  </a:lnTo>
                  <a:lnTo>
                    <a:pt x="0" y="1214120"/>
                  </a:lnTo>
                  <a:lnTo>
                    <a:pt x="0" y="24282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27504" y="1927651"/>
            <a:ext cx="1313457" cy="318188"/>
          </a:xfrm>
          <a:prstGeom prst="rect">
            <a:avLst/>
          </a:prstGeom>
        </p:spPr>
        <p:txBody>
          <a:bodyPr vert="horz" wrap="square" lIns="0" tIns="10311" rIns="0" bIns="0" rtlCol="0">
            <a:spAutoFit/>
          </a:bodyPr>
          <a:lstStyle/>
          <a:p>
            <a:pPr marL="9374">
              <a:spcBef>
                <a:spcPts val="81"/>
              </a:spcBef>
            </a:pPr>
            <a:r>
              <a:rPr sz="2000" spc="-7" dirty="0">
                <a:solidFill>
                  <a:srgbClr val="FFFFFF"/>
                </a:solidFill>
                <a:latin typeface="Calibri"/>
                <a:cs typeface="Calibri"/>
              </a:rPr>
              <a:t>Аттестация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74223" y="2697425"/>
            <a:ext cx="4967472" cy="755032"/>
            <a:chOff x="3934714" y="4205985"/>
            <a:chExt cx="6157595" cy="1177290"/>
          </a:xfrm>
        </p:grpSpPr>
        <p:sp>
          <p:nvSpPr>
            <p:cNvPr id="12" name="object 12"/>
            <p:cNvSpPr/>
            <p:nvPr/>
          </p:nvSpPr>
          <p:spPr>
            <a:xfrm>
              <a:off x="3941064" y="4212335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89">
                  <a:moveTo>
                    <a:pt x="5950712" y="0"/>
                  </a:moveTo>
                  <a:lnTo>
                    <a:pt x="0" y="0"/>
                  </a:lnTo>
                  <a:lnTo>
                    <a:pt x="0" y="1164336"/>
                  </a:lnTo>
                  <a:lnTo>
                    <a:pt x="5950712" y="1164336"/>
                  </a:lnTo>
                  <a:lnTo>
                    <a:pt x="5995211" y="1159211"/>
                  </a:lnTo>
                  <a:lnTo>
                    <a:pt x="6036058" y="1144614"/>
                  </a:lnTo>
                  <a:lnTo>
                    <a:pt x="6072089" y="1121708"/>
                  </a:lnTo>
                  <a:lnTo>
                    <a:pt x="6102140" y="1091657"/>
                  </a:lnTo>
                  <a:lnTo>
                    <a:pt x="6125046" y="1055626"/>
                  </a:lnTo>
                  <a:lnTo>
                    <a:pt x="6139643" y="1014779"/>
                  </a:lnTo>
                  <a:lnTo>
                    <a:pt x="6144768" y="970280"/>
                  </a:lnTo>
                  <a:lnTo>
                    <a:pt x="6144768" y="194056"/>
                  </a:lnTo>
                  <a:lnTo>
                    <a:pt x="6139643" y="149556"/>
                  </a:lnTo>
                  <a:lnTo>
                    <a:pt x="6125046" y="108709"/>
                  </a:lnTo>
                  <a:lnTo>
                    <a:pt x="6102140" y="72678"/>
                  </a:lnTo>
                  <a:lnTo>
                    <a:pt x="6072089" y="42627"/>
                  </a:lnTo>
                  <a:lnTo>
                    <a:pt x="6036058" y="19721"/>
                  </a:lnTo>
                  <a:lnTo>
                    <a:pt x="5995211" y="5124"/>
                  </a:lnTo>
                  <a:lnTo>
                    <a:pt x="5950712" y="0"/>
                  </a:lnTo>
                  <a:close/>
                </a:path>
              </a:pathLst>
            </a:custGeom>
            <a:solidFill>
              <a:srgbClr val="E1EFD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1064" y="4212335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89">
                  <a:moveTo>
                    <a:pt x="6144768" y="194056"/>
                  </a:moveTo>
                  <a:lnTo>
                    <a:pt x="6144768" y="970280"/>
                  </a:lnTo>
                  <a:lnTo>
                    <a:pt x="6139643" y="1014779"/>
                  </a:lnTo>
                  <a:lnTo>
                    <a:pt x="6125046" y="1055626"/>
                  </a:lnTo>
                  <a:lnTo>
                    <a:pt x="6102140" y="1091657"/>
                  </a:lnTo>
                  <a:lnTo>
                    <a:pt x="6072089" y="1121708"/>
                  </a:lnTo>
                  <a:lnTo>
                    <a:pt x="6036058" y="1144614"/>
                  </a:lnTo>
                  <a:lnTo>
                    <a:pt x="5995211" y="1159211"/>
                  </a:lnTo>
                  <a:lnTo>
                    <a:pt x="5950712" y="1164336"/>
                  </a:lnTo>
                  <a:lnTo>
                    <a:pt x="0" y="1164336"/>
                  </a:lnTo>
                  <a:lnTo>
                    <a:pt x="0" y="0"/>
                  </a:lnTo>
                  <a:lnTo>
                    <a:pt x="5950712" y="0"/>
                  </a:lnTo>
                  <a:lnTo>
                    <a:pt x="5995211" y="5124"/>
                  </a:lnTo>
                  <a:lnTo>
                    <a:pt x="6036058" y="19721"/>
                  </a:lnTo>
                  <a:lnTo>
                    <a:pt x="6072089" y="42627"/>
                  </a:lnTo>
                  <a:lnTo>
                    <a:pt x="6102140" y="72678"/>
                  </a:lnTo>
                  <a:lnTo>
                    <a:pt x="6125046" y="108709"/>
                  </a:lnTo>
                  <a:lnTo>
                    <a:pt x="6139643" y="149556"/>
                  </a:lnTo>
                  <a:lnTo>
                    <a:pt x="6144768" y="194056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18277" y="2723374"/>
            <a:ext cx="4047949" cy="764419"/>
          </a:xfrm>
          <a:prstGeom prst="rect">
            <a:avLst/>
          </a:prstGeom>
        </p:spPr>
        <p:txBody>
          <a:bodyPr vert="horz" wrap="square" lIns="0" tIns="22966" rIns="0" bIns="0" rtlCol="0">
            <a:spAutoFit/>
          </a:bodyPr>
          <a:lstStyle/>
          <a:p>
            <a:pPr marL="134984" indent="-125610">
              <a:spcBef>
                <a:spcPts val="181"/>
              </a:spcBef>
              <a:buChar char="•"/>
              <a:tabLst>
                <a:tab pos="134984" algn="l"/>
              </a:tabLst>
            </a:pPr>
            <a:r>
              <a:rPr sz="1200" spc="-7" dirty="0">
                <a:latin typeface="Calibri"/>
                <a:cs typeface="Calibri"/>
              </a:rPr>
              <a:t>Поощряется</a:t>
            </a:r>
            <a:r>
              <a:rPr sz="1200" spc="-52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подготовка</a:t>
            </a:r>
            <a:r>
              <a:rPr sz="1200" spc="-26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дополнительных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документов</a:t>
            </a:r>
            <a:endParaRPr sz="1200">
              <a:latin typeface="Calibri"/>
              <a:cs typeface="Calibri"/>
            </a:endParaRPr>
          </a:p>
          <a:p>
            <a:pPr marL="134984" indent="-125610">
              <a:spcBef>
                <a:spcPts val="107"/>
              </a:spcBef>
              <a:buChar char="•"/>
              <a:tabLst>
                <a:tab pos="134984" algn="l"/>
              </a:tabLst>
            </a:pPr>
            <a:r>
              <a:rPr sz="1200" dirty="0">
                <a:latin typeface="Calibri"/>
                <a:cs typeface="Calibri"/>
              </a:rPr>
              <a:t>Поощряется</a:t>
            </a:r>
            <a:r>
              <a:rPr sz="1200" spc="20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участие</a:t>
            </a:r>
            <a:r>
              <a:rPr sz="1200" spc="-1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-2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конкурсах</a:t>
            </a:r>
            <a:r>
              <a:rPr sz="1200" spc="-22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2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иных</a:t>
            </a:r>
            <a:r>
              <a:rPr sz="1200" spc="-44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мероприятиях</a:t>
            </a:r>
            <a:endParaRPr sz="1200">
              <a:latin typeface="Calibri"/>
              <a:cs typeface="Calibri"/>
            </a:endParaRPr>
          </a:p>
          <a:p>
            <a:pPr marL="134984" marR="3750" indent="-126079">
              <a:lnSpc>
                <a:spcPts val="1292"/>
              </a:lnSpc>
              <a:spcBef>
                <a:spcPts val="236"/>
              </a:spcBef>
              <a:buChar char="•"/>
              <a:tabLst>
                <a:tab pos="134984" algn="l"/>
              </a:tabLst>
            </a:pPr>
            <a:r>
              <a:rPr sz="1200" spc="-7" dirty="0">
                <a:latin typeface="Calibri"/>
                <a:cs typeface="Calibri"/>
              </a:rPr>
              <a:t>Поощряется</a:t>
            </a:r>
            <a:r>
              <a:rPr sz="1200" spc="-33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выполнение</a:t>
            </a:r>
            <a:r>
              <a:rPr sz="1200" spc="-4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функционала,</a:t>
            </a:r>
            <a:r>
              <a:rPr sz="1200" spc="-4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не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связанного</a:t>
            </a:r>
            <a:r>
              <a:rPr sz="1200" spc="-4" dirty="0">
                <a:latin typeface="Calibri"/>
                <a:cs typeface="Calibri"/>
              </a:rPr>
              <a:t> </a:t>
            </a:r>
            <a:r>
              <a:rPr sz="1200" spc="-37" dirty="0">
                <a:latin typeface="Calibri"/>
                <a:cs typeface="Calibri"/>
              </a:rPr>
              <a:t>с </a:t>
            </a:r>
            <a:r>
              <a:rPr sz="1200" spc="-7" dirty="0">
                <a:latin typeface="Calibri"/>
                <a:cs typeface="Calibri"/>
              </a:rPr>
              <a:t>педагогической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деятельностью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5840" y="2605551"/>
            <a:ext cx="2799037" cy="940735"/>
            <a:chOff x="478281" y="4062729"/>
            <a:chExt cx="3469640" cy="1466850"/>
          </a:xfrm>
        </p:grpSpPr>
        <p:sp>
          <p:nvSpPr>
            <p:cNvPr id="16" name="object 16"/>
            <p:cNvSpPr/>
            <p:nvPr/>
          </p:nvSpPr>
          <p:spPr>
            <a:xfrm>
              <a:off x="484631" y="4069079"/>
              <a:ext cx="3456940" cy="1454150"/>
            </a:xfrm>
            <a:custGeom>
              <a:avLst/>
              <a:gdLst/>
              <a:ahLst/>
              <a:cxnLst/>
              <a:rect l="l" t="t" r="r" b="b"/>
              <a:pathLst>
                <a:path w="3456940" h="1454150">
                  <a:moveTo>
                    <a:pt x="3214116" y="0"/>
                  </a:moveTo>
                  <a:lnTo>
                    <a:pt x="242316" y="0"/>
                  </a:lnTo>
                  <a:lnTo>
                    <a:pt x="193483" y="4921"/>
                  </a:lnTo>
                  <a:lnTo>
                    <a:pt x="147998" y="19038"/>
                  </a:lnTo>
                  <a:lnTo>
                    <a:pt x="106838" y="41375"/>
                  </a:lnTo>
                  <a:lnTo>
                    <a:pt x="70975" y="70961"/>
                  </a:lnTo>
                  <a:lnTo>
                    <a:pt x="41385" y="106821"/>
                  </a:lnTo>
                  <a:lnTo>
                    <a:pt x="19043" y="147982"/>
                  </a:lnTo>
                  <a:lnTo>
                    <a:pt x="4923" y="193472"/>
                  </a:lnTo>
                  <a:lnTo>
                    <a:pt x="0" y="242315"/>
                  </a:lnTo>
                  <a:lnTo>
                    <a:pt x="0" y="1211579"/>
                  </a:lnTo>
                  <a:lnTo>
                    <a:pt x="4923" y="1260423"/>
                  </a:lnTo>
                  <a:lnTo>
                    <a:pt x="19043" y="1305913"/>
                  </a:lnTo>
                  <a:lnTo>
                    <a:pt x="41385" y="1347074"/>
                  </a:lnTo>
                  <a:lnTo>
                    <a:pt x="70975" y="1382934"/>
                  </a:lnTo>
                  <a:lnTo>
                    <a:pt x="106838" y="1412520"/>
                  </a:lnTo>
                  <a:lnTo>
                    <a:pt x="147998" y="1434857"/>
                  </a:lnTo>
                  <a:lnTo>
                    <a:pt x="193483" y="1448974"/>
                  </a:lnTo>
                  <a:lnTo>
                    <a:pt x="242316" y="1453895"/>
                  </a:lnTo>
                  <a:lnTo>
                    <a:pt x="3214116" y="1453895"/>
                  </a:lnTo>
                  <a:lnTo>
                    <a:pt x="3262959" y="1448974"/>
                  </a:lnTo>
                  <a:lnTo>
                    <a:pt x="3308449" y="1434857"/>
                  </a:lnTo>
                  <a:lnTo>
                    <a:pt x="3349610" y="1412520"/>
                  </a:lnTo>
                  <a:lnTo>
                    <a:pt x="3385470" y="1382934"/>
                  </a:lnTo>
                  <a:lnTo>
                    <a:pt x="3415056" y="1347074"/>
                  </a:lnTo>
                  <a:lnTo>
                    <a:pt x="3437393" y="1305913"/>
                  </a:lnTo>
                  <a:lnTo>
                    <a:pt x="3451510" y="1260423"/>
                  </a:lnTo>
                  <a:lnTo>
                    <a:pt x="3456431" y="1211579"/>
                  </a:lnTo>
                  <a:lnTo>
                    <a:pt x="3456431" y="242315"/>
                  </a:lnTo>
                  <a:lnTo>
                    <a:pt x="3451510" y="193472"/>
                  </a:lnTo>
                  <a:lnTo>
                    <a:pt x="3437393" y="147982"/>
                  </a:lnTo>
                  <a:lnTo>
                    <a:pt x="3415056" y="106821"/>
                  </a:lnTo>
                  <a:lnTo>
                    <a:pt x="3385470" y="70961"/>
                  </a:lnTo>
                  <a:lnTo>
                    <a:pt x="3349610" y="41375"/>
                  </a:lnTo>
                  <a:lnTo>
                    <a:pt x="3308449" y="19038"/>
                  </a:lnTo>
                  <a:lnTo>
                    <a:pt x="3262959" y="4921"/>
                  </a:lnTo>
                  <a:lnTo>
                    <a:pt x="321411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4631" y="4069079"/>
              <a:ext cx="3456940" cy="1454150"/>
            </a:xfrm>
            <a:custGeom>
              <a:avLst/>
              <a:gdLst/>
              <a:ahLst/>
              <a:cxnLst/>
              <a:rect l="l" t="t" r="r" b="b"/>
              <a:pathLst>
                <a:path w="3456940" h="1454150">
                  <a:moveTo>
                    <a:pt x="0" y="242315"/>
                  </a:moveTo>
                  <a:lnTo>
                    <a:pt x="4923" y="193472"/>
                  </a:lnTo>
                  <a:lnTo>
                    <a:pt x="19043" y="147982"/>
                  </a:lnTo>
                  <a:lnTo>
                    <a:pt x="41385" y="106821"/>
                  </a:lnTo>
                  <a:lnTo>
                    <a:pt x="70975" y="70961"/>
                  </a:lnTo>
                  <a:lnTo>
                    <a:pt x="106838" y="41375"/>
                  </a:lnTo>
                  <a:lnTo>
                    <a:pt x="147998" y="19038"/>
                  </a:lnTo>
                  <a:lnTo>
                    <a:pt x="193483" y="4921"/>
                  </a:lnTo>
                  <a:lnTo>
                    <a:pt x="242316" y="0"/>
                  </a:lnTo>
                  <a:lnTo>
                    <a:pt x="3214116" y="0"/>
                  </a:lnTo>
                  <a:lnTo>
                    <a:pt x="3262959" y="4921"/>
                  </a:lnTo>
                  <a:lnTo>
                    <a:pt x="3308449" y="19038"/>
                  </a:lnTo>
                  <a:lnTo>
                    <a:pt x="3349610" y="41375"/>
                  </a:lnTo>
                  <a:lnTo>
                    <a:pt x="3385470" y="70961"/>
                  </a:lnTo>
                  <a:lnTo>
                    <a:pt x="3415056" y="106821"/>
                  </a:lnTo>
                  <a:lnTo>
                    <a:pt x="3437393" y="147982"/>
                  </a:lnTo>
                  <a:lnTo>
                    <a:pt x="3451510" y="193472"/>
                  </a:lnTo>
                  <a:lnTo>
                    <a:pt x="3456431" y="242315"/>
                  </a:lnTo>
                  <a:lnTo>
                    <a:pt x="3456431" y="1211579"/>
                  </a:lnTo>
                  <a:lnTo>
                    <a:pt x="3451510" y="1260423"/>
                  </a:lnTo>
                  <a:lnTo>
                    <a:pt x="3437393" y="1305913"/>
                  </a:lnTo>
                  <a:lnTo>
                    <a:pt x="3415056" y="1347074"/>
                  </a:lnTo>
                  <a:lnTo>
                    <a:pt x="3385470" y="1382934"/>
                  </a:lnTo>
                  <a:lnTo>
                    <a:pt x="3349610" y="1412520"/>
                  </a:lnTo>
                  <a:lnTo>
                    <a:pt x="3308449" y="1434857"/>
                  </a:lnTo>
                  <a:lnTo>
                    <a:pt x="3262959" y="1448974"/>
                  </a:lnTo>
                  <a:lnTo>
                    <a:pt x="3214116" y="1453895"/>
                  </a:lnTo>
                  <a:lnTo>
                    <a:pt x="242316" y="1453895"/>
                  </a:lnTo>
                  <a:lnTo>
                    <a:pt x="193483" y="1448974"/>
                  </a:lnTo>
                  <a:lnTo>
                    <a:pt x="147998" y="1434857"/>
                  </a:lnTo>
                  <a:lnTo>
                    <a:pt x="106838" y="1412520"/>
                  </a:lnTo>
                  <a:lnTo>
                    <a:pt x="70975" y="1382934"/>
                  </a:lnTo>
                  <a:lnTo>
                    <a:pt x="41385" y="1347074"/>
                  </a:lnTo>
                  <a:lnTo>
                    <a:pt x="19043" y="1305913"/>
                  </a:lnTo>
                  <a:lnTo>
                    <a:pt x="4923" y="1260423"/>
                  </a:lnTo>
                  <a:lnTo>
                    <a:pt x="0" y="1211579"/>
                  </a:lnTo>
                  <a:lnTo>
                    <a:pt x="0" y="2423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16019" y="2787590"/>
            <a:ext cx="1734030" cy="604485"/>
          </a:xfrm>
          <a:prstGeom prst="rect">
            <a:avLst/>
          </a:prstGeom>
        </p:spPr>
        <p:txBody>
          <a:bodyPr vert="horz" wrap="square" lIns="0" tIns="39839" rIns="0" bIns="0" rtlCol="0">
            <a:spAutoFit/>
          </a:bodyPr>
          <a:lstStyle/>
          <a:p>
            <a:pPr marL="97020" marR="3750" indent="-88114">
              <a:lnSpc>
                <a:spcPts val="2200"/>
              </a:lnSpc>
              <a:spcBef>
                <a:spcPts val="314"/>
              </a:spcBef>
            </a:pPr>
            <a:r>
              <a:rPr sz="2000" spc="-7" dirty="0">
                <a:solidFill>
                  <a:srgbClr val="FFFFFF"/>
                </a:solidFill>
                <a:latin typeface="Calibri"/>
                <a:cs typeface="Calibri"/>
              </a:rPr>
              <a:t>Положение</a:t>
            </a:r>
            <a:r>
              <a:rPr sz="2000" spc="-9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8" dirty="0">
                <a:solidFill>
                  <a:srgbClr val="FFFFFF"/>
                </a:solidFill>
                <a:latin typeface="Calibri"/>
                <a:cs typeface="Calibri"/>
              </a:rPr>
              <a:t>об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оплате</a:t>
            </a:r>
            <a:r>
              <a:rPr sz="2000" spc="-6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труда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74223" y="3678722"/>
            <a:ext cx="4967472" cy="755032"/>
            <a:chOff x="3934714" y="5736081"/>
            <a:chExt cx="6157595" cy="1177290"/>
          </a:xfrm>
        </p:grpSpPr>
        <p:sp>
          <p:nvSpPr>
            <p:cNvPr id="20" name="object 20"/>
            <p:cNvSpPr/>
            <p:nvPr/>
          </p:nvSpPr>
          <p:spPr>
            <a:xfrm>
              <a:off x="3941064" y="5742431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90">
                  <a:moveTo>
                    <a:pt x="5950712" y="0"/>
                  </a:moveTo>
                  <a:lnTo>
                    <a:pt x="0" y="0"/>
                  </a:lnTo>
                  <a:lnTo>
                    <a:pt x="0" y="1164336"/>
                  </a:lnTo>
                  <a:lnTo>
                    <a:pt x="5950712" y="1164336"/>
                  </a:lnTo>
                  <a:lnTo>
                    <a:pt x="5995211" y="1159211"/>
                  </a:lnTo>
                  <a:lnTo>
                    <a:pt x="6036058" y="1144614"/>
                  </a:lnTo>
                  <a:lnTo>
                    <a:pt x="6072089" y="1121708"/>
                  </a:lnTo>
                  <a:lnTo>
                    <a:pt x="6102140" y="1091657"/>
                  </a:lnTo>
                  <a:lnTo>
                    <a:pt x="6125046" y="1055626"/>
                  </a:lnTo>
                  <a:lnTo>
                    <a:pt x="6139643" y="1014779"/>
                  </a:lnTo>
                  <a:lnTo>
                    <a:pt x="6144768" y="970279"/>
                  </a:lnTo>
                  <a:lnTo>
                    <a:pt x="6144768" y="194055"/>
                  </a:lnTo>
                  <a:lnTo>
                    <a:pt x="6139643" y="149556"/>
                  </a:lnTo>
                  <a:lnTo>
                    <a:pt x="6125046" y="108709"/>
                  </a:lnTo>
                  <a:lnTo>
                    <a:pt x="6102140" y="72678"/>
                  </a:lnTo>
                  <a:lnTo>
                    <a:pt x="6072089" y="42627"/>
                  </a:lnTo>
                  <a:lnTo>
                    <a:pt x="6036058" y="19721"/>
                  </a:lnTo>
                  <a:lnTo>
                    <a:pt x="5995211" y="5124"/>
                  </a:lnTo>
                  <a:lnTo>
                    <a:pt x="5950712" y="0"/>
                  </a:lnTo>
                  <a:close/>
                </a:path>
              </a:pathLst>
            </a:custGeom>
            <a:solidFill>
              <a:srgbClr val="E1EFD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41064" y="5742431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90">
                  <a:moveTo>
                    <a:pt x="6144768" y="194055"/>
                  </a:moveTo>
                  <a:lnTo>
                    <a:pt x="6144768" y="970279"/>
                  </a:lnTo>
                  <a:lnTo>
                    <a:pt x="6139643" y="1014779"/>
                  </a:lnTo>
                  <a:lnTo>
                    <a:pt x="6125046" y="1055626"/>
                  </a:lnTo>
                  <a:lnTo>
                    <a:pt x="6102140" y="1091657"/>
                  </a:lnTo>
                  <a:lnTo>
                    <a:pt x="6072089" y="1121708"/>
                  </a:lnTo>
                  <a:lnTo>
                    <a:pt x="6036058" y="1144614"/>
                  </a:lnTo>
                  <a:lnTo>
                    <a:pt x="5995211" y="1159211"/>
                  </a:lnTo>
                  <a:lnTo>
                    <a:pt x="5950712" y="1164336"/>
                  </a:lnTo>
                  <a:lnTo>
                    <a:pt x="0" y="1164336"/>
                  </a:lnTo>
                  <a:lnTo>
                    <a:pt x="0" y="0"/>
                  </a:lnTo>
                  <a:lnTo>
                    <a:pt x="5950712" y="0"/>
                  </a:lnTo>
                  <a:lnTo>
                    <a:pt x="5995211" y="5124"/>
                  </a:lnTo>
                  <a:lnTo>
                    <a:pt x="6036058" y="19721"/>
                  </a:lnTo>
                  <a:lnTo>
                    <a:pt x="6072089" y="42627"/>
                  </a:lnTo>
                  <a:lnTo>
                    <a:pt x="6102140" y="72678"/>
                  </a:lnTo>
                  <a:lnTo>
                    <a:pt x="6125046" y="108709"/>
                  </a:lnTo>
                  <a:lnTo>
                    <a:pt x="6139643" y="149556"/>
                  </a:lnTo>
                  <a:lnTo>
                    <a:pt x="6144768" y="194055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18278" y="3756913"/>
            <a:ext cx="4102249" cy="646437"/>
          </a:xfrm>
          <a:prstGeom prst="rect">
            <a:avLst/>
          </a:prstGeom>
        </p:spPr>
        <p:txBody>
          <a:bodyPr vert="horz" wrap="square" lIns="0" tIns="22965" rIns="0" bIns="0" rtlCol="0">
            <a:spAutoFit/>
          </a:bodyPr>
          <a:lstStyle/>
          <a:p>
            <a:pPr marL="135452" indent="-126079">
              <a:spcBef>
                <a:spcPts val="180"/>
              </a:spcBef>
              <a:buChar char="•"/>
              <a:tabLst>
                <a:tab pos="135452" algn="l"/>
              </a:tabLst>
            </a:pPr>
            <a:r>
              <a:rPr sz="1300" spc="-15" dirty="0">
                <a:latin typeface="Calibri"/>
                <a:cs typeface="Calibri"/>
              </a:rPr>
              <a:t>Содержат</a:t>
            </a:r>
            <a:r>
              <a:rPr sz="1300" spc="-26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избыточные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требования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к</a:t>
            </a:r>
            <a:r>
              <a:rPr sz="1300" spc="-7" dirty="0">
                <a:latin typeface="Calibri"/>
                <a:cs typeface="Calibri"/>
              </a:rPr>
              <a:t> функционалу</a:t>
            </a:r>
            <a:endParaRPr sz="1300">
              <a:latin typeface="Calibri"/>
              <a:cs typeface="Calibri"/>
            </a:endParaRPr>
          </a:p>
          <a:p>
            <a:pPr marL="134984" marR="134984" indent="-126079">
              <a:lnSpc>
                <a:spcPts val="1468"/>
              </a:lnSpc>
              <a:spcBef>
                <a:spcPts val="258"/>
              </a:spcBef>
              <a:buChar char="•"/>
              <a:tabLst>
                <a:tab pos="134984" algn="l"/>
              </a:tabLst>
            </a:pPr>
            <a:r>
              <a:rPr sz="1300" dirty="0">
                <a:latin typeface="Calibri"/>
                <a:cs typeface="Calibri"/>
              </a:rPr>
              <a:t>Не</a:t>
            </a:r>
            <a:r>
              <a:rPr sz="1300" spc="-26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конкретизируют</a:t>
            </a:r>
            <a:r>
              <a:rPr sz="1300" spc="-22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обязанности</a:t>
            </a:r>
            <a:r>
              <a:rPr sz="1300" spc="-63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</a:t>
            </a:r>
            <a:r>
              <a:rPr sz="1300" spc="-11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права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</a:t>
            </a:r>
            <a:r>
              <a:rPr sz="1300" spc="-22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части документационной</a:t>
            </a:r>
            <a:r>
              <a:rPr sz="1300" spc="-22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нагрузки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85840" y="3584893"/>
            <a:ext cx="2799037" cy="942771"/>
            <a:chOff x="478281" y="5589777"/>
            <a:chExt cx="3469640" cy="1470025"/>
          </a:xfrm>
        </p:grpSpPr>
        <p:sp>
          <p:nvSpPr>
            <p:cNvPr id="24" name="object 24"/>
            <p:cNvSpPr/>
            <p:nvPr/>
          </p:nvSpPr>
          <p:spPr>
            <a:xfrm>
              <a:off x="484631" y="5596127"/>
              <a:ext cx="3456940" cy="1457325"/>
            </a:xfrm>
            <a:custGeom>
              <a:avLst/>
              <a:gdLst/>
              <a:ahLst/>
              <a:cxnLst/>
              <a:rect l="l" t="t" r="r" b="b"/>
              <a:pathLst>
                <a:path w="3456940" h="1457325">
                  <a:moveTo>
                    <a:pt x="3213608" y="0"/>
                  </a:moveTo>
                  <a:lnTo>
                    <a:pt x="242824" y="0"/>
                  </a:lnTo>
                  <a:lnTo>
                    <a:pt x="193885" y="4933"/>
                  </a:lnTo>
                  <a:lnTo>
                    <a:pt x="148304" y="19081"/>
                  </a:lnTo>
                  <a:lnTo>
                    <a:pt x="107057" y="41469"/>
                  </a:lnTo>
                  <a:lnTo>
                    <a:pt x="71120" y="71119"/>
                  </a:lnTo>
                  <a:lnTo>
                    <a:pt x="41469" y="107057"/>
                  </a:lnTo>
                  <a:lnTo>
                    <a:pt x="19081" y="148304"/>
                  </a:lnTo>
                  <a:lnTo>
                    <a:pt x="4933" y="193885"/>
                  </a:lnTo>
                  <a:lnTo>
                    <a:pt x="0" y="242823"/>
                  </a:lnTo>
                  <a:lnTo>
                    <a:pt x="0" y="1214119"/>
                  </a:lnTo>
                  <a:lnTo>
                    <a:pt x="4933" y="1263058"/>
                  </a:lnTo>
                  <a:lnTo>
                    <a:pt x="19081" y="1308639"/>
                  </a:lnTo>
                  <a:lnTo>
                    <a:pt x="41469" y="1349886"/>
                  </a:lnTo>
                  <a:lnTo>
                    <a:pt x="71120" y="1385824"/>
                  </a:lnTo>
                  <a:lnTo>
                    <a:pt x="107057" y="1415474"/>
                  </a:lnTo>
                  <a:lnTo>
                    <a:pt x="148304" y="1437862"/>
                  </a:lnTo>
                  <a:lnTo>
                    <a:pt x="193885" y="1452010"/>
                  </a:lnTo>
                  <a:lnTo>
                    <a:pt x="242824" y="1456943"/>
                  </a:lnTo>
                  <a:lnTo>
                    <a:pt x="3213608" y="1456943"/>
                  </a:lnTo>
                  <a:lnTo>
                    <a:pt x="3262546" y="1452010"/>
                  </a:lnTo>
                  <a:lnTo>
                    <a:pt x="3308127" y="1437862"/>
                  </a:lnTo>
                  <a:lnTo>
                    <a:pt x="3349374" y="1415474"/>
                  </a:lnTo>
                  <a:lnTo>
                    <a:pt x="3385312" y="1385823"/>
                  </a:lnTo>
                  <a:lnTo>
                    <a:pt x="3414962" y="1349886"/>
                  </a:lnTo>
                  <a:lnTo>
                    <a:pt x="3437350" y="1308639"/>
                  </a:lnTo>
                  <a:lnTo>
                    <a:pt x="3451498" y="1263058"/>
                  </a:lnTo>
                  <a:lnTo>
                    <a:pt x="3456431" y="1214119"/>
                  </a:lnTo>
                  <a:lnTo>
                    <a:pt x="3456431" y="242823"/>
                  </a:lnTo>
                  <a:lnTo>
                    <a:pt x="3451498" y="193885"/>
                  </a:lnTo>
                  <a:lnTo>
                    <a:pt x="3437350" y="148304"/>
                  </a:lnTo>
                  <a:lnTo>
                    <a:pt x="3414962" y="107057"/>
                  </a:lnTo>
                  <a:lnTo>
                    <a:pt x="3385311" y="71119"/>
                  </a:lnTo>
                  <a:lnTo>
                    <a:pt x="3349374" y="41469"/>
                  </a:lnTo>
                  <a:lnTo>
                    <a:pt x="3308127" y="19081"/>
                  </a:lnTo>
                  <a:lnTo>
                    <a:pt x="3262546" y="4933"/>
                  </a:lnTo>
                  <a:lnTo>
                    <a:pt x="3213608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4631" y="5596127"/>
              <a:ext cx="3456940" cy="1457325"/>
            </a:xfrm>
            <a:custGeom>
              <a:avLst/>
              <a:gdLst/>
              <a:ahLst/>
              <a:cxnLst/>
              <a:rect l="l" t="t" r="r" b="b"/>
              <a:pathLst>
                <a:path w="3456940" h="1457325">
                  <a:moveTo>
                    <a:pt x="0" y="242823"/>
                  </a:moveTo>
                  <a:lnTo>
                    <a:pt x="4933" y="193885"/>
                  </a:lnTo>
                  <a:lnTo>
                    <a:pt x="19081" y="148304"/>
                  </a:lnTo>
                  <a:lnTo>
                    <a:pt x="41469" y="107057"/>
                  </a:lnTo>
                  <a:lnTo>
                    <a:pt x="71120" y="71119"/>
                  </a:lnTo>
                  <a:lnTo>
                    <a:pt x="107057" y="41469"/>
                  </a:lnTo>
                  <a:lnTo>
                    <a:pt x="148304" y="19081"/>
                  </a:lnTo>
                  <a:lnTo>
                    <a:pt x="193885" y="4933"/>
                  </a:lnTo>
                  <a:lnTo>
                    <a:pt x="242824" y="0"/>
                  </a:lnTo>
                  <a:lnTo>
                    <a:pt x="3213608" y="0"/>
                  </a:lnTo>
                  <a:lnTo>
                    <a:pt x="3262546" y="4933"/>
                  </a:lnTo>
                  <a:lnTo>
                    <a:pt x="3308127" y="19081"/>
                  </a:lnTo>
                  <a:lnTo>
                    <a:pt x="3349374" y="41469"/>
                  </a:lnTo>
                  <a:lnTo>
                    <a:pt x="3385311" y="71119"/>
                  </a:lnTo>
                  <a:lnTo>
                    <a:pt x="3414962" y="107057"/>
                  </a:lnTo>
                  <a:lnTo>
                    <a:pt x="3437350" y="148304"/>
                  </a:lnTo>
                  <a:lnTo>
                    <a:pt x="3451498" y="193885"/>
                  </a:lnTo>
                  <a:lnTo>
                    <a:pt x="3456431" y="242823"/>
                  </a:lnTo>
                  <a:lnTo>
                    <a:pt x="3456431" y="1214119"/>
                  </a:lnTo>
                  <a:lnTo>
                    <a:pt x="3451498" y="1263058"/>
                  </a:lnTo>
                  <a:lnTo>
                    <a:pt x="3437350" y="1308639"/>
                  </a:lnTo>
                  <a:lnTo>
                    <a:pt x="3414962" y="1349886"/>
                  </a:lnTo>
                  <a:lnTo>
                    <a:pt x="3385312" y="1385823"/>
                  </a:lnTo>
                  <a:lnTo>
                    <a:pt x="3349374" y="1415474"/>
                  </a:lnTo>
                  <a:lnTo>
                    <a:pt x="3308127" y="1437862"/>
                  </a:lnTo>
                  <a:lnTo>
                    <a:pt x="3262546" y="1452010"/>
                  </a:lnTo>
                  <a:lnTo>
                    <a:pt x="3213608" y="1456943"/>
                  </a:lnTo>
                  <a:lnTo>
                    <a:pt x="242824" y="1456943"/>
                  </a:lnTo>
                  <a:lnTo>
                    <a:pt x="193885" y="1452010"/>
                  </a:lnTo>
                  <a:lnTo>
                    <a:pt x="148304" y="1437862"/>
                  </a:lnTo>
                  <a:lnTo>
                    <a:pt x="107057" y="1415474"/>
                  </a:lnTo>
                  <a:lnTo>
                    <a:pt x="71120" y="1385824"/>
                  </a:lnTo>
                  <a:lnTo>
                    <a:pt x="41469" y="1349886"/>
                  </a:lnTo>
                  <a:lnTo>
                    <a:pt x="19081" y="1308639"/>
                  </a:lnTo>
                  <a:lnTo>
                    <a:pt x="4933" y="1263058"/>
                  </a:lnTo>
                  <a:lnTo>
                    <a:pt x="0" y="1214119"/>
                  </a:lnTo>
                  <a:lnTo>
                    <a:pt x="0" y="24282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52902" y="3768479"/>
            <a:ext cx="1663849" cy="604485"/>
          </a:xfrm>
          <a:prstGeom prst="rect">
            <a:avLst/>
          </a:prstGeom>
        </p:spPr>
        <p:txBody>
          <a:bodyPr vert="horz" wrap="square" lIns="0" tIns="39839" rIns="0" bIns="0" rtlCol="0">
            <a:spAutoFit/>
          </a:bodyPr>
          <a:lstStyle/>
          <a:p>
            <a:pPr marL="133109" marR="3750" indent="-124204">
              <a:lnSpc>
                <a:spcPts val="2200"/>
              </a:lnSpc>
              <a:spcBef>
                <a:spcPts val="314"/>
              </a:spcBef>
            </a:pPr>
            <a:r>
              <a:rPr sz="2000" spc="-7" dirty="0">
                <a:solidFill>
                  <a:srgbClr val="FFFFFF"/>
                </a:solidFill>
                <a:latin typeface="Calibri"/>
                <a:cs typeface="Calibri"/>
              </a:rPr>
              <a:t>Должностные инструкции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174223" y="4660018"/>
            <a:ext cx="4967472" cy="755032"/>
            <a:chOff x="3934714" y="7266177"/>
            <a:chExt cx="6157595" cy="1177290"/>
          </a:xfrm>
        </p:grpSpPr>
        <p:sp>
          <p:nvSpPr>
            <p:cNvPr id="28" name="object 28"/>
            <p:cNvSpPr/>
            <p:nvPr/>
          </p:nvSpPr>
          <p:spPr>
            <a:xfrm>
              <a:off x="3941064" y="7272527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90">
                  <a:moveTo>
                    <a:pt x="5950712" y="0"/>
                  </a:moveTo>
                  <a:lnTo>
                    <a:pt x="0" y="0"/>
                  </a:lnTo>
                  <a:lnTo>
                    <a:pt x="0" y="1164335"/>
                  </a:lnTo>
                  <a:lnTo>
                    <a:pt x="5950712" y="1164335"/>
                  </a:lnTo>
                  <a:lnTo>
                    <a:pt x="5995211" y="1159211"/>
                  </a:lnTo>
                  <a:lnTo>
                    <a:pt x="6036058" y="1144614"/>
                  </a:lnTo>
                  <a:lnTo>
                    <a:pt x="6072089" y="1121708"/>
                  </a:lnTo>
                  <a:lnTo>
                    <a:pt x="6102140" y="1091657"/>
                  </a:lnTo>
                  <a:lnTo>
                    <a:pt x="6125046" y="1055626"/>
                  </a:lnTo>
                  <a:lnTo>
                    <a:pt x="6139643" y="1014779"/>
                  </a:lnTo>
                  <a:lnTo>
                    <a:pt x="6144768" y="970279"/>
                  </a:lnTo>
                  <a:lnTo>
                    <a:pt x="6144768" y="194055"/>
                  </a:lnTo>
                  <a:lnTo>
                    <a:pt x="6139643" y="149556"/>
                  </a:lnTo>
                  <a:lnTo>
                    <a:pt x="6125046" y="108709"/>
                  </a:lnTo>
                  <a:lnTo>
                    <a:pt x="6102140" y="72678"/>
                  </a:lnTo>
                  <a:lnTo>
                    <a:pt x="6072089" y="42627"/>
                  </a:lnTo>
                  <a:lnTo>
                    <a:pt x="6036058" y="19721"/>
                  </a:lnTo>
                  <a:lnTo>
                    <a:pt x="5995211" y="5124"/>
                  </a:lnTo>
                  <a:lnTo>
                    <a:pt x="5950712" y="0"/>
                  </a:lnTo>
                  <a:close/>
                </a:path>
              </a:pathLst>
            </a:custGeom>
            <a:solidFill>
              <a:srgbClr val="F4B08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41064" y="7272527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90">
                  <a:moveTo>
                    <a:pt x="6144768" y="194055"/>
                  </a:moveTo>
                  <a:lnTo>
                    <a:pt x="6144768" y="970279"/>
                  </a:lnTo>
                  <a:lnTo>
                    <a:pt x="6139643" y="1014779"/>
                  </a:lnTo>
                  <a:lnTo>
                    <a:pt x="6125046" y="1055626"/>
                  </a:lnTo>
                  <a:lnTo>
                    <a:pt x="6102140" y="1091657"/>
                  </a:lnTo>
                  <a:lnTo>
                    <a:pt x="6072089" y="1121708"/>
                  </a:lnTo>
                  <a:lnTo>
                    <a:pt x="6036058" y="1144614"/>
                  </a:lnTo>
                  <a:lnTo>
                    <a:pt x="5995211" y="1159211"/>
                  </a:lnTo>
                  <a:lnTo>
                    <a:pt x="5950712" y="1164335"/>
                  </a:lnTo>
                  <a:lnTo>
                    <a:pt x="0" y="1164335"/>
                  </a:lnTo>
                  <a:lnTo>
                    <a:pt x="0" y="0"/>
                  </a:lnTo>
                  <a:lnTo>
                    <a:pt x="5950712" y="0"/>
                  </a:lnTo>
                  <a:lnTo>
                    <a:pt x="5995211" y="5124"/>
                  </a:lnTo>
                  <a:lnTo>
                    <a:pt x="6036058" y="19721"/>
                  </a:lnTo>
                  <a:lnTo>
                    <a:pt x="6072089" y="42627"/>
                  </a:lnTo>
                  <a:lnTo>
                    <a:pt x="6102140" y="72678"/>
                  </a:lnTo>
                  <a:lnTo>
                    <a:pt x="6125046" y="108709"/>
                  </a:lnTo>
                  <a:lnTo>
                    <a:pt x="6139643" y="149556"/>
                  </a:lnTo>
                  <a:lnTo>
                    <a:pt x="6144768" y="194055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218277" y="4843442"/>
            <a:ext cx="4121716" cy="394186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135452" indent="-126079">
              <a:lnSpc>
                <a:spcPts val="1532"/>
              </a:lnSpc>
              <a:spcBef>
                <a:spcPts val="74"/>
              </a:spcBef>
              <a:buChar char="•"/>
              <a:tabLst>
                <a:tab pos="135452" algn="l"/>
              </a:tabLst>
            </a:pPr>
            <a:r>
              <a:rPr sz="1300" dirty="0">
                <a:latin typeface="Calibri"/>
                <a:cs typeface="Calibri"/>
              </a:rPr>
              <a:t>Отчет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о</a:t>
            </a:r>
            <a:r>
              <a:rPr sz="1300" spc="-22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самообследовании</a:t>
            </a:r>
            <a:r>
              <a:rPr sz="1300" spc="-37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порождает</a:t>
            </a:r>
            <a:r>
              <a:rPr sz="1300" spc="-33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подготовку</a:t>
            </a:r>
            <a:endParaRPr sz="1300">
              <a:latin typeface="Calibri"/>
              <a:cs typeface="Calibri"/>
            </a:endParaRPr>
          </a:p>
          <a:p>
            <a:pPr marL="134984">
              <a:lnSpc>
                <a:spcPts val="1532"/>
              </a:lnSpc>
            </a:pPr>
            <a:r>
              <a:rPr sz="1300" spc="-7" dirty="0">
                <a:latin typeface="Calibri"/>
                <a:cs typeface="Calibri"/>
              </a:rPr>
              <a:t>дополнительных</a:t>
            </a:r>
            <a:r>
              <a:rPr sz="1300" spc="-59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отчетов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85840" y="4566189"/>
            <a:ext cx="2799037" cy="940735"/>
            <a:chOff x="478281" y="7119873"/>
            <a:chExt cx="3469640" cy="1466850"/>
          </a:xfrm>
        </p:grpSpPr>
        <p:sp>
          <p:nvSpPr>
            <p:cNvPr id="32" name="object 32"/>
            <p:cNvSpPr/>
            <p:nvPr/>
          </p:nvSpPr>
          <p:spPr>
            <a:xfrm>
              <a:off x="484631" y="7126223"/>
              <a:ext cx="3456940" cy="1454150"/>
            </a:xfrm>
            <a:custGeom>
              <a:avLst/>
              <a:gdLst/>
              <a:ahLst/>
              <a:cxnLst/>
              <a:rect l="l" t="t" r="r" b="b"/>
              <a:pathLst>
                <a:path w="3456940" h="1454150">
                  <a:moveTo>
                    <a:pt x="3214116" y="0"/>
                  </a:moveTo>
                  <a:lnTo>
                    <a:pt x="242316" y="0"/>
                  </a:lnTo>
                  <a:lnTo>
                    <a:pt x="193483" y="4921"/>
                  </a:lnTo>
                  <a:lnTo>
                    <a:pt x="147998" y="19038"/>
                  </a:lnTo>
                  <a:lnTo>
                    <a:pt x="106838" y="41375"/>
                  </a:lnTo>
                  <a:lnTo>
                    <a:pt x="70975" y="70961"/>
                  </a:lnTo>
                  <a:lnTo>
                    <a:pt x="41385" y="106821"/>
                  </a:lnTo>
                  <a:lnTo>
                    <a:pt x="19043" y="147982"/>
                  </a:lnTo>
                  <a:lnTo>
                    <a:pt x="4923" y="193472"/>
                  </a:lnTo>
                  <a:lnTo>
                    <a:pt x="0" y="242315"/>
                  </a:lnTo>
                  <a:lnTo>
                    <a:pt x="0" y="1211579"/>
                  </a:lnTo>
                  <a:lnTo>
                    <a:pt x="4923" y="1260423"/>
                  </a:lnTo>
                  <a:lnTo>
                    <a:pt x="19043" y="1305913"/>
                  </a:lnTo>
                  <a:lnTo>
                    <a:pt x="41385" y="1347074"/>
                  </a:lnTo>
                  <a:lnTo>
                    <a:pt x="70975" y="1382934"/>
                  </a:lnTo>
                  <a:lnTo>
                    <a:pt x="106838" y="1412520"/>
                  </a:lnTo>
                  <a:lnTo>
                    <a:pt x="147998" y="1434857"/>
                  </a:lnTo>
                  <a:lnTo>
                    <a:pt x="193483" y="1448974"/>
                  </a:lnTo>
                  <a:lnTo>
                    <a:pt x="242316" y="1453895"/>
                  </a:lnTo>
                  <a:lnTo>
                    <a:pt x="3214116" y="1453895"/>
                  </a:lnTo>
                  <a:lnTo>
                    <a:pt x="3262959" y="1448974"/>
                  </a:lnTo>
                  <a:lnTo>
                    <a:pt x="3308449" y="1434857"/>
                  </a:lnTo>
                  <a:lnTo>
                    <a:pt x="3349610" y="1412520"/>
                  </a:lnTo>
                  <a:lnTo>
                    <a:pt x="3385470" y="1382934"/>
                  </a:lnTo>
                  <a:lnTo>
                    <a:pt x="3415056" y="1347074"/>
                  </a:lnTo>
                  <a:lnTo>
                    <a:pt x="3437393" y="1305913"/>
                  </a:lnTo>
                  <a:lnTo>
                    <a:pt x="3451510" y="1260423"/>
                  </a:lnTo>
                  <a:lnTo>
                    <a:pt x="3456431" y="1211579"/>
                  </a:lnTo>
                  <a:lnTo>
                    <a:pt x="3456431" y="242315"/>
                  </a:lnTo>
                  <a:lnTo>
                    <a:pt x="3451510" y="193472"/>
                  </a:lnTo>
                  <a:lnTo>
                    <a:pt x="3437393" y="147982"/>
                  </a:lnTo>
                  <a:lnTo>
                    <a:pt x="3415056" y="106821"/>
                  </a:lnTo>
                  <a:lnTo>
                    <a:pt x="3385470" y="70961"/>
                  </a:lnTo>
                  <a:lnTo>
                    <a:pt x="3349610" y="41375"/>
                  </a:lnTo>
                  <a:lnTo>
                    <a:pt x="3308449" y="19038"/>
                  </a:lnTo>
                  <a:lnTo>
                    <a:pt x="3262959" y="4921"/>
                  </a:lnTo>
                  <a:lnTo>
                    <a:pt x="3214116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4631" y="7126223"/>
              <a:ext cx="3456940" cy="1454150"/>
            </a:xfrm>
            <a:custGeom>
              <a:avLst/>
              <a:gdLst/>
              <a:ahLst/>
              <a:cxnLst/>
              <a:rect l="l" t="t" r="r" b="b"/>
              <a:pathLst>
                <a:path w="3456940" h="1454150">
                  <a:moveTo>
                    <a:pt x="0" y="242315"/>
                  </a:moveTo>
                  <a:lnTo>
                    <a:pt x="4923" y="193472"/>
                  </a:lnTo>
                  <a:lnTo>
                    <a:pt x="19043" y="147982"/>
                  </a:lnTo>
                  <a:lnTo>
                    <a:pt x="41385" y="106821"/>
                  </a:lnTo>
                  <a:lnTo>
                    <a:pt x="70975" y="70961"/>
                  </a:lnTo>
                  <a:lnTo>
                    <a:pt x="106838" y="41375"/>
                  </a:lnTo>
                  <a:lnTo>
                    <a:pt x="147998" y="19038"/>
                  </a:lnTo>
                  <a:lnTo>
                    <a:pt x="193483" y="4921"/>
                  </a:lnTo>
                  <a:lnTo>
                    <a:pt x="242316" y="0"/>
                  </a:lnTo>
                  <a:lnTo>
                    <a:pt x="3214116" y="0"/>
                  </a:lnTo>
                  <a:lnTo>
                    <a:pt x="3262959" y="4921"/>
                  </a:lnTo>
                  <a:lnTo>
                    <a:pt x="3308449" y="19038"/>
                  </a:lnTo>
                  <a:lnTo>
                    <a:pt x="3349610" y="41375"/>
                  </a:lnTo>
                  <a:lnTo>
                    <a:pt x="3385470" y="70961"/>
                  </a:lnTo>
                  <a:lnTo>
                    <a:pt x="3415056" y="106821"/>
                  </a:lnTo>
                  <a:lnTo>
                    <a:pt x="3437393" y="147982"/>
                  </a:lnTo>
                  <a:lnTo>
                    <a:pt x="3451510" y="193472"/>
                  </a:lnTo>
                  <a:lnTo>
                    <a:pt x="3456431" y="242315"/>
                  </a:lnTo>
                  <a:lnTo>
                    <a:pt x="3456431" y="1211579"/>
                  </a:lnTo>
                  <a:lnTo>
                    <a:pt x="3451510" y="1260423"/>
                  </a:lnTo>
                  <a:lnTo>
                    <a:pt x="3437393" y="1305913"/>
                  </a:lnTo>
                  <a:lnTo>
                    <a:pt x="3415056" y="1347074"/>
                  </a:lnTo>
                  <a:lnTo>
                    <a:pt x="3385470" y="1382934"/>
                  </a:lnTo>
                  <a:lnTo>
                    <a:pt x="3349610" y="1412520"/>
                  </a:lnTo>
                  <a:lnTo>
                    <a:pt x="3308449" y="1434857"/>
                  </a:lnTo>
                  <a:lnTo>
                    <a:pt x="3262959" y="1448974"/>
                  </a:lnTo>
                  <a:lnTo>
                    <a:pt x="3214116" y="1453895"/>
                  </a:lnTo>
                  <a:lnTo>
                    <a:pt x="242316" y="1453895"/>
                  </a:lnTo>
                  <a:lnTo>
                    <a:pt x="193483" y="1448974"/>
                  </a:lnTo>
                  <a:lnTo>
                    <a:pt x="147998" y="1434857"/>
                  </a:lnTo>
                  <a:lnTo>
                    <a:pt x="106838" y="1412520"/>
                  </a:lnTo>
                  <a:lnTo>
                    <a:pt x="70975" y="1382934"/>
                  </a:lnTo>
                  <a:lnTo>
                    <a:pt x="41385" y="1347074"/>
                  </a:lnTo>
                  <a:lnTo>
                    <a:pt x="19043" y="1305913"/>
                  </a:lnTo>
                  <a:lnTo>
                    <a:pt x="4923" y="1260423"/>
                  </a:lnTo>
                  <a:lnTo>
                    <a:pt x="0" y="1211579"/>
                  </a:lnTo>
                  <a:lnTo>
                    <a:pt x="0" y="2423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20952" y="4869799"/>
            <a:ext cx="2326213" cy="318662"/>
          </a:xfrm>
          <a:prstGeom prst="rect">
            <a:avLst/>
          </a:prstGeom>
        </p:spPr>
        <p:txBody>
          <a:bodyPr vert="horz" wrap="square" lIns="0" tIns="10780" rIns="0" bIns="0" rtlCol="0">
            <a:spAutoFit/>
          </a:bodyPr>
          <a:lstStyle/>
          <a:p>
            <a:pPr marL="9374">
              <a:spcBef>
                <a:spcPts val="85"/>
              </a:spcBef>
            </a:pPr>
            <a:r>
              <a:rPr sz="2000" spc="-7" dirty="0">
                <a:solidFill>
                  <a:srgbClr val="FFFFFF"/>
                </a:solidFill>
                <a:latin typeface="Calibri"/>
                <a:cs typeface="Calibri"/>
              </a:rPr>
              <a:t>Самообследование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174223" y="5639361"/>
            <a:ext cx="4967472" cy="755032"/>
            <a:chOff x="3934714" y="8793226"/>
            <a:chExt cx="6157595" cy="1177290"/>
          </a:xfrm>
        </p:grpSpPr>
        <p:sp>
          <p:nvSpPr>
            <p:cNvPr id="36" name="object 36"/>
            <p:cNvSpPr/>
            <p:nvPr/>
          </p:nvSpPr>
          <p:spPr>
            <a:xfrm>
              <a:off x="3941064" y="8799576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90">
                  <a:moveTo>
                    <a:pt x="5950712" y="0"/>
                  </a:moveTo>
                  <a:lnTo>
                    <a:pt x="0" y="0"/>
                  </a:lnTo>
                  <a:lnTo>
                    <a:pt x="0" y="1164335"/>
                  </a:lnTo>
                  <a:lnTo>
                    <a:pt x="5950712" y="1164335"/>
                  </a:lnTo>
                  <a:lnTo>
                    <a:pt x="5995211" y="1159210"/>
                  </a:lnTo>
                  <a:lnTo>
                    <a:pt x="6036058" y="1144612"/>
                  </a:lnTo>
                  <a:lnTo>
                    <a:pt x="6072089" y="1121704"/>
                  </a:lnTo>
                  <a:lnTo>
                    <a:pt x="6102140" y="1091652"/>
                  </a:lnTo>
                  <a:lnTo>
                    <a:pt x="6125046" y="1055621"/>
                  </a:lnTo>
                  <a:lnTo>
                    <a:pt x="6139643" y="1014775"/>
                  </a:lnTo>
                  <a:lnTo>
                    <a:pt x="6144768" y="970279"/>
                  </a:lnTo>
                  <a:lnTo>
                    <a:pt x="6144768" y="194055"/>
                  </a:lnTo>
                  <a:lnTo>
                    <a:pt x="6139643" y="149556"/>
                  </a:lnTo>
                  <a:lnTo>
                    <a:pt x="6125046" y="108709"/>
                  </a:lnTo>
                  <a:lnTo>
                    <a:pt x="6102140" y="72678"/>
                  </a:lnTo>
                  <a:lnTo>
                    <a:pt x="6072089" y="42627"/>
                  </a:lnTo>
                  <a:lnTo>
                    <a:pt x="6036058" y="19721"/>
                  </a:lnTo>
                  <a:lnTo>
                    <a:pt x="5995211" y="5124"/>
                  </a:lnTo>
                  <a:lnTo>
                    <a:pt x="5950712" y="0"/>
                  </a:lnTo>
                  <a:close/>
                </a:path>
              </a:pathLst>
            </a:custGeom>
            <a:solidFill>
              <a:srgbClr val="F4B08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41064" y="8799576"/>
              <a:ext cx="6144895" cy="1164590"/>
            </a:xfrm>
            <a:custGeom>
              <a:avLst/>
              <a:gdLst/>
              <a:ahLst/>
              <a:cxnLst/>
              <a:rect l="l" t="t" r="r" b="b"/>
              <a:pathLst>
                <a:path w="6144895" h="1164590">
                  <a:moveTo>
                    <a:pt x="6144768" y="194055"/>
                  </a:moveTo>
                  <a:lnTo>
                    <a:pt x="6144768" y="970279"/>
                  </a:lnTo>
                  <a:lnTo>
                    <a:pt x="6139643" y="1014775"/>
                  </a:lnTo>
                  <a:lnTo>
                    <a:pt x="6125046" y="1055621"/>
                  </a:lnTo>
                  <a:lnTo>
                    <a:pt x="6102140" y="1091652"/>
                  </a:lnTo>
                  <a:lnTo>
                    <a:pt x="6072089" y="1121704"/>
                  </a:lnTo>
                  <a:lnTo>
                    <a:pt x="6036058" y="1144612"/>
                  </a:lnTo>
                  <a:lnTo>
                    <a:pt x="5995211" y="1159210"/>
                  </a:lnTo>
                  <a:lnTo>
                    <a:pt x="5950712" y="1164335"/>
                  </a:lnTo>
                  <a:lnTo>
                    <a:pt x="0" y="1164335"/>
                  </a:lnTo>
                  <a:lnTo>
                    <a:pt x="0" y="0"/>
                  </a:lnTo>
                  <a:lnTo>
                    <a:pt x="5950712" y="0"/>
                  </a:lnTo>
                  <a:lnTo>
                    <a:pt x="5995211" y="5124"/>
                  </a:lnTo>
                  <a:lnTo>
                    <a:pt x="6036058" y="19721"/>
                  </a:lnTo>
                  <a:lnTo>
                    <a:pt x="6072089" y="42627"/>
                  </a:lnTo>
                  <a:lnTo>
                    <a:pt x="6102140" y="72678"/>
                  </a:lnTo>
                  <a:lnTo>
                    <a:pt x="6125046" y="108709"/>
                  </a:lnTo>
                  <a:lnTo>
                    <a:pt x="6139643" y="149556"/>
                  </a:lnTo>
                  <a:lnTo>
                    <a:pt x="6144768" y="194055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218278" y="5743421"/>
            <a:ext cx="4789714" cy="599371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135452" indent="-126079">
              <a:lnSpc>
                <a:spcPts val="1532"/>
              </a:lnSpc>
              <a:spcBef>
                <a:spcPts val="74"/>
              </a:spcBef>
              <a:buChar char="•"/>
              <a:tabLst>
                <a:tab pos="135452" algn="l"/>
              </a:tabLst>
            </a:pPr>
            <a:r>
              <a:rPr sz="1300" spc="-7" dirty="0">
                <a:latin typeface="Calibri"/>
                <a:cs typeface="Calibri"/>
              </a:rPr>
              <a:t>Положение</a:t>
            </a:r>
            <a:r>
              <a:rPr sz="1300" dirty="0">
                <a:latin typeface="Calibri"/>
                <a:cs typeface="Calibri"/>
              </a:rPr>
              <a:t> о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психолого-медико-</a:t>
            </a:r>
            <a:r>
              <a:rPr sz="1300" spc="-15" dirty="0">
                <a:latin typeface="Calibri"/>
                <a:cs typeface="Calibri"/>
              </a:rPr>
              <a:t>педагогической</a:t>
            </a:r>
            <a:r>
              <a:rPr sz="1300" spc="-44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комиссии</a:t>
            </a:r>
            <a:endParaRPr sz="1300">
              <a:latin typeface="Calibri"/>
              <a:cs typeface="Calibri"/>
            </a:endParaRPr>
          </a:p>
          <a:p>
            <a:pPr marL="134984" marR="518844">
              <a:lnSpc>
                <a:spcPts val="1454"/>
              </a:lnSpc>
              <a:spcBef>
                <a:spcPts val="103"/>
              </a:spcBef>
            </a:pPr>
            <a:r>
              <a:rPr sz="1300" spc="-7" dirty="0">
                <a:latin typeface="Calibri"/>
                <a:cs typeface="Calibri"/>
              </a:rPr>
              <a:t>(приложение</a:t>
            </a:r>
            <a:r>
              <a:rPr sz="1300" spc="-26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2)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требует</a:t>
            </a:r>
            <a:r>
              <a:rPr sz="1300" spc="-4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информацию</a:t>
            </a:r>
            <a:r>
              <a:rPr sz="1300" spc="-52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о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7" dirty="0">
                <a:latin typeface="Calibri"/>
                <a:cs typeface="Calibri"/>
              </a:rPr>
              <a:t>результатах обучения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85840" y="5545532"/>
            <a:ext cx="2799037" cy="942771"/>
            <a:chOff x="478281" y="8646921"/>
            <a:chExt cx="3469640" cy="1470025"/>
          </a:xfrm>
        </p:grpSpPr>
        <p:sp>
          <p:nvSpPr>
            <p:cNvPr id="40" name="object 40"/>
            <p:cNvSpPr/>
            <p:nvPr/>
          </p:nvSpPr>
          <p:spPr>
            <a:xfrm>
              <a:off x="484631" y="8653271"/>
              <a:ext cx="3456940" cy="1457325"/>
            </a:xfrm>
            <a:custGeom>
              <a:avLst/>
              <a:gdLst/>
              <a:ahLst/>
              <a:cxnLst/>
              <a:rect l="l" t="t" r="r" b="b"/>
              <a:pathLst>
                <a:path w="3456940" h="1457325">
                  <a:moveTo>
                    <a:pt x="3213608" y="0"/>
                  </a:moveTo>
                  <a:lnTo>
                    <a:pt x="242824" y="0"/>
                  </a:lnTo>
                  <a:lnTo>
                    <a:pt x="193885" y="4933"/>
                  </a:lnTo>
                  <a:lnTo>
                    <a:pt x="148304" y="19081"/>
                  </a:lnTo>
                  <a:lnTo>
                    <a:pt x="107057" y="41469"/>
                  </a:lnTo>
                  <a:lnTo>
                    <a:pt x="71120" y="71119"/>
                  </a:lnTo>
                  <a:lnTo>
                    <a:pt x="41469" y="107057"/>
                  </a:lnTo>
                  <a:lnTo>
                    <a:pt x="19081" y="148304"/>
                  </a:lnTo>
                  <a:lnTo>
                    <a:pt x="4933" y="193885"/>
                  </a:lnTo>
                  <a:lnTo>
                    <a:pt x="0" y="242823"/>
                  </a:lnTo>
                  <a:lnTo>
                    <a:pt x="0" y="1214119"/>
                  </a:lnTo>
                  <a:lnTo>
                    <a:pt x="4933" y="1263055"/>
                  </a:lnTo>
                  <a:lnTo>
                    <a:pt x="19081" y="1308634"/>
                  </a:lnTo>
                  <a:lnTo>
                    <a:pt x="41469" y="1349881"/>
                  </a:lnTo>
                  <a:lnTo>
                    <a:pt x="71120" y="1385819"/>
                  </a:lnTo>
                  <a:lnTo>
                    <a:pt x="107057" y="1415471"/>
                  </a:lnTo>
                  <a:lnTo>
                    <a:pt x="148304" y="1437860"/>
                  </a:lnTo>
                  <a:lnTo>
                    <a:pt x="193885" y="1452010"/>
                  </a:lnTo>
                  <a:lnTo>
                    <a:pt x="242824" y="1456943"/>
                  </a:lnTo>
                  <a:lnTo>
                    <a:pt x="3213608" y="1456943"/>
                  </a:lnTo>
                  <a:lnTo>
                    <a:pt x="3262546" y="1452010"/>
                  </a:lnTo>
                  <a:lnTo>
                    <a:pt x="3308127" y="1437860"/>
                  </a:lnTo>
                  <a:lnTo>
                    <a:pt x="3349374" y="1415471"/>
                  </a:lnTo>
                  <a:lnTo>
                    <a:pt x="3385312" y="1385819"/>
                  </a:lnTo>
                  <a:lnTo>
                    <a:pt x="3414962" y="1349881"/>
                  </a:lnTo>
                  <a:lnTo>
                    <a:pt x="3437350" y="1308634"/>
                  </a:lnTo>
                  <a:lnTo>
                    <a:pt x="3451498" y="1263055"/>
                  </a:lnTo>
                  <a:lnTo>
                    <a:pt x="3456431" y="1214119"/>
                  </a:lnTo>
                  <a:lnTo>
                    <a:pt x="3456431" y="242823"/>
                  </a:lnTo>
                  <a:lnTo>
                    <a:pt x="3451498" y="193885"/>
                  </a:lnTo>
                  <a:lnTo>
                    <a:pt x="3437350" y="148304"/>
                  </a:lnTo>
                  <a:lnTo>
                    <a:pt x="3414962" y="107057"/>
                  </a:lnTo>
                  <a:lnTo>
                    <a:pt x="3385311" y="71119"/>
                  </a:lnTo>
                  <a:lnTo>
                    <a:pt x="3349374" y="41469"/>
                  </a:lnTo>
                  <a:lnTo>
                    <a:pt x="3308127" y="19081"/>
                  </a:lnTo>
                  <a:lnTo>
                    <a:pt x="3262546" y="4933"/>
                  </a:lnTo>
                  <a:lnTo>
                    <a:pt x="321360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4631" y="8653271"/>
              <a:ext cx="3456940" cy="1457325"/>
            </a:xfrm>
            <a:custGeom>
              <a:avLst/>
              <a:gdLst/>
              <a:ahLst/>
              <a:cxnLst/>
              <a:rect l="l" t="t" r="r" b="b"/>
              <a:pathLst>
                <a:path w="3456940" h="1457325">
                  <a:moveTo>
                    <a:pt x="0" y="242823"/>
                  </a:moveTo>
                  <a:lnTo>
                    <a:pt x="4933" y="193885"/>
                  </a:lnTo>
                  <a:lnTo>
                    <a:pt x="19081" y="148304"/>
                  </a:lnTo>
                  <a:lnTo>
                    <a:pt x="41469" y="107057"/>
                  </a:lnTo>
                  <a:lnTo>
                    <a:pt x="71120" y="71119"/>
                  </a:lnTo>
                  <a:lnTo>
                    <a:pt x="107057" y="41469"/>
                  </a:lnTo>
                  <a:lnTo>
                    <a:pt x="148304" y="19081"/>
                  </a:lnTo>
                  <a:lnTo>
                    <a:pt x="193885" y="4933"/>
                  </a:lnTo>
                  <a:lnTo>
                    <a:pt x="242824" y="0"/>
                  </a:lnTo>
                  <a:lnTo>
                    <a:pt x="3213608" y="0"/>
                  </a:lnTo>
                  <a:lnTo>
                    <a:pt x="3262546" y="4933"/>
                  </a:lnTo>
                  <a:lnTo>
                    <a:pt x="3308127" y="19081"/>
                  </a:lnTo>
                  <a:lnTo>
                    <a:pt x="3349374" y="41469"/>
                  </a:lnTo>
                  <a:lnTo>
                    <a:pt x="3385311" y="71119"/>
                  </a:lnTo>
                  <a:lnTo>
                    <a:pt x="3414962" y="107057"/>
                  </a:lnTo>
                  <a:lnTo>
                    <a:pt x="3437350" y="148304"/>
                  </a:lnTo>
                  <a:lnTo>
                    <a:pt x="3451498" y="193885"/>
                  </a:lnTo>
                  <a:lnTo>
                    <a:pt x="3456431" y="242823"/>
                  </a:lnTo>
                  <a:lnTo>
                    <a:pt x="3456431" y="1214119"/>
                  </a:lnTo>
                  <a:lnTo>
                    <a:pt x="3451498" y="1263055"/>
                  </a:lnTo>
                  <a:lnTo>
                    <a:pt x="3437350" y="1308634"/>
                  </a:lnTo>
                  <a:lnTo>
                    <a:pt x="3414962" y="1349881"/>
                  </a:lnTo>
                  <a:lnTo>
                    <a:pt x="3385312" y="1385819"/>
                  </a:lnTo>
                  <a:lnTo>
                    <a:pt x="3349374" y="1415471"/>
                  </a:lnTo>
                  <a:lnTo>
                    <a:pt x="3308127" y="1437860"/>
                  </a:lnTo>
                  <a:lnTo>
                    <a:pt x="3262546" y="1452010"/>
                  </a:lnTo>
                  <a:lnTo>
                    <a:pt x="3213608" y="1456943"/>
                  </a:lnTo>
                  <a:lnTo>
                    <a:pt x="242824" y="1456943"/>
                  </a:lnTo>
                  <a:lnTo>
                    <a:pt x="193885" y="1452010"/>
                  </a:lnTo>
                  <a:lnTo>
                    <a:pt x="148304" y="1437860"/>
                  </a:lnTo>
                  <a:lnTo>
                    <a:pt x="107057" y="1415471"/>
                  </a:lnTo>
                  <a:lnTo>
                    <a:pt x="71120" y="1385819"/>
                  </a:lnTo>
                  <a:lnTo>
                    <a:pt x="41469" y="1349881"/>
                  </a:lnTo>
                  <a:lnTo>
                    <a:pt x="19081" y="1308634"/>
                  </a:lnTo>
                  <a:lnTo>
                    <a:pt x="4933" y="1263055"/>
                  </a:lnTo>
                  <a:lnTo>
                    <a:pt x="0" y="1214119"/>
                  </a:lnTo>
                  <a:lnTo>
                    <a:pt x="0" y="24282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408022" y="5850900"/>
            <a:ext cx="754572" cy="318188"/>
          </a:xfrm>
          <a:prstGeom prst="rect">
            <a:avLst/>
          </a:prstGeom>
        </p:spPr>
        <p:txBody>
          <a:bodyPr vert="horz" wrap="square" lIns="0" tIns="10311" rIns="0" bIns="0" rtlCol="0">
            <a:spAutoFit/>
          </a:bodyPr>
          <a:lstStyle/>
          <a:p>
            <a:pPr marL="9374">
              <a:spcBef>
                <a:spcPts val="81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ПМПК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0489" y="3160809"/>
            <a:ext cx="3421608" cy="1663732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8811230" y="3165838"/>
            <a:ext cx="2704268" cy="1240572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9374" marR="3750">
              <a:spcBef>
                <a:spcPts val="74"/>
              </a:spcBef>
            </a:pPr>
            <a:r>
              <a:rPr sz="2000" b="1" spc="-7" dirty="0">
                <a:latin typeface="Calibri"/>
                <a:cs typeface="Calibri"/>
              </a:rPr>
              <a:t>Необязательные документы</a:t>
            </a:r>
            <a:endParaRPr sz="2000" dirty="0">
              <a:latin typeface="Calibri"/>
              <a:cs typeface="Calibri"/>
            </a:endParaRPr>
          </a:p>
          <a:p>
            <a:pPr marL="9374"/>
            <a:r>
              <a:rPr sz="2000" b="1" spc="-7" dirty="0">
                <a:latin typeface="Calibri"/>
                <a:cs typeface="Calibri"/>
              </a:rPr>
              <a:t>становятся</a:t>
            </a:r>
            <a:endParaRPr sz="2000" dirty="0">
              <a:latin typeface="Calibri"/>
              <a:cs typeface="Calibri"/>
            </a:endParaRPr>
          </a:p>
          <a:p>
            <a:pPr marL="9374"/>
            <a:r>
              <a:rPr sz="2000" b="1" spc="-7" dirty="0">
                <a:latin typeface="Calibri"/>
                <a:cs typeface="Calibri"/>
              </a:rPr>
              <a:t>обязательными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092414" y="2482889"/>
            <a:ext cx="662876" cy="3276283"/>
          </a:xfrm>
          <a:custGeom>
            <a:avLst/>
            <a:gdLst/>
            <a:ahLst/>
            <a:cxnLst/>
            <a:rect l="l" t="t" r="r" b="b"/>
            <a:pathLst>
              <a:path w="821690" h="5108575">
                <a:moveTo>
                  <a:pt x="811149" y="1061466"/>
                </a:moveTo>
                <a:lnTo>
                  <a:pt x="789254" y="929767"/>
                </a:lnTo>
                <a:lnTo>
                  <a:pt x="769239" y="809371"/>
                </a:lnTo>
                <a:lnTo>
                  <a:pt x="707618" y="854151"/>
                </a:lnTo>
                <a:lnTo>
                  <a:pt x="86995" y="0"/>
                </a:lnTo>
                <a:lnTo>
                  <a:pt x="25273" y="44704"/>
                </a:lnTo>
                <a:lnTo>
                  <a:pt x="645985" y="898931"/>
                </a:lnTo>
                <a:lnTo>
                  <a:pt x="584327" y="943737"/>
                </a:lnTo>
                <a:lnTo>
                  <a:pt x="811149" y="1061466"/>
                </a:lnTo>
                <a:close/>
              </a:path>
              <a:path w="821690" h="5108575">
                <a:moveTo>
                  <a:pt x="812927" y="2396744"/>
                </a:moveTo>
                <a:lnTo>
                  <a:pt x="736727" y="2358644"/>
                </a:lnTo>
                <a:lnTo>
                  <a:pt x="584327" y="2282444"/>
                </a:lnTo>
                <a:lnTo>
                  <a:pt x="584327" y="2358644"/>
                </a:lnTo>
                <a:lnTo>
                  <a:pt x="43942" y="2358644"/>
                </a:lnTo>
                <a:lnTo>
                  <a:pt x="43942" y="2434844"/>
                </a:lnTo>
                <a:lnTo>
                  <a:pt x="584327" y="2434844"/>
                </a:lnTo>
                <a:lnTo>
                  <a:pt x="584327" y="2511044"/>
                </a:lnTo>
                <a:lnTo>
                  <a:pt x="736727" y="2434844"/>
                </a:lnTo>
                <a:lnTo>
                  <a:pt x="812927" y="2396744"/>
                </a:lnTo>
                <a:close/>
              </a:path>
              <a:path w="821690" h="5108575">
                <a:moveTo>
                  <a:pt x="821182" y="3621405"/>
                </a:moveTo>
                <a:lnTo>
                  <a:pt x="817156" y="3524135"/>
                </a:lnTo>
                <a:lnTo>
                  <a:pt x="810641" y="3366008"/>
                </a:lnTo>
                <a:lnTo>
                  <a:pt x="612648" y="3527679"/>
                </a:lnTo>
                <a:lnTo>
                  <a:pt x="682205" y="3558959"/>
                </a:lnTo>
                <a:lnTo>
                  <a:pt x="0" y="5077079"/>
                </a:lnTo>
                <a:lnTo>
                  <a:pt x="69596" y="5108321"/>
                </a:lnTo>
                <a:lnTo>
                  <a:pt x="751687" y="3590175"/>
                </a:lnTo>
                <a:lnTo>
                  <a:pt x="821182" y="362140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96" y="77822"/>
            <a:ext cx="1587468" cy="92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0" y="-14412"/>
            <a:ext cx="1315723" cy="1508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443592" y="1565320"/>
            <a:ext cx="4280170" cy="4952212"/>
            <a:chOff x="897737" y="1296962"/>
            <a:chExt cx="2566670" cy="3496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438" y="1306499"/>
              <a:ext cx="2419317" cy="34767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02500" y="1301724"/>
              <a:ext cx="2557145" cy="3486785"/>
            </a:xfrm>
            <a:custGeom>
              <a:avLst/>
              <a:gdLst/>
              <a:ahLst/>
              <a:cxnLst/>
              <a:rect l="l" t="t" r="r" b="b"/>
              <a:pathLst>
                <a:path w="2557145" h="3486785">
                  <a:moveTo>
                    <a:pt x="0" y="3486277"/>
                  </a:moveTo>
                  <a:lnTo>
                    <a:pt x="2557018" y="3486277"/>
                  </a:lnTo>
                  <a:lnTo>
                    <a:pt x="2557018" y="0"/>
                  </a:lnTo>
                  <a:lnTo>
                    <a:pt x="0" y="0"/>
                  </a:lnTo>
                  <a:lnTo>
                    <a:pt x="0" y="3486277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82353" y="593221"/>
            <a:ext cx="10451928" cy="14927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>
            <a:defPPr>
              <a:defRPr lang="ru-RU"/>
            </a:defPPr>
            <a:lvl1pPr marL="16933" marR="1427444">
              <a:spcBef>
                <a:spcPts val="140"/>
              </a:spcBef>
              <a:defRPr sz="1500" b="1">
                <a:solidFill>
                  <a:srgbClr val="423C67"/>
                </a:solidFill>
                <a:latin typeface="Arial"/>
                <a:cs typeface="Arial"/>
              </a:defRPr>
            </a:lvl1pPr>
          </a:lstStyle>
          <a:p>
            <a:pPr marL="9374" algn="ctr"/>
            <a:r>
              <a:rPr lang="ru-RU"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В 2026 году будет реализовываться ПЛАН РАБОТЫ </a:t>
            </a:r>
            <a:r>
              <a:rPr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МЕЖВЕДОМСТВЕНН</a:t>
            </a:r>
            <a:r>
              <a:rPr lang="ru-RU"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ОЙ</a:t>
            </a:r>
            <a:r>
              <a:rPr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 РАБОЧ</a:t>
            </a:r>
            <a:r>
              <a:rPr lang="ru-RU"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ЕЙ</a:t>
            </a:r>
            <a:r>
              <a:rPr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 ГРУПП</a:t>
            </a:r>
            <a:r>
              <a:rPr lang="ru-RU"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Ы</a:t>
            </a:r>
            <a:r>
              <a:rPr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 ПО ОПТИМИЗАЦИИ ПРОЦЕССОВ ПО СНИЖЕНИЮ БЮРОКРАТИЧЕСКОЙ НАГРУЗКИ В СФЕРЕ ОБРАЗОВАНИЯ </a:t>
            </a:r>
            <a:r>
              <a:rPr lang="ru-RU" sz="2000" dirty="0" smtClean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</a:br>
            <a:r>
              <a:rPr sz="2000" dirty="0" smtClean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В </a:t>
            </a:r>
            <a:r>
              <a:rPr lang="ru-RU" sz="2000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КРАСНОЯРСКОМ КРАЕ</a:t>
            </a:r>
            <a:endParaRPr sz="2000" dirty="0">
              <a:solidFill>
                <a:srgbClr val="2D3D89"/>
              </a:solidFill>
              <a:latin typeface="Akrobat" panose="00000800000000000000" pitchFamily="2" charset="-52"/>
              <a:ea typeface="+mj-ea"/>
              <a:cs typeface="+mj-cs"/>
            </a:endParaRPr>
          </a:p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031351" y="5626878"/>
            <a:ext cx="1164167" cy="3996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i="1" dirty="0">
                <a:solidFill>
                  <a:srgbClr val="767070"/>
                </a:solidFill>
                <a:latin typeface="Arial"/>
                <a:cs typeface="Arial"/>
              </a:rPr>
              <a:t>от</a:t>
            </a:r>
            <a:r>
              <a:rPr sz="1200" b="1" i="1" spc="-13" dirty="0">
                <a:solidFill>
                  <a:srgbClr val="767070"/>
                </a:solidFill>
                <a:latin typeface="Arial"/>
                <a:cs typeface="Arial"/>
              </a:rPr>
              <a:t> 27.10.2025</a:t>
            </a:r>
            <a:endParaRPr sz="1200" dirty="0">
              <a:latin typeface="Arial"/>
              <a:cs typeface="Arial"/>
            </a:endParaRPr>
          </a:p>
          <a:p>
            <a:pPr marL="16933"/>
            <a:r>
              <a:rPr sz="1200" b="1" i="1" dirty="0">
                <a:solidFill>
                  <a:srgbClr val="767070"/>
                </a:solidFill>
                <a:latin typeface="Arial"/>
                <a:cs typeface="Arial"/>
              </a:rPr>
              <a:t>№</a:t>
            </a:r>
            <a:r>
              <a:rPr sz="1200" b="1" i="1" spc="-13" dirty="0">
                <a:solidFill>
                  <a:srgbClr val="76707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767070"/>
                </a:solidFill>
                <a:latin typeface="Arial"/>
                <a:cs typeface="Arial"/>
              </a:rPr>
              <a:t>01-182/11-</a:t>
            </a:r>
            <a:r>
              <a:rPr sz="1200" b="1" i="1" spc="-33" dirty="0">
                <a:solidFill>
                  <a:srgbClr val="767070"/>
                </a:solidFill>
                <a:latin typeface="Arial"/>
                <a:cs typeface="Arial"/>
              </a:rPr>
              <a:t>01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11766635" y="6433660"/>
            <a:ext cx="204893" cy="2795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17</a:t>
            </a:fld>
            <a:endParaRPr spc="-33" dirty="0"/>
          </a:p>
        </p:txBody>
      </p:sp>
      <p:pic>
        <p:nvPicPr>
          <p:cNvPr id="1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8687" y="191812"/>
            <a:ext cx="9142463" cy="471604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>
              <a:spcBef>
                <a:spcPts val="78"/>
              </a:spcBef>
            </a:pPr>
            <a:r>
              <a:rPr sz="3000" b="1" dirty="0">
                <a:solidFill>
                  <a:srgbClr val="423C67"/>
                </a:solidFill>
                <a:latin typeface="Calibri"/>
                <a:cs typeface="Calibri"/>
              </a:rPr>
              <a:t>ИСКЛЮЧЕНИЕ</a:t>
            </a:r>
            <a:r>
              <a:rPr sz="3000" b="1" spc="-103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423C67"/>
                </a:solidFill>
                <a:latin typeface="Calibri"/>
                <a:cs typeface="Calibri"/>
              </a:rPr>
              <a:t>НЕЗАПЛАНИРОВАННЫХ</a:t>
            </a:r>
            <a:r>
              <a:rPr sz="3000" b="1" spc="-100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3000" b="1" spc="-7" dirty="0">
                <a:solidFill>
                  <a:srgbClr val="423C67"/>
                </a:solidFill>
                <a:latin typeface="Calibri"/>
                <a:cs typeface="Calibri"/>
              </a:rPr>
              <a:t>ПОРУЧЕНИЙ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871" y="4481321"/>
            <a:ext cx="3039189" cy="14690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1434" y="4694472"/>
            <a:ext cx="2214538" cy="979435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8905" marR="3750" algn="ctr">
              <a:spcBef>
                <a:spcPts val="78"/>
              </a:spcBef>
            </a:pPr>
            <a:r>
              <a:rPr sz="2100" b="1" spc="-7" dirty="0">
                <a:latin typeface="Calibri"/>
                <a:cs typeface="Calibri"/>
              </a:rPr>
              <a:t>Образовательная программа</a:t>
            </a:r>
            <a:endParaRPr sz="2100">
              <a:latin typeface="Calibri"/>
              <a:cs typeface="Calibri"/>
            </a:endParaRPr>
          </a:p>
          <a:p>
            <a:pPr marL="469" algn="ctr">
              <a:spcBef>
                <a:spcPts val="4"/>
              </a:spcBef>
            </a:pPr>
            <a:r>
              <a:rPr sz="2100" b="1" spc="-7" dirty="0">
                <a:latin typeface="Calibri"/>
                <a:cs typeface="Calibri"/>
              </a:rPr>
              <a:t>(ФГОС)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9701" y="1032120"/>
            <a:ext cx="2395369" cy="1308753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15936" rIns="0" bIns="0" rtlCol="0">
            <a:spAutoFit/>
          </a:bodyPr>
          <a:lstStyle/>
          <a:p>
            <a:pPr marL="352926" marR="283560" indent="-1875" algn="ctr">
              <a:spcBef>
                <a:spcPts val="125"/>
              </a:spcBef>
            </a:pPr>
            <a:r>
              <a:rPr sz="2100" b="1" spc="-7" dirty="0">
                <a:latin typeface="Calibri"/>
                <a:cs typeface="Calibri"/>
              </a:rPr>
              <a:t>Внеплановая деятельность </a:t>
            </a:r>
            <a:r>
              <a:rPr sz="2100" b="1" dirty="0">
                <a:latin typeface="Calibri"/>
                <a:cs typeface="Calibri"/>
              </a:rPr>
              <a:t>от</a:t>
            </a:r>
            <a:r>
              <a:rPr sz="2100" b="1" spc="-33" dirty="0">
                <a:latin typeface="Calibri"/>
                <a:cs typeface="Calibri"/>
              </a:rPr>
              <a:t> </a:t>
            </a:r>
            <a:r>
              <a:rPr sz="2100" b="1" spc="-7" dirty="0">
                <a:latin typeface="Calibri"/>
                <a:cs typeface="Calibri"/>
              </a:rPr>
              <a:t>различных ведомств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0718" y="2212804"/>
            <a:ext cx="2778547" cy="1310173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17342" rIns="0" bIns="0" rtlCol="0">
            <a:spAutoFit/>
          </a:bodyPr>
          <a:lstStyle/>
          <a:p>
            <a:pPr marL="499627" marR="493534" indent="213724">
              <a:spcBef>
                <a:spcPts val="137"/>
              </a:spcBef>
            </a:pPr>
            <a:r>
              <a:rPr sz="2100" b="1" spc="-7" dirty="0">
                <a:latin typeface="Calibri"/>
                <a:cs typeface="Calibri"/>
              </a:rPr>
              <a:t>Плановая деятельность</a:t>
            </a:r>
            <a:endParaRPr sz="2100" dirty="0">
              <a:latin typeface="Calibri"/>
              <a:cs typeface="Calibri"/>
            </a:endParaRPr>
          </a:p>
          <a:p>
            <a:pPr marL="531030" marR="268561" indent="-258719"/>
            <a:r>
              <a:rPr sz="2100" b="1" spc="-7" dirty="0">
                <a:latin typeface="Calibri"/>
                <a:cs typeface="Calibri"/>
              </a:rPr>
              <a:t>образовательной организации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2571" y="2413168"/>
            <a:ext cx="2643320" cy="63627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12265" y="2484192"/>
            <a:ext cx="880590" cy="333105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>
              <a:spcBef>
                <a:spcPts val="78"/>
              </a:spcBef>
            </a:pPr>
            <a:r>
              <a:rPr sz="2100" b="1" spc="-7" dirty="0">
                <a:latin typeface="Calibri"/>
                <a:cs typeface="Calibri"/>
              </a:rPr>
              <a:t>ГИБДД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2559" y="4880087"/>
            <a:ext cx="2653170" cy="7165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051125" y="4991027"/>
            <a:ext cx="2014754" cy="333105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>
              <a:spcBef>
                <a:spcPts val="78"/>
              </a:spcBef>
            </a:pPr>
            <a:r>
              <a:rPr sz="2100" b="1" spc="-7" dirty="0">
                <a:latin typeface="Calibri"/>
                <a:cs typeface="Calibri"/>
              </a:rPr>
              <a:t>МИНЭКОЛОГИИ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6764" y="2979076"/>
            <a:ext cx="2682650" cy="74085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764511" y="3083901"/>
            <a:ext cx="588085" cy="333105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>
              <a:spcBef>
                <a:spcPts val="78"/>
              </a:spcBef>
            </a:pPr>
            <a:r>
              <a:rPr sz="2100" b="1" spc="-18" dirty="0">
                <a:latin typeface="Calibri"/>
                <a:cs typeface="Calibri"/>
              </a:rPr>
              <a:t>МЧС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6764" y="3622196"/>
            <a:ext cx="2672814" cy="73108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740126" y="3718632"/>
            <a:ext cx="627017" cy="333105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>
              <a:spcBef>
                <a:spcPts val="78"/>
              </a:spcBef>
            </a:pPr>
            <a:r>
              <a:rPr sz="2100" b="1" spc="-18" dirty="0">
                <a:latin typeface="Calibri"/>
                <a:cs typeface="Calibri"/>
              </a:rPr>
              <a:t>МВД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76764" y="4230131"/>
            <a:ext cx="2682650" cy="74476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336663" y="4339485"/>
            <a:ext cx="1443062" cy="333577"/>
          </a:xfrm>
          <a:prstGeom prst="rect">
            <a:avLst/>
          </a:prstGeom>
        </p:spPr>
        <p:txBody>
          <a:bodyPr vert="horz" wrap="square" lIns="0" tIns="10311" rIns="0" bIns="0" rtlCol="0">
            <a:spAutoFit/>
          </a:bodyPr>
          <a:lstStyle/>
          <a:p>
            <a:pPr marL="9374">
              <a:spcBef>
                <a:spcPts val="81"/>
              </a:spcBef>
            </a:pPr>
            <a:r>
              <a:rPr sz="2100" b="1" spc="-15" dirty="0">
                <a:latin typeface="Calibri"/>
                <a:cs typeface="Calibri"/>
              </a:rPr>
              <a:t>МИНЗДРАВ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76764" y="5539830"/>
            <a:ext cx="2672814" cy="74867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565546" y="5653288"/>
            <a:ext cx="975360" cy="333105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>
              <a:spcBef>
                <a:spcPts val="78"/>
              </a:spcBef>
            </a:pPr>
            <a:r>
              <a:rPr sz="2100" b="1" spc="-7" dirty="0">
                <a:latin typeface="Calibri"/>
                <a:cs typeface="Calibri"/>
              </a:rPr>
              <a:t>ДРУГИЕ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68695" y="2212804"/>
            <a:ext cx="2641258" cy="4263444"/>
            <a:chOff x="3803903" y="3450335"/>
            <a:chExt cx="3274060" cy="664781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42431" y="3907535"/>
              <a:ext cx="1335023" cy="8046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42431" y="4846319"/>
              <a:ext cx="1335023" cy="8077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2431" y="5879591"/>
              <a:ext cx="1335023" cy="8046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24143" y="6854951"/>
              <a:ext cx="1335024" cy="8046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3663" y="7793735"/>
              <a:ext cx="1335024" cy="8077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63183" y="8802623"/>
              <a:ext cx="1338071" cy="8046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88863" y="3450335"/>
              <a:ext cx="478536" cy="66476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80103" y="5434583"/>
              <a:ext cx="1338072" cy="8077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03903" y="7802879"/>
              <a:ext cx="1335024" cy="80467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71999" y="5202935"/>
              <a:ext cx="1456944" cy="378866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257876" y="3420936"/>
            <a:ext cx="353466" cy="2163901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9374" marR="3750" algn="just">
              <a:spcBef>
                <a:spcPts val="74"/>
              </a:spcBef>
            </a:pPr>
            <a:r>
              <a:rPr sz="3500" b="1" spc="-37" dirty="0">
                <a:latin typeface="Calibri"/>
                <a:cs typeface="Calibri"/>
              </a:rPr>
              <a:t>Р О И В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467190" y="2426851"/>
            <a:ext cx="3481789" cy="3874374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8787461" y="2747517"/>
            <a:ext cx="2916346" cy="1302601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 algn="just">
              <a:spcBef>
                <a:spcPts val="78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2100" spc="233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100" spc="-7" dirty="0">
                <a:solidFill>
                  <a:srgbClr val="FFFFFF"/>
                </a:solidFill>
                <a:latin typeface="Calibri"/>
                <a:cs typeface="Calibri"/>
              </a:rPr>
              <a:t>Единый</a:t>
            </a:r>
            <a:endParaRPr sz="2100">
              <a:latin typeface="Calibri"/>
              <a:cs typeface="Calibri"/>
            </a:endParaRPr>
          </a:p>
          <a:p>
            <a:pPr marL="389484" marR="3750" algn="just"/>
            <a:r>
              <a:rPr sz="2100" spc="-7" dirty="0">
                <a:solidFill>
                  <a:srgbClr val="FFFFFF"/>
                </a:solidFill>
                <a:latin typeface="Calibri"/>
                <a:cs typeface="Calibri"/>
              </a:rPr>
              <a:t>межведомственный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план</a:t>
            </a:r>
            <a:r>
              <a:rPr sz="2100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7" dirty="0">
                <a:solidFill>
                  <a:srgbClr val="FFFFFF"/>
                </a:solidFill>
                <a:latin typeface="Calibri"/>
                <a:cs typeface="Calibri"/>
              </a:rPr>
              <a:t>региональных мероприятий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87461" y="4116266"/>
            <a:ext cx="2595154" cy="1625766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389484" marR="553527" indent="-380579">
              <a:spcBef>
                <a:spcPts val="78"/>
              </a:spcBef>
              <a:tabLst>
                <a:tab pos="389484" algn="l"/>
              </a:tabLst>
            </a:pPr>
            <a:r>
              <a:rPr sz="2100" spc="-18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	Контроль</a:t>
            </a:r>
            <a:r>
              <a:rPr sz="2100" spc="-10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8" dirty="0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исходящими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письмами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37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100">
              <a:latin typeface="Calibri"/>
              <a:cs typeface="Calibri"/>
            </a:endParaRPr>
          </a:p>
          <a:p>
            <a:pPr marL="389484" marR="3750">
              <a:spcBef>
                <a:spcPts val="4"/>
              </a:spcBef>
            </a:pPr>
            <a:r>
              <a:rPr sz="2100" spc="-7" dirty="0">
                <a:solidFill>
                  <a:srgbClr val="FFFFFF"/>
                </a:solidFill>
                <a:latin typeface="Calibri"/>
                <a:cs typeface="Calibri"/>
              </a:rPr>
              <a:t>образовательные организации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21686" y="1032120"/>
            <a:ext cx="3223707" cy="1163091"/>
          </a:xfrm>
          <a:prstGeom prst="rect">
            <a:avLst/>
          </a:prstGeom>
          <a:solidFill>
            <a:srgbClr val="CDCDEB"/>
          </a:solidFill>
        </p:spPr>
        <p:txBody>
          <a:bodyPr vert="horz" wrap="square" lIns="0" tIns="149045" rIns="0" bIns="0" rtlCol="0">
            <a:spAutoFit/>
          </a:bodyPr>
          <a:lstStyle/>
          <a:p>
            <a:pPr marL="422762" marR="411513" indent="139202">
              <a:spcBef>
                <a:spcPts val="1174"/>
              </a:spcBef>
            </a:pPr>
            <a:r>
              <a:rPr sz="3200" b="1" spc="-7" dirty="0">
                <a:latin typeface="Calibri"/>
                <a:cs typeface="Calibri"/>
              </a:rPr>
              <a:t>Основные механизмы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7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0544007" y="57514"/>
            <a:ext cx="1638081" cy="9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" y="-14412"/>
            <a:ext cx="801434" cy="1201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9008" y="369033"/>
            <a:ext cx="8236373" cy="939573"/>
          </a:xfrm>
          <a:prstGeom prst="rect">
            <a:avLst/>
          </a:prstGeom>
        </p:spPr>
        <p:txBody>
          <a:bodyPr vert="horz" wrap="square" lIns="0" tIns="16086" rIns="0" bIns="0" rtlCol="0" anchor="ctr">
            <a:spAutoFit/>
          </a:bodyPr>
          <a:lstStyle/>
          <a:p>
            <a:pPr marL="16933" marR="6773" algn="ctr">
              <a:lnSpc>
                <a:spcPct val="100000"/>
              </a:lnSpc>
              <a:spcBef>
                <a:spcPts val="127"/>
              </a:spcBef>
            </a:pPr>
            <a:r>
              <a:rPr sz="2000" b="1" dirty="0">
                <a:solidFill>
                  <a:srgbClr val="2D3D89"/>
                </a:solidFill>
                <a:latin typeface="Akrobat" panose="00000800000000000000" pitchFamily="2" charset="-52"/>
              </a:rPr>
              <a:t>ФЕДЕРАЛЬНЫЙ ОТБОР ПРЕДЛОЖЕНИЙ, НАПРАВЛЕННЫХ НА СНИЖЕНИЕ БЮРОКРАТИЧЕСКОЙ НАГРУЗКИ В СИСТЕМЕ ОБРАЗОВАНИЯ, «ОБРАЗОВАНИЕ БЕЗ БЮРОКРАТИИ»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0" y="1696160"/>
            <a:ext cx="4956387" cy="290677"/>
          </a:xfrm>
          <a:prstGeom prst="rect">
            <a:avLst/>
          </a:prstGeom>
          <a:solidFill>
            <a:srgbClr val="8A8ACA"/>
          </a:solidFill>
        </p:spPr>
        <p:txBody>
          <a:bodyPr vert="horz" wrap="square" lIns="0" tIns="44026" rIns="0" bIns="0" rtlCol="0">
            <a:spAutoFit/>
          </a:bodyPr>
          <a:lstStyle/>
          <a:p>
            <a:pPr marL="213355">
              <a:spcBef>
                <a:spcPts val="347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СРОКИ</a:t>
            </a:r>
            <a:r>
              <a:rPr sz="1600" b="1" spc="-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ПРОВЕДЕНИЯ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3" dirty="0">
                <a:solidFill>
                  <a:srgbClr val="FFFFFF"/>
                </a:solidFill>
                <a:latin typeface="Arial"/>
                <a:cs typeface="Arial"/>
              </a:rPr>
              <a:t>ОТБОРА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7920" y="1739392"/>
            <a:ext cx="3753273" cy="4777739"/>
            <a:chOff x="853439" y="1304544"/>
            <a:chExt cx="2814955" cy="35833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9" y="1304544"/>
              <a:ext cx="2814828" cy="3582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262" y="1306487"/>
              <a:ext cx="2707767" cy="347675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096000" y="4019888"/>
            <a:ext cx="4956387" cy="748063"/>
          </a:xfrm>
          <a:prstGeom prst="rect">
            <a:avLst/>
          </a:prstGeom>
          <a:ln w="19050">
            <a:solidFill>
              <a:srgbClr val="8496AF"/>
            </a:solidFill>
          </a:ln>
        </p:spPr>
        <p:txBody>
          <a:bodyPr vert="horz" wrap="square" lIns="0" tIns="151548" rIns="0" bIns="0" rtlCol="0">
            <a:spAutoFit/>
          </a:bodyPr>
          <a:lstStyle/>
          <a:p>
            <a:pPr marL="213355">
              <a:spcBef>
                <a:spcPts val="1192"/>
              </a:spcBef>
            </a:pPr>
            <a:r>
              <a:rPr sz="1600" b="1" dirty="0">
                <a:solidFill>
                  <a:srgbClr val="767070"/>
                </a:solidFill>
                <a:latin typeface="Arial"/>
                <a:cs typeface="Arial"/>
              </a:rPr>
              <a:t>ФЕДЕРАЛЬНЫЙ</a:t>
            </a:r>
            <a:r>
              <a:rPr sz="1600" b="1" spc="-93" dirty="0">
                <a:solidFill>
                  <a:srgbClr val="767070"/>
                </a:solidFill>
                <a:latin typeface="Arial"/>
                <a:cs typeface="Arial"/>
              </a:rPr>
              <a:t> </a:t>
            </a:r>
            <a:r>
              <a:rPr sz="1600" b="1" spc="-27" dirty="0">
                <a:solidFill>
                  <a:srgbClr val="767070"/>
                </a:solidFill>
                <a:latin typeface="Arial"/>
                <a:cs typeface="Arial"/>
              </a:rPr>
              <a:t>ЭТАП</a:t>
            </a:r>
            <a:endParaRPr sz="1600">
              <a:latin typeface="Arial"/>
              <a:cs typeface="Arial"/>
            </a:endParaRPr>
          </a:p>
          <a:p>
            <a:pPr marL="213355">
              <a:spcBef>
                <a:spcPts val="800"/>
              </a:spcBef>
            </a:pP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2</a:t>
            </a:r>
            <a:r>
              <a:rPr sz="1600" b="1" spc="-2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декабря</a:t>
            </a:r>
            <a:r>
              <a:rPr sz="1600" b="1" spc="-13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2025</a:t>
            </a:r>
            <a:r>
              <a:rPr sz="1600" b="1" spc="-20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г.</a:t>
            </a:r>
            <a:r>
              <a:rPr sz="1600" b="1" spc="-40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–</a:t>
            </a:r>
            <a:r>
              <a:rPr sz="1600" b="1" spc="-2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1</a:t>
            </a:r>
            <a:r>
              <a:rPr sz="1600" b="1" spc="-20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февраля 2026</a:t>
            </a:r>
            <a:r>
              <a:rPr sz="1600" b="1" spc="-60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spc="-33" dirty="0">
                <a:solidFill>
                  <a:srgbClr val="433C63"/>
                </a:solidFill>
                <a:latin typeface="Arial"/>
                <a:cs typeface="Arial"/>
              </a:rPr>
              <a:t>г.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08853" y="3528060"/>
            <a:ext cx="535940" cy="101600"/>
          </a:xfrm>
          <a:custGeom>
            <a:avLst/>
            <a:gdLst/>
            <a:ahLst/>
            <a:cxnLst/>
            <a:rect l="l" t="t" r="r" b="b"/>
            <a:pathLst>
              <a:path w="401954" h="76200">
                <a:moveTo>
                  <a:pt x="325755" y="0"/>
                </a:moveTo>
                <a:lnTo>
                  <a:pt x="325755" y="76200"/>
                </a:lnTo>
                <a:lnTo>
                  <a:pt x="382905" y="47625"/>
                </a:lnTo>
                <a:lnTo>
                  <a:pt x="338455" y="47625"/>
                </a:lnTo>
                <a:lnTo>
                  <a:pt x="338455" y="28575"/>
                </a:lnTo>
                <a:lnTo>
                  <a:pt x="382905" y="28575"/>
                </a:lnTo>
                <a:lnTo>
                  <a:pt x="325755" y="0"/>
                </a:lnTo>
                <a:close/>
              </a:path>
              <a:path w="401954" h="76200">
                <a:moveTo>
                  <a:pt x="32575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325755" y="47625"/>
                </a:lnTo>
                <a:lnTo>
                  <a:pt x="325755" y="28575"/>
                </a:lnTo>
                <a:close/>
              </a:path>
              <a:path w="401954" h="76200">
                <a:moveTo>
                  <a:pt x="382905" y="28575"/>
                </a:moveTo>
                <a:lnTo>
                  <a:pt x="338455" y="28575"/>
                </a:lnTo>
                <a:lnTo>
                  <a:pt x="338455" y="47625"/>
                </a:lnTo>
                <a:lnTo>
                  <a:pt x="382905" y="47625"/>
                </a:lnTo>
                <a:lnTo>
                  <a:pt x="401955" y="38100"/>
                </a:lnTo>
                <a:lnTo>
                  <a:pt x="382905" y="28575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23938"/>
              </p:ext>
            </p:extLst>
          </p:nvPr>
        </p:nvGraphicFramePr>
        <p:xfrm>
          <a:off x="6083301" y="2223093"/>
          <a:ext cx="4955540" cy="1395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513"/>
                <a:gridCol w="4743027"/>
              </a:tblGrid>
              <a:tr h="901700">
                <a:tc gridSpan="2"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00" b="1" spc="-10" dirty="0">
                          <a:solidFill>
                            <a:srgbClr val="767070"/>
                          </a:solidFill>
                          <a:latin typeface="Arial"/>
                          <a:cs typeface="Arial"/>
                        </a:rPr>
                        <a:t>РЕГИОНАЛЬНЫЙ</a:t>
                      </a:r>
                      <a:r>
                        <a:rPr sz="1600" b="1" spc="30" dirty="0">
                          <a:solidFill>
                            <a:srgbClr val="7670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767070"/>
                          </a:solidFill>
                          <a:latin typeface="Arial"/>
                          <a:cs typeface="Arial"/>
                        </a:rPr>
                        <a:t>ЭТАП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600" b="1" dirty="0" smtClean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Итоги</a:t>
                      </a:r>
                      <a:r>
                        <a:rPr lang="ru-RU" sz="1600" b="1" baseline="0" dirty="0" smtClean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 приёма заявок на конкурс «Образование без бюрократии»</a:t>
                      </a:r>
                      <a:r>
                        <a:rPr sz="1600" b="1" dirty="0" smtClean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600" b="1" spc="-20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spc="-15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декабря</a:t>
                      </a:r>
                      <a:r>
                        <a:rPr sz="1600" b="1" spc="-30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2025</a:t>
                      </a:r>
                      <a:r>
                        <a:rPr sz="1600" b="1" spc="-45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г.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47319" marB="0">
                    <a:lnL w="19050">
                      <a:solidFill>
                        <a:srgbClr val="8496AF"/>
                      </a:solidFill>
                      <a:prstDash val="solid"/>
                    </a:lnL>
                    <a:lnR w="19050">
                      <a:solidFill>
                        <a:srgbClr val="8496AF"/>
                      </a:solidFill>
                      <a:prstDash val="solid"/>
                    </a:lnR>
                    <a:lnT w="19050">
                      <a:solidFill>
                        <a:srgbClr val="8496AF"/>
                      </a:solidFill>
                      <a:prstDash val="solid"/>
                    </a:lnT>
                    <a:lnB w="19050">
                      <a:solidFill>
                        <a:srgbClr val="8496A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8496AF"/>
                      </a:solidFill>
                      <a:prstDash val="solid"/>
                    </a:lnR>
                    <a:lnT w="19050">
                      <a:solidFill>
                        <a:srgbClr val="8496A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487680">
                        <a:lnSpc>
                          <a:spcPts val="869"/>
                        </a:lnSpc>
                      </a:pPr>
                      <a:r>
                        <a:rPr lang="ru-RU" sz="1300" i="1" dirty="0" smtClean="0">
                          <a:solidFill>
                            <a:srgbClr val="433C63"/>
                          </a:solidFill>
                          <a:latin typeface="Arial"/>
                          <a:cs typeface="Arial"/>
                        </a:rPr>
                        <a:t>завершен прием заявок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8496AF"/>
                      </a:solidFill>
                      <a:prstDash val="solid"/>
                    </a:lnL>
                    <a:lnT w="19050">
                      <a:solidFill>
                        <a:srgbClr val="8496A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6942328" y="5177264"/>
            <a:ext cx="2868507" cy="416353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 marR="6773">
              <a:spcBef>
                <a:spcPts val="127"/>
              </a:spcBef>
            </a:pPr>
            <a:r>
              <a:rPr sz="1300" i="1" dirty="0">
                <a:solidFill>
                  <a:srgbClr val="433C63"/>
                </a:solidFill>
                <a:latin typeface="Arial"/>
                <a:cs typeface="Arial"/>
              </a:rPr>
              <a:t>проводит</a:t>
            </a:r>
            <a:r>
              <a:rPr sz="1300" i="1" spc="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300" i="1" spc="-13" dirty="0">
                <a:solidFill>
                  <a:srgbClr val="433C63"/>
                </a:solidFill>
                <a:latin typeface="Arial"/>
                <a:cs typeface="Arial"/>
              </a:rPr>
              <a:t>Минпросвещения</a:t>
            </a:r>
            <a:r>
              <a:rPr sz="1300" i="1" spc="33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300" i="1" spc="-13" dirty="0">
                <a:solidFill>
                  <a:srgbClr val="433C63"/>
                </a:solidFill>
                <a:latin typeface="Arial"/>
                <a:cs typeface="Arial"/>
              </a:rPr>
              <a:t>России </a:t>
            </a:r>
            <a:r>
              <a:rPr sz="1300" i="1" dirty="0">
                <a:solidFill>
                  <a:srgbClr val="433C63"/>
                </a:solidFill>
                <a:latin typeface="Arial"/>
                <a:cs typeface="Arial"/>
              </a:rPr>
              <a:t>и</a:t>
            </a:r>
            <a:r>
              <a:rPr sz="1300" i="1" spc="-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300" i="1" spc="-13" dirty="0">
                <a:solidFill>
                  <a:srgbClr val="433C63"/>
                </a:solidFill>
                <a:latin typeface="Arial"/>
                <a:cs typeface="Arial"/>
              </a:rPr>
              <a:t>Рособрнадзор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96152" y="4916762"/>
            <a:ext cx="548640" cy="491913"/>
            <a:chOff x="4722114" y="3687571"/>
            <a:chExt cx="411480" cy="368935"/>
          </a:xfrm>
        </p:grpSpPr>
        <p:sp>
          <p:nvSpPr>
            <p:cNvPr id="12" name="object 12"/>
            <p:cNvSpPr/>
            <p:nvPr/>
          </p:nvSpPr>
          <p:spPr>
            <a:xfrm>
              <a:off x="4731639" y="3980230"/>
              <a:ext cx="401955" cy="76200"/>
            </a:xfrm>
            <a:custGeom>
              <a:avLst/>
              <a:gdLst/>
              <a:ahLst/>
              <a:cxnLst/>
              <a:rect l="l" t="t" r="r" b="b"/>
              <a:pathLst>
                <a:path w="401954" h="76200">
                  <a:moveTo>
                    <a:pt x="325755" y="0"/>
                  </a:moveTo>
                  <a:lnTo>
                    <a:pt x="325755" y="76200"/>
                  </a:lnTo>
                  <a:lnTo>
                    <a:pt x="382905" y="47625"/>
                  </a:lnTo>
                  <a:lnTo>
                    <a:pt x="338455" y="47625"/>
                  </a:lnTo>
                  <a:lnTo>
                    <a:pt x="338455" y="28575"/>
                  </a:lnTo>
                  <a:lnTo>
                    <a:pt x="382905" y="28575"/>
                  </a:lnTo>
                  <a:lnTo>
                    <a:pt x="325755" y="0"/>
                  </a:lnTo>
                  <a:close/>
                </a:path>
                <a:path w="401954" h="76200">
                  <a:moveTo>
                    <a:pt x="325755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325755" y="47625"/>
                  </a:lnTo>
                  <a:lnTo>
                    <a:pt x="325755" y="28575"/>
                  </a:lnTo>
                  <a:close/>
                </a:path>
                <a:path w="401954" h="76200">
                  <a:moveTo>
                    <a:pt x="382905" y="28575"/>
                  </a:moveTo>
                  <a:lnTo>
                    <a:pt x="338455" y="28575"/>
                  </a:lnTo>
                  <a:lnTo>
                    <a:pt x="338455" y="47625"/>
                  </a:lnTo>
                  <a:lnTo>
                    <a:pt x="382905" y="47625"/>
                  </a:lnTo>
                  <a:lnTo>
                    <a:pt x="401955" y="38100"/>
                  </a:lnTo>
                  <a:lnTo>
                    <a:pt x="382905" y="28575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31639" y="3687571"/>
              <a:ext cx="0" cy="330835"/>
            </a:xfrm>
            <a:custGeom>
              <a:avLst/>
              <a:gdLst/>
              <a:ahLst/>
              <a:cxnLst/>
              <a:rect l="l" t="t" r="r" b="b"/>
              <a:pathLst>
                <a:path h="330835">
                  <a:moveTo>
                    <a:pt x="0" y="0"/>
                  </a:moveTo>
                  <a:lnTo>
                    <a:pt x="0" y="330758"/>
                  </a:lnTo>
                </a:path>
              </a:pathLst>
            </a:custGeom>
            <a:ln w="19050">
              <a:solidFill>
                <a:srgbClr val="8496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11766635" y="6433660"/>
            <a:ext cx="204893" cy="2795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19</a:t>
            </a:fld>
            <a:endParaRPr spc="-33" dirty="0"/>
          </a:p>
        </p:txBody>
      </p:sp>
      <p:pic>
        <p:nvPicPr>
          <p:cNvPr id="15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A49415C8-FBB4-424E-B512-7D2B2EC76542}"/>
              </a:ext>
            </a:extLst>
          </p:cNvPr>
          <p:cNvGrpSpPr/>
          <p:nvPr/>
        </p:nvGrpSpPr>
        <p:grpSpPr>
          <a:xfrm>
            <a:off x="249197" y="2290664"/>
            <a:ext cx="5396863" cy="4182709"/>
            <a:chOff x="-697451" y="1689884"/>
            <a:chExt cx="4647660" cy="1488034"/>
          </a:xfrm>
        </p:grpSpPr>
        <p:sp>
          <p:nvSpPr>
            <p:cNvPr id="55" name="Google Shape;454;p45">
              <a:extLst>
                <a:ext uri="{FF2B5EF4-FFF2-40B4-BE49-F238E27FC236}">
                  <a16:creationId xmlns="" xmlns:a16="http://schemas.microsoft.com/office/drawing/2014/main" id="{D684C18E-4668-40F5-8E11-44671D8981F9}"/>
                </a:ext>
              </a:extLst>
            </p:cNvPr>
            <p:cNvSpPr txBox="1">
              <a:spLocks/>
            </p:cNvSpPr>
            <p:nvPr/>
          </p:nvSpPr>
          <p:spPr>
            <a:xfrm>
              <a:off x="-629096" y="1689884"/>
              <a:ext cx="4579305" cy="633200"/>
            </a:xfrm>
            <a:prstGeom prst="rect">
              <a:avLst/>
            </a:prstGeom>
          </p:spPr>
          <p:txBody>
            <a:bodyPr spcFirstLastPara="1" vert="horz" wrap="square" lIns="121900" tIns="0" rIns="121900" bIns="1219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2800" b="1" dirty="0" smtClean="0">
                  <a:solidFill>
                    <a:srgbClr val="2D3D89"/>
                  </a:solidFill>
                  <a:latin typeface="Akrobat" panose="00000800000000000000" pitchFamily="2" charset="-52"/>
                </a:rPr>
                <a:t>АКТУАЛЬНОСТЬ </a:t>
              </a:r>
              <a:r>
                <a:rPr lang="ru-RU" sz="28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ДЛЯ ВСЕХ ОО</a:t>
              </a:r>
            </a:p>
          </p:txBody>
        </p:sp>
        <p:sp>
          <p:nvSpPr>
            <p:cNvPr id="56" name="Google Shape;593;p12">
              <a:extLst>
                <a:ext uri="{FF2B5EF4-FFF2-40B4-BE49-F238E27FC236}">
                  <a16:creationId xmlns="" xmlns:a16="http://schemas.microsoft.com/office/drawing/2014/main" id="{1CC3A64A-9245-4ADD-BF99-6D7C51B774F4}"/>
                </a:ext>
              </a:extLst>
            </p:cNvPr>
            <p:cNvSpPr txBox="1">
              <a:spLocks/>
            </p:cNvSpPr>
            <p:nvPr/>
          </p:nvSpPr>
          <p:spPr>
            <a:xfrm>
              <a:off x="-697451" y="1977689"/>
              <a:ext cx="4508973" cy="1200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latin typeface="Akrobat" panose="00000800000000000000" pitchFamily="2" charset="-52"/>
                </a:rPr>
                <a:t>Влияние </a:t>
              </a:r>
              <a:r>
                <a:rPr lang="ru-RU" sz="1400" dirty="0">
                  <a:latin typeface="Akrobat" panose="00000800000000000000" pitchFamily="2" charset="-52"/>
                </a:rPr>
                <a:t>на качество </a:t>
              </a:r>
              <a:r>
                <a:rPr lang="ru-RU" sz="1400" dirty="0" smtClean="0">
                  <a:latin typeface="Akrobat" panose="00000800000000000000" pitchFamily="2" charset="-52"/>
                </a:rPr>
                <a:t>образования в целом</a:t>
              </a:r>
              <a:endParaRPr lang="en-GB" sz="1400" dirty="0" smtClean="0">
                <a:latin typeface="Akrobat" panose="00000800000000000000" pitchFamily="2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latin typeface="Akrobat" panose="00000800000000000000" pitchFamily="2" charset="-52"/>
                </a:rPr>
                <a:t>Снижение эффективности </a:t>
              </a:r>
              <a:r>
                <a:rPr lang="ru-RU" sz="1400" dirty="0">
                  <a:latin typeface="Akrobat" panose="00000800000000000000" pitchFamily="2" charset="-52"/>
                </a:rPr>
                <a:t>работы педагогических </a:t>
              </a:r>
              <a:r>
                <a:rPr lang="ru-RU" sz="1400" dirty="0" smtClean="0">
                  <a:latin typeface="Akrobat" panose="00000800000000000000" pitchFamily="2" charset="-52"/>
                </a:rPr>
                <a:t>работников</a:t>
              </a:r>
              <a:endParaRPr lang="en-GB" sz="1400" dirty="0" smtClean="0">
                <a:latin typeface="Akrobat" panose="00000800000000000000" pitchFamily="2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latin typeface="Akrobat" panose="00000800000000000000" pitchFamily="2" charset="-52"/>
                </a:rPr>
                <a:t>Увеличение трудозатрат </a:t>
              </a:r>
              <a:r>
                <a:rPr lang="ru-RU" sz="1400" dirty="0">
                  <a:latin typeface="Akrobat" panose="00000800000000000000" pitchFamily="2" charset="-52"/>
                </a:rPr>
                <a:t>педагогических </a:t>
              </a:r>
              <a:r>
                <a:rPr lang="ru-RU" sz="1400" dirty="0" smtClean="0">
                  <a:latin typeface="Akrobat" panose="00000800000000000000" pitchFamily="2" charset="-52"/>
                </a:rPr>
                <a:t>работников</a:t>
              </a:r>
              <a:endParaRPr lang="ru-RU" sz="1400" dirty="0">
                <a:latin typeface="Akrobat" panose="00000800000000000000" pitchFamily="2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latin typeface="Akrobat" pitchFamily="50" charset="-52"/>
                </a:rPr>
                <a:t>Критическое ограничение возможностей </a:t>
              </a:r>
              <a:r>
                <a:rPr lang="ru-RU" sz="1400" dirty="0">
                  <a:latin typeface="Akrobat" pitchFamily="50" charset="-52"/>
                </a:rPr>
                <a:t>для методической, организационной, научной, инновационной и консультационной </a:t>
              </a:r>
              <a:r>
                <a:rPr lang="ru-RU" sz="1400" dirty="0" smtClean="0">
                  <a:latin typeface="Akrobat" pitchFamily="50" charset="-52"/>
                </a:rPr>
                <a:t>деятельности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latin typeface="Akrobat" pitchFamily="50" charset="-52"/>
                </a:rPr>
                <a:t>Негативное </a:t>
              </a:r>
              <a:r>
                <a:rPr lang="ru-RU" sz="1400" dirty="0">
                  <a:latin typeface="Akrobat" pitchFamily="50" charset="-52"/>
                </a:rPr>
                <a:t>психологическое воздействие на педагогического работника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endParaRPr lang="ru-RU" sz="1400" dirty="0" smtClean="0">
                <a:latin typeface="Akrobat" pitchFamily="50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endParaRPr lang="en-GB" sz="1400" dirty="0">
                <a:latin typeface="Akrobat" panose="00000800000000000000" pitchFamily="2" charset="-52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0F25F8D-4922-45FA-9A30-662ACC660F82}"/>
              </a:ext>
            </a:extLst>
          </p:cNvPr>
          <p:cNvSpPr txBox="1"/>
          <p:nvPr/>
        </p:nvSpPr>
        <p:spPr>
          <a:xfrm>
            <a:off x="573930" y="417714"/>
            <a:ext cx="11309766" cy="8787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latin typeface="+mn-lt"/>
                <a:cs typeface="+mn-cs"/>
              </a:defRPr>
            </a:lvl1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dirty="0" err="1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Проблематизация</a:t>
            </a:r>
            <a:r>
              <a:rPr lang="ru-RU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 бюрократической нагрузки </a:t>
            </a:r>
            <a:endParaRPr lang="ru-RU" dirty="0" smtClean="0">
              <a:solidFill>
                <a:srgbClr val="2D3D89"/>
              </a:solidFill>
              <a:latin typeface="Akrobat" panose="00000800000000000000" pitchFamily="2" charset="-52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на </a:t>
            </a:r>
            <a:r>
              <a:rPr lang="ru-RU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систему образования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6F364512-0F4D-443A-A0A9-AC79FB064D57}"/>
              </a:ext>
            </a:extLst>
          </p:cNvPr>
          <p:cNvGrpSpPr/>
          <p:nvPr/>
        </p:nvGrpSpPr>
        <p:grpSpPr>
          <a:xfrm>
            <a:off x="6452491" y="2303873"/>
            <a:ext cx="5739509" cy="3653030"/>
            <a:chOff x="-814717" y="1689884"/>
            <a:chExt cx="4764926" cy="1873080"/>
          </a:xfrm>
        </p:grpSpPr>
        <p:sp>
          <p:nvSpPr>
            <p:cNvPr id="22" name="Google Shape;454;p45">
              <a:extLst>
                <a:ext uri="{FF2B5EF4-FFF2-40B4-BE49-F238E27FC236}">
                  <a16:creationId xmlns="" xmlns:a16="http://schemas.microsoft.com/office/drawing/2014/main" id="{222AEBFC-9466-4DC6-B97A-D2BB629386D6}"/>
                </a:ext>
              </a:extLst>
            </p:cNvPr>
            <p:cNvSpPr txBox="1">
              <a:spLocks/>
            </p:cNvSpPr>
            <p:nvPr/>
          </p:nvSpPr>
          <p:spPr>
            <a:xfrm>
              <a:off x="-629096" y="1689884"/>
              <a:ext cx="4579305" cy="633200"/>
            </a:xfrm>
            <a:prstGeom prst="rect">
              <a:avLst/>
            </a:prstGeom>
          </p:spPr>
          <p:txBody>
            <a:bodyPr spcFirstLastPara="1" vert="horz" wrap="square" lIns="121900" tIns="0" rIns="121900" bIns="1219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2800" b="1" dirty="0" smtClean="0">
                  <a:solidFill>
                    <a:srgbClr val="2D3D89"/>
                  </a:solidFill>
                  <a:latin typeface="Akrobat" panose="00000800000000000000" pitchFamily="2" charset="-52"/>
                </a:rPr>
                <a:t>ОСОБЕННОСТИ </a:t>
              </a:r>
              <a:r>
                <a:rPr lang="ru-RU" sz="28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ДЛЯ </a:t>
              </a:r>
              <a:r>
                <a:rPr lang="ru-RU" sz="2800" b="1" dirty="0" smtClean="0">
                  <a:solidFill>
                    <a:srgbClr val="2D3D89"/>
                  </a:solidFill>
                  <a:latin typeface="Akrobat" panose="00000800000000000000" pitchFamily="2" charset="-52"/>
                </a:rPr>
                <a:t>ДОО:</a:t>
              </a:r>
            </a:p>
            <a:p>
              <a:pPr>
                <a:spcBef>
                  <a:spcPts val="0"/>
                </a:spcBef>
              </a:pPr>
              <a:endParaRPr lang="ru-RU" sz="2800" b="1" dirty="0">
                <a:solidFill>
                  <a:srgbClr val="2D3D89"/>
                </a:solidFill>
                <a:latin typeface="Akrobat" panose="00000800000000000000" pitchFamily="2" charset="-52"/>
              </a:endParaRPr>
            </a:p>
            <a:p>
              <a:pPr>
                <a:spcBef>
                  <a:spcPts val="0"/>
                </a:spcBef>
              </a:pPr>
              <a:endParaRPr lang="ru-RU" sz="4400" dirty="0">
                <a:solidFill>
                  <a:srgbClr val="2D3D89"/>
                </a:solidFill>
                <a:latin typeface="Akrobat" pitchFamily="2" charset="-52"/>
              </a:endParaRPr>
            </a:p>
          </p:txBody>
        </p:sp>
        <p:sp>
          <p:nvSpPr>
            <p:cNvPr id="23" name="Google Shape;593;p12">
              <a:extLst>
                <a:ext uri="{FF2B5EF4-FFF2-40B4-BE49-F238E27FC236}">
                  <a16:creationId xmlns="" xmlns:a16="http://schemas.microsoft.com/office/drawing/2014/main" id="{DC722F82-9E98-414F-A51C-3D1076A60A67}"/>
                </a:ext>
              </a:extLst>
            </p:cNvPr>
            <p:cNvSpPr txBox="1">
              <a:spLocks/>
            </p:cNvSpPr>
            <p:nvPr/>
          </p:nvSpPr>
          <p:spPr>
            <a:xfrm>
              <a:off x="-814717" y="2139419"/>
              <a:ext cx="4508973" cy="1423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600" dirty="0">
                  <a:latin typeface="Akrobat" panose="00000800000000000000" pitchFamily="2" charset="-52"/>
                </a:rPr>
                <a:t>Наличие чрезмерной административной </a:t>
              </a:r>
              <a:r>
                <a:rPr lang="ru-RU" sz="1600" dirty="0" smtClean="0">
                  <a:latin typeface="Akrobat" panose="00000800000000000000" pitchFamily="2" charset="-52"/>
                </a:rPr>
                <a:t>нагрузки</a:t>
              </a:r>
              <a:endParaRPr lang="en-GB" sz="1600" dirty="0" smtClean="0">
                <a:latin typeface="Akrobat" panose="00000800000000000000" pitchFamily="2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600" dirty="0">
                  <a:latin typeface="Akrobat" panose="00000800000000000000" pitchFamily="2" charset="-52"/>
                </a:rPr>
                <a:t>Низкий уровень </a:t>
              </a:r>
              <a:r>
                <a:rPr lang="ru-RU" sz="1600" dirty="0" err="1">
                  <a:latin typeface="Akrobat" panose="00000800000000000000" pitchFamily="2" charset="-52"/>
                </a:rPr>
                <a:t>цифровизации</a:t>
              </a:r>
              <a:r>
                <a:rPr lang="ru-RU" sz="1600" dirty="0">
                  <a:latin typeface="Akrobat" panose="00000800000000000000" pitchFamily="2" charset="-52"/>
                </a:rPr>
                <a:t> </a:t>
              </a:r>
              <a:r>
                <a:rPr lang="ru-RU" sz="1600" dirty="0" smtClean="0">
                  <a:latin typeface="Akrobat" panose="00000800000000000000" pitchFamily="2" charset="-52"/>
                </a:rPr>
                <a:t>документооборота</a:t>
              </a:r>
              <a:endParaRPr lang="en-GB" sz="1600" dirty="0" smtClean="0">
                <a:latin typeface="Akrobat" panose="00000800000000000000" pitchFamily="2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600" dirty="0" err="1" smtClean="0">
                  <a:latin typeface="Akrobat" panose="00000800000000000000" pitchFamily="2" charset="-52"/>
                </a:rPr>
                <a:t>Неоптимизированность</a:t>
              </a:r>
              <a:r>
                <a:rPr lang="ru-RU" sz="1600" dirty="0" smtClean="0">
                  <a:latin typeface="Akrobat" panose="00000800000000000000" pitchFamily="2" charset="-52"/>
                </a:rPr>
                <a:t> </a:t>
              </a:r>
              <a:r>
                <a:rPr lang="ru-RU" sz="1600" dirty="0">
                  <a:latin typeface="Akrobat" panose="00000800000000000000" pitchFamily="2" charset="-52"/>
                </a:rPr>
                <a:t>процессов подготовки и ведения </a:t>
              </a:r>
              <a:r>
                <a:rPr lang="ru-RU" sz="1600" dirty="0" smtClean="0">
                  <a:latin typeface="Akrobat" panose="00000800000000000000" pitchFamily="2" charset="-52"/>
                </a:rPr>
                <a:t>документации</a:t>
              </a:r>
              <a:endParaRPr lang="ru-RU" sz="1600" dirty="0">
                <a:latin typeface="Akrobat" panose="00000800000000000000" pitchFamily="2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ru-RU" sz="1600" dirty="0">
                  <a:latin typeface="Akrobat" panose="00000800000000000000" pitchFamily="2" charset="-52"/>
                </a:rPr>
                <a:t>Незнание педагогическими работниками законодательных </a:t>
              </a:r>
              <a:r>
                <a:rPr lang="ru-RU" sz="1600" dirty="0" smtClean="0">
                  <a:latin typeface="Akrobat" panose="00000800000000000000" pitchFamily="2" charset="-52"/>
                </a:rPr>
                <a:t>норм</a:t>
              </a:r>
              <a:endParaRPr lang="en-GB" sz="1600" dirty="0">
                <a:latin typeface="Akrobat" panose="00000800000000000000" pitchFamily="2" charset="-52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52289" y="3566713"/>
            <a:ext cx="1400404" cy="143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0977259" y="119550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1731" y="1405482"/>
            <a:ext cx="9786385" cy="4795306"/>
            <a:chOff x="1725167" y="2191511"/>
            <a:chExt cx="12131040" cy="7477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4311" y="2200655"/>
              <a:ext cx="12112752" cy="74584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29739" y="2196083"/>
              <a:ext cx="12122150" cy="7467600"/>
            </a:xfrm>
            <a:custGeom>
              <a:avLst/>
              <a:gdLst/>
              <a:ahLst/>
              <a:cxnLst/>
              <a:rect l="l" t="t" r="r" b="b"/>
              <a:pathLst>
                <a:path w="12122150" h="7467600">
                  <a:moveTo>
                    <a:pt x="0" y="7467600"/>
                  </a:moveTo>
                  <a:lnTo>
                    <a:pt x="12121896" y="7467600"/>
                  </a:lnTo>
                  <a:lnTo>
                    <a:pt x="12121896" y="0"/>
                  </a:lnTo>
                  <a:lnTo>
                    <a:pt x="0" y="0"/>
                  </a:lnTo>
                  <a:lnTo>
                    <a:pt x="0" y="7467600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95205" y="253827"/>
            <a:ext cx="10249476" cy="834570"/>
          </a:xfrm>
          <a:prstGeom prst="rect">
            <a:avLst/>
          </a:prstGeom>
        </p:spPr>
        <p:txBody>
          <a:bodyPr vert="horz" wrap="square" lIns="0" tIns="115299" rIns="0" bIns="0" rtlCol="0">
            <a:spAutoFit/>
          </a:bodyPr>
          <a:lstStyle/>
          <a:p>
            <a:pPr marL="9374" algn="ctr">
              <a:spcBef>
                <a:spcPts val="908"/>
              </a:spcBef>
            </a:pPr>
            <a:r>
              <a:rPr sz="20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ТИПОВОЙ ПЛАН МЕРОПРИЯТИЙ ПО СНИЖЕНИЮ</a:t>
            </a:r>
          </a:p>
          <a:p>
            <a:pPr marL="9374" algn="ctr">
              <a:spcBef>
                <a:spcPts val="830"/>
              </a:spcBef>
            </a:pPr>
            <a:r>
              <a:rPr sz="20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БЮРОКРАТИЧЕСКОЙ НАГРУЗКИ ДЛЯ ОБРАЗОВАТЕЛЬНОЙ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-14412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70077" y="187534"/>
            <a:ext cx="774604" cy="719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45" y="162815"/>
            <a:ext cx="102446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0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5205" y="342574"/>
            <a:ext cx="4353773" cy="317242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9374" algn="ctr">
              <a:spcBef>
                <a:spcPts val="74"/>
              </a:spcBef>
            </a:pPr>
            <a:r>
              <a:rPr sz="2000" b="1" dirty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КАК РАБОТАТЬ С ПЛАНОМ?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26460" y="1200687"/>
            <a:ext cx="7112065" cy="27543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1360" y="767538"/>
            <a:ext cx="3580247" cy="471604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>
              <a:lnSpc>
                <a:spcPct val="100000"/>
              </a:lnSpc>
              <a:spcBef>
                <a:spcPts val="78"/>
              </a:spcBef>
            </a:pPr>
            <a:r>
              <a:rPr sz="3000" dirty="0">
                <a:solidFill>
                  <a:srgbClr val="000000"/>
                </a:solidFill>
              </a:rPr>
              <a:t>Утверждение</a:t>
            </a:r>
            <a:r>
              <a:rPr sz="3000" spc="-162" dirty="0">
                <a:solidFill>
                  <a:srgbClr val="000000"/>
                </a:solidFill>
              </a:rPr>
              <a:t> </a:t>
            </a:r>
            <a:r>
              <a:rPr sz="3000" spc="-7" dirty="0">
                <a:solidFill>
                  <a:srgbClr val="000000"/>
                </a:solidFill>
              </a:rPr>
              <a:t>плана</a:t>
            </a:r>
            <a:endParaRPr sz="3000" dirty="0"/>
          </a:p>
        </p:txBody>
      </p:sp>
      <p:grpSp>
        <p:nvGrpSpPr>
          <p:cNvPr id="5" name="object 5"/>
          <p:cNvGrpSpPr/>
          <p:nvPr/>
        </p:nvGrpSpPr>
        <p:grpSpPr>
          <a:xfrm>
            <a:off x="-369651" y="4036978"/>
            <a:ext cx="7355256" cy="2412459"/>
            <a:chOff x="332231" y="7627564"/>
            <a:chExt cx="8564880" cy="30651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420" y="7627564"/>
              <a:ext cx="8388120" cy="11645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231" y="8564880"/>
              <a:ext cx="8564880" cy="13837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231" y="9567671"/>
              <a:ext cx="8564880" cy="112471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10119" y="1313233"/>
            <a:ext cx="6275486" cy="4990988"/>
          </a:xfrm>
          <a:prstGeom prst="rect">
            <a:avLst/>
          </a:prstGeom>
        </p:spPr>
        <p:txBody>
          <a:bodyPr vert="horz" wrap="square" lIns="0" tIns="7499" rIns="0" bIns="0" rtlCol="0">
            <a:spAutoFit/>
          </a:bodyPr>
          <a:lstStyle/>
          <a:p>
            <a:pPr marL="360000" marR="614457" indent="-380579">
              <a:lnSpc>
                <a:spcPct val="100400"/>
              </a:lnSpc>
              <a:buAutoNum type="arabicPeriod"/>
              <a:tabLst>
                <a:tab pos="486504" algn="l"/>
              </a:tabLst>
            </a:pPr>
            <a:r>
              <a:rPr sz="1900" dirty="0">
                <a:latin typeface="Calibri"/>
                <a:cs typeface="Calibri"/>
              </a:rPr>
              <a:t>Внести</a:t>
            </a:r>
            <a:r>
              <a:rPr sz="1900" spc="-52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в</a:t>
            </a:r>
            <a:r>
              <a:rPr sz="1900" spc="-33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данный</a:t>
            </a:r>
            <a:r>
              <a:rPr sz="1900" spc="-37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план</a:t>
            </a:r>
            <a:r>
              <a:rPr sz="1900" spc="-11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ФИО</a:t>
            </a:r>
            <a:r>
              <a:rPr sz="1900" spc="-33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и</a:t>
            </a:r>
            <a:r>
              <a:rPr sz="1900" spc="-41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должности ответственных</a:t>
            </a:r>
            <a:r>
              <a:rPr sz="1900" spc="-78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за</a:t>
            </a:r>
            <a:r>
              <a:rPr sz="1900" spc="-41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выполнение</a:t>
            </a:r>
            <a:r>
              <a:rPr sz="1900" spc="-59" dirty="0">
                <a:latin typeface="Calibri"/>
                <a:cs typeface="Calibri"/>
              </a:rPr>
              <a:t> </a:t>
            </a:r>
            <a:r>
              <a:rPr sz="1900" spc="-15" dirty="0" err="1">
                <a:latin typeface="Calibri"/>
                <a:cs typeface="Calibri"/>
              </a:rPr>
              <a:t>каждого</a:t>
            </a:r>
            <a:r>
              <a:rPr sz="1900" spc="-59" dirty="0">
                <a:latin typeface="Calibri"/>
                <a:cs typeface="Calibri"/>
              </a:rPr>
              <a:t> </a:t>
            </a:r>
            <a:r>
              <a:rPr sz="1900" spc="-7" dirty="0" err="1" smtClean="0">
                <a:latin typeface="Calibri"/>
                <a:cs typeface="Calibri"/>
              </a:rPr>
              <a:t>пункта</a:t>
            </a:r>
            <a:endParaRPr sz="1900" dirty="0">
              <a:latin typeface="Calibri"/>
              <a:cs typeface="Calibri"/>
            </a:endParaRPr>
          </a:p>
          <a:p>
            <a:pPr marL="360000" marR="3750" indent="-380579">
              <a:lnSpc>
                <a:spcPts val="2251"/>
              </a:lnSpc>
              <a:buAutoNum type="arabicPeriod"/>
              <a:tabLst>
                <a:tab pos="486504" algn="l"/>
              </a:tabLst>
            </a:pPr>
            <a:r>
              <a:rPr sz="1900" dirty="0">
                <a:latin typeface="Calibri"/>
                <a:cs typeface="Calibri"/>
              </a:rPr>
              <a:t>Внести</a:t>
            </a:r>
            <a:r>
              <a:rPr sz="1900" spc="-66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в</a:t>
            </a:r>
            <a:r>
              <a:rPr sz="1900" spc="-48" dirty="0">
                <a:latin typeface="Calibri"/>
                <a:cs typeface="Calibri"/>
              </a:rPr>
              <a:t> </a:t>
            </a:r>
            <a:r>
              <a:rPr sz="1900" dirty="0" err="1">
                <a:latin typeface="Calibri"/>
                <a:cs typeface="Calibri"/>
              </a:rPr>
              <a:t>данный</a:t>
            </a:r>
            <a:r>
              <a:rPr sz="1900" spc="-52" dirty="0">
                <a:latin typeface="Calibri"/>
                <a:cs typeface="Calibri"/>
              </a:rPr>
              <a:t> </a:t>
            </a:r>
            <a:r>
              <a:rPr sz="1900" dirty="0" err="1" smtClean="0">
                <a:latin typeface="Calibri"/>
                <a:cs typeface="Calibri"/>
              </a:rPr>
              <a:t>план</a:t>
            </a:r>
            <a:r>
              <a:rPr sz="1900" spc="-37" dirty="0" smtClean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сроки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выполнения</a:t>
            </a:r>
            <a:r>
              <a:rPr sz="1900" spc="-48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работ</a:t>
            </a:r>
            <a:r>
              <a:rPr sz="1900" spc="-48" dirty="0">
                <a:latin typeface="Calibri"/>
                <a:cs typeface="Calibri"/>
              </a:rPr>
              <a:t> </a:t>
            </a:r>
            <a:r>
              <a:rPr sz="1900" spc="-18" dirty="0">
                <a:latin typeface="Calibri"/>
                <a:cs typeface="Calibri"/>
              </a:rPr>
              <a:t>по </a:t>
            </a:r>
            <a:r>
              <a:rPr sz="1900" spc="-15" dirty="0">
                <a:latin typeface="Calibri"/>
                <a:cs typeface="Calibri"/>
              </a:rPr>
              <a:t>каждому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мероприятию</a:t>
            </a:r>
            <a:endParaRPr sz="1900" dirty="0">
              <a:latin typeface="Calibri"/>
              <a:cs typeface="Calibri"/>
            </a:endParaRPr>
          </a:p>
          <a:p>
            <a:pPr marL="360000" marR="743348" indent="-380579">
              <a:lnSpc>
                <a:spcPts val="2251"/>
              </a:lnSpc>
              <a:buAutoNum type="arabicPeriod"/>
              <a:tabLst>
                <a:tab pos="486504" algn="l"/>
              </a:tabLst>
            </a:pPr>
            <a:r>
              <a:rPr sz="1900" dirty="0" err="1">
                <a:latin typeface="Calibri"/>
                <a:cs typeface="Calibri"/>
              </a:rPr>
              <a:t>Назначить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7" dirty="0" err="1" smtClean="0">
                <a:latin typeface="Calibri"/>
                <a:cs typeface="Calibri"/>
              </a:rPr>
              <a:t>ответственно</a:t>
            </a:r>
            <a:r>
              <a:rPr lang="ru-RU" sz="1900" spc="-7" dirty="0" err="1" smtClean="0">
                <a:latin typeface="Calibri"/>
                <a:cs typeface="Calibri"/>
              </a:rPr>
              <a:t>го</a:t>
            </a:r>
            <a:r>
              <a:rPr sz="1900" spc="-78" dirty="0" smtClean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за</a:t>
            </a:r>
            <a:r>
              <a:rPr sz="1900" spc="-59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общий</a:t>
            </a:r>
            <a:r>
              <a:rPr sz="1900" spc="-26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контроль выполнения</a:t>
            </a:r>
            <a:r>
              <a:rPr sz="1900" spc="-59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плана</a:t>
            </a:r>
            <a:endParaRPr sz="1900" dirty="0">
              <a:latin typeface="Calibri"/>
              <a:cs typeface="Calibri"/>
            </a:endParaRPr>
          </a:p>
          <a:p>
            <a:pPr marL="360000" indent="-380110">
              <a:buAutoNum type="arabicPeriod"/>
              <a:tabLst>
                <a:tab pos="486504" algn="l"/>
              </a:tabLst>
            </a:pPr>
            <a:r>
              <a:rPr sz="1900" spc="-7" dirty="0">
                <a:latin typeface="Calibri"/>
                <a:cs typeface="Calibri"/>
              </a:rPr>
              <a:t>Утвердить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план</a:t>
            </a:r>
            <a:r>
              <a:rPr sz="1900" spc="-59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приказом</a:t>
            </a:r>
            <a:r>
              <a:rPr sz="1900" spc="-59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руководителя</a:t>
            </a:r>
            <a:endParaRPr sz="1900" dirty="0">
              <a:latin typeface="Calibri"/>
              <a:cs typeface="Calibri"/>
            </a:endParaRPr>
          </a:p>
          <a:p>
            <a:pPr marL="9374">
              <a:spcBef>
                <a:spcPts val="2273"/>
              </a:spcBef>
            </a:pPr>
            <a:r>
              <a:rPr sz="2700" b="1" dirty="0" err="1" smtClean="0">
                <a:latin typeface="Calibri"/>
                <a:cs typeface="Calibri"/>
              </a:rPr>
              <a:t>Реализация</a:t>
            </a:r>
            <a:r>
              <a:rPr sz="2700" b="1" spc="-63" dirty="0" smtClean="0">
                <a:latin typeface="Calibri"/>
                <a:cs typeface="Calibri"/>
              </a:rPr>
              <a:t> </a:t>
            </a:r>
            <a:r>
              <a:rPr sz="2700" b="1" spc="-7" dirty="0">
                <a:latin typeface="Calibri"/>
                <a:cs typeface="Calibri"/>
              </a:rPr>
              <a:t>плана</a:t>
            </a:r>
            <a:endParaRPr sz="2700" dirty="0">
              <a:latin typeface="Calibri"/>
              <a:cs typeface="Calibri"/>
            </a:endParaRPr>
          </a:p>
          <a:p>
            <a:pPr marL="90926" marR="32809">
              <a:lnSpc>
                <a:spcPct val="100400"/>
              </a:lnSpc>
              <a:spcBef>
                <a:spcPts val="1092"/>
              </a:spcBef>
            </a:pPr>
            <a:r>
              <a:rPr sz="1900" dirty="0">
                <a:latin typeface="Calibri"/>
                <a:cs typeface="Calibri"/>
              </a:rPr>
              <a:t>Каждый</a:t>
            </a:r>
            <a:r>
              <a:rPr sz="1900" spc="-4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пункт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плана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8" dirty="0">
                <a:latin typeface="Calibri"/>
                <a:cs typeface="Calibri"/>
              </a:rPr>
              <a:t>рекомендуется</a:t>
            </a:r>
            <a:r>
              <a:rPr sz="1900" spc="-74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детализировать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8" dirty="0">
                <a:latin typeface="Calibri"/>
                <a:cs typeface="Calibri"/>
              </a:rPr>
              <a:t>по </a:t>
            </a:r>
            <a:r>
              <a:rPr sz="1900" dirty="0">
                <a:latin typeface="Calibri"/>
                <a:cs typeface="Calibri"/>
              </a:rPr>
              <a:t>видам</a:t>
            </a:r>
            <a:r>
              <a:rPr sz="1900" spc="-48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работ</a:t>
            </a:r>
            <a:endParaRPr sz="1900" dirty="0">
              <a:latin typeface="Calibri"/>
              <a:cs typeface="Calibri"/>
            </a:endParaRPr>
          </a:p>
          <a:p>
            <a:pPr marL="60461" marR="1362023">
              <a:lnSpc>
                <a:spcPct val="100499"/>
              </a:lnSpc>
              <a:spcBef>
                <a:spcPts val="1210"/>
              </a:spcBef>
            </a:pPr>
            <a:r>
              <a:rPr sz="1900" dirty="0">
                <a:latin typeface="Calibri"/>
                <a:cs typeface="Calibri"/>
              </a:rPr>
              <a:t>По</a:t>
            </a:r>
            <a:r>
              <a:rPr sz="1900" spc="-63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каждому</a:t>
            </a:r>
            <a:r>
              <a:rPr sz="1900" spc="-63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виду</a:t>
            </a:r>
            <a:r>
              <a:rPr sz="1900" spc="-48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работ</a:t>
            </a:r>
            <a:r>
              <a:rPr sz="1900" spc="-63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можно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привлекать </a:t>
            </a:r>
            <a:r>
              <a:rPr sz="1900" spc="-15" dirty="0">
                <a:latin typeface="Calibri"/>
                <a:cs typeface="Calibri"/>
              </a:rPr>
              <a:t>подведомственные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организации</a:t>
            </a:r>
            <a:endParaRPr sz="1900" dirty="0">
              <a:latin typeface="Calibri"/>
              <a:cs typeface="Calibri"/>
            </a:endParaRPr>
          </a:p>
          <a:p>
            <a:pPr marL="60461" marR="244189">
              <a:lnSpc>
                <a:spcPct val="100499"/>
              </a:lnSpc>
              <a:spcBef>
                <a:spcPts val="1281"/>
              </a:spcBef>
            </a:pPr>
            <a:r>
              <a:rPr sz="1900" dirty="0">
                <a:latin typeface="Calibri"/>
                <a:cs typeface="Calibri"/>
              </a:rPr>
              <a:t>Под</a:t>
            </a:r>
            <a:r>
              <a:rPr sz="1900" spc="-74" dirty="0">
                <a:latin typeface="Calibri"/>
                <a:cs typeface="Calibri"/>
              </a:rPr>
              <a:t> </a:t>
            </a:r>
            <a:r>
              <a:rPr sz="1900" spc="-22" dirty="0">
                <a:latin typeface="Calibri"/>
                <a:cs typeface="Calibri"/>
              </a:rPr>
              <a:t>отдельные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виды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работ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можно</a:t>
            </a:r>
            <a:r>
              <a:rPr sz="1900" spc="-81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создавать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7" dirty="0">
                <a:latin typeface="Calibri"/>
                <a:cs typeface="Calibri"/>
              </a:rPr>
              <a:t>рабочие группы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85600" y="5194570"/>
            <a:ext cx="1804826" cy="15327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369653" y="728610"/>
            <a:ext cx="2444035" cy="472077"/>
          </a:xfrm>
          <a:prstGeom prst="rect">
            <a:avLst/>
          </a:prstGeom>
        </p:spPr>
        <p:txBody>
          <a:bodyPr vert="horz" wrap="square" lIns="0" tIns="10311" rIns="0" bIns="0" rtlCol="0">
            <a:spAutoFit/>
          </a:bodyPr>
          <a:lstStyle/>
          <a:p>
            <a:pPr marL="9374">
              <a:spcBef>
                <a:spcPts val="81"/>
              </a:spcBef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3000" b="1" spc="-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7" dirty="0">
                <a:solidFill>
                  <a:srgbClr val="FF0000"/>
                </a:solidFill>
                <a:latin typeface="Calibri"/>
                <a:cs typeface="Calibri"/>
              </a:rPr>
              <a:t>требуется!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18315" y="1480443"/>
            <a:ext cx="3893247" cy="35688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369654" y="1812727"/>
            <a:ext cx="3286205" cy="3208448"/>
          </a:xfrm>
          <a:prstGeom prst="rect">
            <a:avLst/>
          </a:prstGeom>
        </p:spPr>
        <p:txBody>
          <a:bodyPr vert="horz" wrap="square" lIns="0" tIns="7499" rIns="0" bIns="0" rtlCol="0">
            <a:spAutoFit/>
          </a:bodyPr>
          <a:lstStyle/>
          <a:p>
            <a:pPr marL="389484" marR="3750" indent="-380579">
              <a:lnSpc>
                <a:spcPct val="100400"/>
              </a:lnSpc>
              <a:spcBef>
                <a:spcPts val="59"/>
              </a:spcBef>
              <a:buAutoNum type="arabicPeriod"/>
              <a:tabLst>
                <a:tab pos="389484" algn="l"/>
              </a:tabLst>
            </a:pPr>
            <a:r>
              <a:rPr sz="1900" b="1" spc="-7" dirty="0">
                <a:latin typeface="Calibri"/>
                <a:cs typeface="Calibri"/>
              </a:rPr>
              <a:t>Разработка</a:t>
            </a:r>
            <a:r>
              <a:rPr sz="1900" b="1" spc="-70" dirty="0">
                <a:latin typeface="Calibri"/>
                <a:cs typeface="Calibri"/>
              </a:rPr>
              <a:t> </a:t>
            </a:r>
            <a:r>
              <a:rPr sz="1900" b="1" spc="-7" dirty="0">
                <a:latin typeface="Calibri"/>
                <a:cs typeface="Calibri"/>
              </a:rPr>
              <a:t>собственного плана</a:t>
            </a:r>
            <a:endParaRPr sz="1900" dirty="0">
              <a:latin typeface="Calibri"/>
              <a:cs typeface="Calibri"/>
            </a:endParaRPr>
          </a:p>
          <a:p>
            <a:pPr marL="389484" indent="-380110">
              <a:lnSpc>
                <a:spcPts val="2255"/>
              </a:lnSpc>
              <a:spcBef>
                <a:spcPts val="2244"/>
              </a:spcBef>
              <a:buAutoNum type="arabicPeriod"/>
              <a:tabLst>
                <a:tab pos="389484" algn="l"/>
              </a:tabLst>
            </a:pPr>
            <a:r>
              <a:rPr sz="1900" b="1" spc="-7" dirty="0">
                <a:latin typeface="Calibri"/>
                <a:cs typeface="Calibri"/>
              </a:rPr>
              <a:t>Подготовка</a:t>
            </a:r>
            <a:endParaRPr sz="1900" dirty="0">
              <a:latin typeface="Calibri"/>
              <a:cs typeface="Calibri"/>
            </a:endParaRPr>
          </a:p>
          <a:p>
            <a:pPr marL="389484">
              <a:lnSpc>
                <a:spcPts val="2255"/>
              </a:lnSpc>
            </a:pPr>
            <a:r>
              <a:rPr sz="1900" b="1" spc="-7" dirty="0">
                <a:latin typeface="Calibri"/>
                <a:cs typeface="Calibri"/>
              </a:rPr>
              <a:t>образовательными</a:t>
            </a:r>
            <a:endParaRPr sz="1900" dirty="0">
              <a:latin typeface="Calibri"/>
              <a:cs typeface="Calibri"/>
            </a:endParaRPr>
          </a:p>
          <a:p>
            <a:pPr marL="389484" marR="137327">
              <a:spcBef>
                <a:spcPts val="7"/>
              </a:spcBef>
            </a:pPr>
            <a:r>
              <a:rPr sz="1900" b="1" spc="-7" dirty="0">
                <a:latin typeface="Calibri"/>
                <a:cs typeface="Calibri"/>
              </a:rPr>
              <a:t>организациями</a:t>
            </a:r>
            <a:r>
              <a:rPr sz="1900" b="1" spc="-89" dirty="0">
                <a:latin typeface="Calibri"/>
                <a:cs typeface="Calibri"/>
              </a:rPr>
              <a:t> </a:t>
            </a:r>
            <a:r>
              <a:rPr sz="1900" b="1" spc="-7" dirty="0">
                <a:latin typeface="Calibri"/>
                <a:cs typeface="Calibri"/>
              </a:rPr>
              <a:t>отчетов </a:t>
            </a:r>
            <a:r>
              <a:rPr sz="1900" b="1" dirty="0">
                <a:latin typeface="Calibri"/>
                <a:cs typeface="Calibri"/>
              </a:rPr>
              <a:t>об</a:t>
            </a:r>
            <a:r>
              <a:rPr sz="1900" b="1" spc="-7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издании</a:t>
            </a:r>
            <a:r>
              <a:rPr sz="1900" b="1" spc="-44" dirty="0">
                <a:latin typeface="Calibri"/>
                <a:cs typeface="Calibri"/>
              </a:rPr>
              <a:t> </a:t>
            </a:r>
            <a:r>
              <a:rPr sz="1900" b="1" spc="-7" dirty="0">
                <a:latin typeface="Calibri"/>
                <a:cs typeface="Calibri"/>
              </a:rPr>
              <a:t>приказа</a:t>
            </a:r>
            <a:endParaRPr sz="1900" dirty="0">
              <a:latin typeface="Calibri"/>
              <a:cs typeface="Calibri"/>
            </a:endParaRPr>
          </a:p>
          <a:p>
            <a:pPr marL="389484" marR="518375" indent="-380579">
              <a:spcBef>
                <a:spcPts val="2233"/>
              </a:spcBef>
              <a:buAutoNum type="arabicPeriod" startAt="3"/>
              <a:tabLst>
                <a:tab pos="389484" algn="l"/>
              </a:tabLst>
            </a:pPr>
            <a:r>
              <a:rPr sz="1900" b="1" spc="-18" dirty="0">
                <a:latin typeface="Calibri"/>
                <a:cs typeface="Calibri"/>
              </a:rPr>
              <a:t>Подготовка</a:t>
            </a:r>
            <a:r>
              <a:rPr sz="1900" b="1" spc="-66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отчета</a:t>
            </a:r>
            <a:r>
              <a:rPr sz="1900" b="1" spc="-66" dirty="0">
                <a:latin typeface="Calibri"/>
                <a:cs typeface="Calibri"/>
              </a:rPr>
              <a:t> </a:t>
            </a:r>
            <a:r>
              <a:rPr sz="1900" b="1" spc="-37" dirty="0">
                <a:latin typeface="Calibri"/>
                <a:cs typeface="Calibri"/>
              </a:rPr>
              <a:t>о </a:t>
            </a:r>
            <a:r>
              <a:rPr sz="1900" b="1" spc="-7" dirty="0">
                <a:latin typeface="Calibri"/>
                <a:cs typeface="Calibri"/>
              </a:rPr>
              <a:t>проведенных мероприятиях</a:t>
            </a:r>
            <a:endParaRPr sz="19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69781" y="1511040"/>
            <a:ext cx="141386" cy="5294587"/>
            <a:chOff x="9383374" y="2356103"/>
            <a:chExt cx="175260" cy="8255634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83374" y="2378960"/>
              <a:ext cx="175082" cy="823265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435084" y="2394203"/>
              <a:ext cx="13970" cy="8148955"/>
            </a:xfrm>
            <a:custGeom>
              <a:avLst/>
              <a:gdLst/>
              <a:ahLst/>
              <a:cxnLst/>
              <a:rect l="l" t="t" r="r" b="b"/>
              <a:pathLst>
                <a:path w="13970" h="8148955">
                  <a:moveTo>
                    <a:pt x="13843" y="0"/>
                  </a:moveTo>
                  <a:lnTo>
                    <a:pt x="0" y="8148624"/>
                  </a:lnTo>
                </a:path>
              </a:pathLst>
            </a:custGeom>
            <a:ln w="76199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766" y="38531"/>
            <a:ext cx="102446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62770"/>
            <a:ext cx="10515600" cy="730274"/>
          </a:xfrm>
          <a:prstGeom prst="rect">
            <a:avLst/>
          </a:prstGeom>
        </p:spPr>
        <p:txBody>
          <a:bodyPr vert="horz" wrap="square" lIns="0" tIns="113611" rIns="0" bIns="0" rtlCol="0">
            <a:spAutoFit/>
          </a:bodyPr>
          <a:lstStyle/>
          <a:p>
            <a:pPr marL="9374" marR="3750" algn="ctr">
              <a:lnSpc>
                <a:spcPct val="100000"/>
              </a:lnSpc>
              <a:spcBef>
                <a:spcPts val="74"/>
              </a:spcBef>
            </a:pPr>
            <a:r>
              <a:rPr sz="2000" b="1" dirty="0">
                <a:solidFill>
                  <a:srgbClr val="2D3D89"/>
                </a:solidFill>
                <a:latin typeface="Akrobat" panose="00000800000000000000" pitchFamily="2" charset="-52"/>
              </a:rPr>
              <a:t>КАК МОНИТОРИТЬ ВЫПОЛНЕНИЕ ПЛАНОВ МЕРОПРИЯТИЙ ОБРАЗОВАТЕЛЬНЫМИ ОРГАНИЗАЦИЯМИ БЕЗ ОТЧЕТОВ?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78258" y="2012025"/>
            <a:ext cx="5384458" cy="4755803"/>
            <a:chOff x="7782424" y="3137268"/>
            <a:chExt cx="6674484" cy="74155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2424" y="3137268"/>
              <a:ext cx="6674238" cy="6026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2855" y="9147047"/>
              <a:ext cx="5702808" cy="140512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3900" y="2025112"/>
            <a:ext cx="2280780" cy="157275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53609" y="2037526"/>
            <a:ext cx="1791404" cy="1421819"/>
          </a:xfrm>
          <a:prstGeom prst="rect">
            <a:avLst/>
          </a:prstGeom>
        </p:spPr>
        <p:txBody>
          <a:bodyPr vert="horz" wrap="square" lIns="0" tIns="32340" rIns="0" bIns="0" rtlCol="0">
            <a:spAutoFit/>
          </a:bodyPr>
          <a:lstStyle/>
          <a:p>
            <a:pPr marL="9374" marR="3750" algn="ctr">
              <a:lnSpc>
                <a:spcPct val="91500"/>
              </a:lnSpc>
              <a:spcBef>
                <a:spcPts val="255"/>
              </a:spcBef>
            </a:pPr>
            <a:r>
              <a:rPr sz="1600" b="1" spc="-7" dirty="0">
                <a:solidFill>
                  <a:srgbClr val="565085"/>
                </a:solidFill>
                <a:latin typeface="Calibri"/>
                <a:cs typeface="Calibri"/>
              </a:rPr>
              <a:t>Ежемесячные открытые региональные</a:t>
            </a:r>
            <a:r>
              <a:rPr sz="1600" b="1" spc="-41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sz="1600" b="1" spc="-37" dirty="0">
                <a:solidFill>
                  <a:srgbClr val="565085"/>
                </a:solidFill>
                <a:latin typeface="Calibri"/>
                <a:cs typeface="Calibri"/>
              </a:rPr>
              <a:t>и </a:t>
            </a:r>
            <a:r>
              <a:rPr sz="1600" b="1" spc="-7" dirty="0">
                <a:solidFill>
                  <a:srgbClr val="565085"/>
                </a:solidFill>
                <a:latin typeface="Calibri"/>
                <a:cs typeface="Calibri"/>
              </a:rPr>
              <a:t>муниципальные семинары-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ts val="1952"/>
              </a:lnSpc>
            </a:pPr>
            <a:r>
              <a:rPr sz="1600" b="1" spc="-7" dirty="0">
                <a:solidFill>
                  <a:srgbClr val="565085"/>
                </a:solidFill>
                <a:latin typeface="Calibri"/>
                <a:cs typeface="Calibri"/>
              </a:rPr>
              <a:t>совещания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3269" y="2013417"/>
            <a:ext cx="2291686" cy="16146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58306" y="2359461"/>
            <a:ext cx="1641822" cy="766083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81084">
              <a:lnSpc>
                <a:spcPts val="2037"/>
              </a:lnSpc>
              <a:spcBef>
                <a:spcPts val="74"/>
              </a:spcBef>
            </a:pP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Экспертные</a:t>
            </a:r>
            <a:r>
              <a:rPr b="1" spc="-63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b="1" spc="-37" dirty="0">
                <a:solidFill>
                  <a:srgbClr val="565085"/>
                </a:solidFill>
                <a:latin typeface="Calibri"/>
                <a:cs typeface="Calibri"/>
              </a:rPr>
              <a:t>и</a:t>
            </a:r>
            <a:endParaRPr>
              <a:latin typeface="Calibri"/>
              <a:cs typeface="Calibri"/>
            </a:endParaRPr>
          </a:p>
          <a:p>
            <a:pPr marL="427448" marR="3750" indent="-418543">
              <a:lnSpc>
                <a:spcPts val="1949"/>
              </a:lnSpc>
              <a:spcBef>
                <a:spcPts val="125"/>
              </a:spcBef>
            </a:pP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стратегические сессии</a:t>
            </a:r>
            <a:endParaRPr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794" y="3592875"/>
            <a:ext cx="2362994" cy="164201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68363" y="3845905"/>
            <a:ext cx="1741714" cy="1011541"/>
          </a:xfrm>
          <a:prstGeom prst="rect">
            <a:avLst/>
          </a:prstGeom>
        </p:spPr>
        <p:txBody>
          <a:bodyPr vert="horz" wrap="square" lIns="0" tIns="36558" rIns="0" bIns="0" rtlCol="0">
            <a:spAutoFit/>
          </a:bodyPr>
          <a:lstStyle/>
          <a:p>
            <a:pPr marL="9374" marR="3750" indent="456507">
              <a:lnSpc>
                <a:spcPts val="1949"/>
              </a:lnSpc>
              <a:spcBef>
                <a:spcPts val="288"/>
              </a:spcBef>
            </a:pP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Анализ информации</a:t>
            </a:r>
            <a:r>
              <a:rPr b="1" spc="-33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b="1" spc="-18" dirty="0">
                <a:solidFill>
                  <a:srgbClr val="565085"/>
                </a:solidFill>
                <a:latin typeface="Calibri"/>
                <a:cs typeface="Calibri"/>
              </a:rPr>
              <a:t>на </a:t>
            </a: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официальных</a:t>
            </a:r>
            <a:endParaRPr>
              <a:latin typeface="Calibri"/>
              <a:cs typeface="Calibri"/>
            </a:endParaRPr>
          </a:p>
          <a:p>
            <a:pPr marL="479473">
              <a:lnSpc>
                <a:spcPts val="1915"/>
              </a:lnSpc>
            </a:pP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сайтах</a:t>
            </a:r>
            <a:endParaRPr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08022" y="3594829"/>
            <a:ext cx="2323652" cy="163810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838636" y="3953612"/>
            <a:ext cx="1727371" cy="767411"/>
          </a:xfrm>
          <a:prstGeom prst="rect">
            <a:avLst/>
          </a:prstGeom>
        </p:spPr>
        <p:txBody>
          <a:bodyPr vert="horz" wrap="square" lIns="0" tIns="36089" rIns="0" bIns="0" rtlCol="0">
            <a:spAutoFit/>
          </a:bodyPr>
          <a:lstStyle/>
          <a:p>
            <a:pPr marL="9374" marR="3750" indent="451821">
              <a:lnSpc>
                <a:spcPts val="1949"/>
              </a:lnSpc>
              <a:spcBef>
                <a:spcPts val="284"/>
              </a:spcBef>
            </a:pP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Анализ информации</a:t>
            </a:r>
            <a:r>
              <a:rPr b="1" spc="-33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b="1" spc="-18" dirty="0">
                <a:solidFill>
                  <a:srgbClr val="565085"/>
                </a:solidFill>
                <a:latin typeface="Calibri"/>
                <a:cs typeface="Calibri"/>
              </a:rPr>
              <a:t>из</a:t>
            </a:r>
            <a:endParaRPr>
              <a:latin typeface="Calibri"/>
              <a:cs typeface="Calibri"/>
            </a:endParaRPr>
          </a:p>
          <a:p>
            <a:pPr marL="522125">
              <a:lnSpc>
                <a:spcPts val="1912"/>
              </a:lnSpc>
            </a:pP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чатов</a:t>
            </a:r>
            <a:endParaRPr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9946" y="5201654"/>
            <a:ext cx="2458891" cy="155795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74925" y="5305502"/>
            <a:ext cx="1906153" cy="1278596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51088" algn="ctr">
              <a:lnSpc>
                <a:spcPts val="2037"/>
              </a:lnSpc>
              <a:spcBef>
                <a:spcPts val="74"/>
              </a:spcBef>
            </a:pPr>
            <a:r>
              <a:rPr b="1" dirty="0">
                <a:solidFill>
                  <a:srgbClr val="565085"/>
                </a:solidFill>
                <a:latin typeface="Calibri"/>
                <a:cs typeface="Calibri"/>
              </a:rPr>
              <a:t>Работа</a:t>
            </a:r>
            <a:r>
              <a:rPr b="1" spc="-33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b="1" spc="-18" dirty="0">
                <a:solidFill>
                  <a:srgbClr val="565085"/>
                </a:solidFill>
                <a:latin typeface="Calibri"/>
                <a:cs typeface="Calibri"/>
              </a:rPr>
              <a:t>по</a:t>
            </a:r>
            <a:endParaRPr>
              <a:latin typeface="Calibri"/>
              <a:cs typeface="Calibri"/>
            </a:endParaRPr>
          </a:p>
          <a:p>
            <a:pPr algn="ctr">
              <a:lnSpc>
                <a:spcPts val="1949"/>
              </a:lnSpc>
            </a:pP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«следам»</a:t>
            </a:r>
            <a:endParaRPr>
              <a:latin typeface="Calibri"/>
              <a:cs typeface="Calibri"/>
            </a:endParaRPr>
          </a:p>
          <a:p>
            <a:pPr marL="9374" marR="3750" algn="ctr">
              <a:lnSpc>
                <a:spcPct val="91300"/>
              </a:lnSpc>
              <a:spcBef>
                <a:spcPts val="96"/>
              </a:spcBef>
            </a:pPr>
            <a:r>
              <a:rPr b="1" dirty="0">
                <a:solidFill>
                  <a:srgbClr val="565085"/>
                </a:solidFill>
                <a:latin typeface="Calibri"/>
                <a:cs typeface="Calibri"/>
              </a:rPr>
              <a:t>обращений</a:t>
            </a:r>
            <a:r>
              <a:rPr b="1" spc="-48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565085"/>
                </a:solidFill>
                <a:latin typeface="Calibri"/>
                <a:cs typeface="Calibri"/>
              </a:rPr>
              <a:t>в</a:t>
            </a:r>
            <a:r>
              <a:rPr b="1" spc="-44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565085"/>
                </a:solidFill>
                <a:latin typeface="Calibri"/>
                <a:cs typeface="Calibri"/>
              </a:rPr>
              <a:t>чат- </a:t>
            </a:r>
            <a:r>
              <a:rPr b="1" dirty="0">
                <a:solidFill>
                  <a:srgbClr val="565085"/>
                </a:solidFill>
                <a:latin typeface="Calibri"/>
                <a:cs typeface="Calibri"/>
              </a:rPr>
              <a:t>бот</a:t>
            </a:r>
            <a:r>
              <a:rPr b="1" spc="-11" dirty="0">
                <a:solidFill>
                  <a:srgbClr val="565085"/>
                </a:solidFill>
                <a:latin typeface="Calibri"/>
                <a:cs typeface="Calibri"/>
              </a:rPr>
              <a:t> </a:t>
            </a: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«Помощник Рособрнадзора»</a:t>
            </a:r>
            <a:endParaRPr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35070" y="5199699"/>
            <a:ext cx="2335946" cy="156186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072742" y="5520365"/>
            <a:ext cx="1341120" cy="767411"/>
          </a:xfrm>
          <a:prstGeom prst="rect">
            <a:avLst/>
          </a:prstGeom>
        </p:spPr>
        <p:txBody>
          <a:bodyPr vert="horz" wrap="square" lIns="0" tIns="36089" rIns="0" bIns="0" rtlCol="0">
            <a:spAutoFit/>
          </a:bodyPr>
          <a:lstStyle/>
          <a:p>
            <a:pPr marL="9374" marR="3750" algn="ctr">
              <a:lnSpc>
                <a:spcPts val="1949"/>
              </a:lnSpc>
              <a:spcBef>
                <a:spcPts val="284"/>
              </a:spcBef>
            </a:pPr>
            <a:r>
              <a:rPr b="1" spc="-15" dirty="0">
                <a:solidFill>
                  <a:srgbClr val="565085"/>
                </a:solidFill>
                <a:latin typeface="Calibri"/>
                <a:cs typeface="Calibri"/>
              </a:rPr>
              <a:t>Проведение </a:t>
            </a:r>
            <a:r>
              <a:rPr b="1" spc="-7" dirty="0">
                <a:solidFill>
                  <a:srgbClr val="565085"/>
                </a:solidFill>
                <a:latin typeface="Calibri"/>
                <a:cs typeface="Calibri"/>
              </a:rPr>
              <a:t>опросов педагогов</a:t>
            </a:r>
            <a:endParaRPr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12142" y="5978546"/>
            <a:ext cx="3786179" cy="563937"/>
          </a:xfrm>
          <a:prstGeom prst="rect">
            <a:avLst/>
          </a:prstGeom>
        </p:spPr>
        <p:txBody>
          <a:bodyPr vert="horz" wrap="square" lIns="0" tIns="9843" rIns="0" bIns="0" rtlCol="0">
            <a:spAutoFit/>
          </a:bodyPr>
          <a:lstStyle/>
          <a:p>
            <a:pPr marL="9374" marR="3750" algn="ctr">
              <a:spcBef>
                <a:spcPts val="78"/>
              </a:spcBef>
            </a:pPr>
            <a:r>
              <a:rPr dirty="0">
                <a:latin typeface="Calibri"/>
                <a:cs typeface="Calibri"/>
              </a:rPr>
              <a:t>Мониторинг</a:t>
            </a:r>
            <a:r>
              <a:rPr spc="-5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контроль</a:t>
            </a:r>
            <a:r>
              <a:rPr spc="-4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-33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ходе содержательной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деятельности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260" y="268191"/>
            <a:ext cx="102446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5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773" y="390462"/>
            <a:ext cx="8525691" cy="377850"/>
          </a:xfrm>
          <a:prstGeom prst="rect">
            <a:avLst/>
          </a:prstGeom>
        </p:spPr>
        <p:txBody>
          <a:bodyPr vert="horz" wrap="square" lIns="0" tIns="8436" rIns="0" bIns="0" rtlCol="0">
            <a:spAutoFit/>
          </a:bodyPr>
          <a:lstStyle/>
          <a:p>
            <a:pPr marL="9374">
              <a:lnSpc>
                <a:spcPct val="100000"/>
              </a:lnSpc>
              <a:spcBef>
                <a:spcPts val="66"/>
              </a:spcBef>
              <a:tabLst>
                <a:tab pos="6936195" algn="l"/>
              </a:tabLst>
            </a:pPr>
            <a:r>
              <a:rPr sz="2400" spc="-22" dirty="0">
                <a:latin typeface="Arial"/>
                <a:cs typeface="Arial"/>
              </a:rPr>
              <a:t>ЧАТЫ</a:t>
            </a:r>
            <a:r>
              <a:rPr sz="2400" spc="-52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8" dirty="0">
                <a:latin typeface="Arial"/>
                <a:cs typeface="Arial"/>
              </a:rPr>
              <a:t>ПЕДАГОГИЧЕСКИМИ</a:t>
            </a:r>
            <a:r>
              <a:rPr sz="2400" spc="-92" dirty="0">
                <a:latin typeface="Arial"/>
                <a:cs typeface="Arial"/>
              </a:rPr>
              <a:t> </a:t>
            </a:r>
            <a:r>
              <a:rPr sz="2400" spc="-7" dirty="0">
                <a:latin typeface="Arial"/>
                <a:cs typeface="Arial"/>
              </a:rPr>
              <a:t>РАБОТНИКАМИ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" dirty="0">
                <a:latin typeface="Arial"/>
                <a:cs typeface="Arial"/>
              </a:rPr>
              <a:t>(МАХ)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2268" y="2728132"/>
            <a:ext cx="4437273" cy="840462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9374" marR="3750">
              <a:spcBef>
                <a:spcPts val="74"/>
              </a:spcBef>
            </a:pPr>
            <a:r>
              <a:rPr sz="2700" b="1" spc="-7" dirty="0">
                <a:latin typeface="Calibri"/>
                <a:cs typeface="Calibri"/>
              </a:rPr>
              <a:t>Дошкольное</a:t>
            </a:r>
            <a:r>
              <a:rPr sz="2700" b="1" spc="-92" dirty="0">
                <a:latin typeface="Calibri"/>
                <a:cs typeface="Calibri"/>
              </a:rPr>
              <a:t> </a:t>
            </a:r>
            <a:r>
              <a:rPr sz="2700" b="1" spc="-7" dirty="0">
                <a:latin typeface="Calibri"/>
                <a:cs typeface="Calibri"/>
              </a:rPr>
              <a:t>образование_ Бюрнагрузка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1298" y="2698208"/>
            <a:ext cx="3174530" cy="424964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9374">
              <a:spcBef>
                <a:spcPts val="74"/>
              </a:spcBef>
            </a:pPr>
            <a:r>
              <a:rPr sz="2700" b="1" spc="-7" dirty="0">
                <a:latin typeface="Calibri"/>
                <a:cs typeface="Calibri"/>
              </a:rPr>
              <a:t>СПО_Рособрнадзор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6299" y="5621980"/>
            <a:ext cx="3299012" cy="424964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9374">
              <a:spcBef>
                <a:spcPts val="74"/>
              </a:spcBef>
            </a:pPr>
            <a:r>
              <a:rPr sz="2700" b="1" spc="-7" dirty="0">
                <a:latin typeface="Calibri"/>
                <a:cs typeface="Calibri"/>
              </a:rPr>
              <a:t>Вузы_Рособрнадзор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1297" y="5621980"/>
            <a:ext cx="3439886" cy="424964"/>
          </a:xfrm>
          <a:prstGeom prst="rect">
            <a:avLst/>
          </a:prstGeom>
        </p:spPr>
        <p:txBody>
          <a:bodyPr vert="horz" wrap="square" lIns="0" tIns="9374" rIns="0" bIns="0" rtlCol="0">
            <a:spAutoFit/>
          </a:bodyPr>
          <a:lstStyle/>
          <a:p>
            <a:pPr marL="9374">
              <a:spcBef>
                <a:spcPts val="74"/>
              </a:spcBef>
            </a:pPr>
            <a:r>
              <a:rPr sz="2700" b="1" spc="-7" dirty="0">
                <a:latin typeface="Calibri"/>
                <a:cs typeface="Calibri"/>
              </a:rPr>
              <a:t>Школы_Бюрнагрузка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3128" y="1307820"/>
            <a:ext cx="1631379" cy="123917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9495" y="4016121"/>
            <a:ext cx="1675636" cy="133503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6567" y="4016201"/>
            <a:ext cx="1616625" cy="12811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7449" y="1310792"/>
            <a:ext cx="1657196" cy="129872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62" y="205642"/>
            <a:ext cx="102446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7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260718" y="1754883"/>
            <a:ext cx="110412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krobat" panose="00000800000000000000" pitchFamily="2" charset="-52"/>
              </a:rPr>
              <a:t>Ожидаемые эффекты от правового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Akrobat" panose="00000800000000000000" pitchFamily="2" charset="-52"/>
              </a:rPr>
              <a:t>просвещения руководителей ОО СПО</a:t>
            </a:r>
            <a:endParaRPr lang="ru-RU" sz="3600" dirty="0">
              <a:solidFill>
                <a:schemeClr val="bg1"/>
              </a:solidFill>
              <a:latin typeface="Akrobat" panose="00000800000000000000" pitchFamily="2" charset="-52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60B186D7-058F-4533-A4EA-6E9F7B2EA8E3}"/>
              </a:ext>
            </a:extLst>
          </p:cNvPr>
          <p:cNvGrpSpPr/>
          <p:nvPr/>
        </p:nvGrpSpPr>
        <p:grpSpPr>
          <a:xfrm>
            <a:off x="210536" y="4189996"/>
            <a:ext cx="11625864" cy="1152000"/>
            <a:chOff x="691491" y="3912445"/>
            <a:chExt cx="5040000" cy="1152000"/>
          </a:xfrm>
        </p:grpSpPr>
        <p:sp>
          <p:nvSpPr>
            <p:cNvPr id="46" name="Google Shape;166;p17">
              <a:extLst>
                <a:ext uri="{FF2B5EF4-FFF2-40B4-BE49-F238E27FC236}">
                  <a16:creationId xmlns="" xmlns:a16="http://schemas.microsoft.com/office/drawing/2014/main" id="{2B1651F3-831D-401B-ABEB-D2EECA7558C1}"/>
                </a:ext>
              </a:extLst>
            </p:cNvPr>
            <p:cNvSpPr/>
            <p:nvPr/>
          </p:nvSpPr>
          <p:spPr>
            <a:xfrm>
              <a:off x="691491" y="3912445"/>
              <a:ext cx="5040000" cy="1152000"/>
            </a:xfrm>
            <a:prstGeom prst="roundRect">
              <a:avLst>
                <a:gd name="adj" fmla="val 50000"/>
              </a:avLst>
            </a:prstGeom>
            <a:solidFill>
              <a:srgbClr val="024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000" b="1"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" name="Google Shape;171;p17">
              <a:extLst>
                <a:ext uri="{FF2B5EF4-FFF2-40B4-BE49-F238E27FC236}">
                  <a16:creationId xmlns="" xmlns:a16="http://schemas.microsoft.com/office/drawing/2014/main" id="{9D11E457-0C8F-4663-A7E5-B91313F4AC85}"/>
                </a:ext>
              </a:extLst>
            </p:cNvPr>
            <p:cNvSpPr txBox="1"/>
            <p:nvPr/>
          </p:nvSpPr>
          <p:spPr>
            <a:xfrm>
              <a:off x="1230845" y="4111781"/>
              <a:ext cx="3961291" cy="90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b="1" dirty="0" smtClean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Повышение эффективности работы </a:t>
              </a:r>
              <a:r>
                <a:rPr lang="ru-RU" b="1" dirty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педагогических работников и </a:t>
              </a:r>
              <a:r>
                <a:rPr lang="ru-RU" b="1" dirty="0" smtClean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качества дошкольного образования </a:t>
              </a:r>
              <a:br>
                <a:rPr lang="ru-RU" b="1" dirty="0" smtClean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</a:br>
              <a:r>
                <a:rPr lang="ru-RU" b="1" dirty="0" smtClean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в целом</a:t>
              </a:r>
              <a:endParaRPr lang="en-US" dirty="0">
                <a:solidFill>
                  <a:schemeClr val="bg1"/>
                </a:solidFill>
                <a:latin typeface="Akrobat" panose="00000800000000000000" pitchFamily="2" charset="-52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38B93689-C066-4278-AAE6-6B47B3883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7" y="4373119"/>
            <a:ext cx="802516" cy="802516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D4668D90-D0A8-4869-ADF7-6E0AA398B10F}"/>
              </a:ext>
            </a:extLst>
          </p:cNvPr>
          <p:cNvGrpSpPr/>
          <p:nvPr/>
        </p:nvGrpSpPr>
        <p:grpSpPr>
          <a:xfrm>
            <a:off x="210536" y="1585243"/>
            <a:ext cx="11625864" cy="1052555"/>
            <a:chOff x="691491" y="3912445"/>
            <a:chExt cx="4890417" cy="1152000"/>
          </a:xfrm>
        </p:grpSpPr>
        <p:sp>
          <p:nvSpPr>
            <p:cNvPr id="56" name="Google Shape;166;p17">
              <a:extLst>
                <a:ext uri="{FF2B5EF4-FFF2-40B4-BE49-F238E27FC236}">
                  <a16:creationId xmlns="" xmlns:a16="http://schemas.microsoft.com/office/drawing/2014/main" id="{89DA2DC9-4C81-49DC-ACCE-BFBEC4C55AE7}"/>
                </a:ext>
              </a:extLst>
            </p:cNvPr>
            <p:cNvSpPr/>
            <p:nvPr/>
          </p:nvSpPr>
          <p:spPr>
            <a:xfrm>
              <a:off x="691491" y="3912445"/>
              <a:ext cx="4890417" cy="1152000"/>
            </a:xfrm>
            <a:prstGeom prst="roundRect">
              <a:avLst>
                <a:gd name="adj" fmla="val 50000"/>
              </a:avLst>
            </a:prstGeom>
            <a:solidFill>
              <a:srgbClr val="024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000" b="1"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" name="Google Shape;171;p17">
              <a:extLst>
                <a:ext uri="{FF2B5EF4-FFF2-40B4-BE49-F238E27FC236}">
                  <a16:creationId xmlns="" xmlns:a16="http://schemas.microsoft.com/office/drawing/2014/main" id="{B1C71D0C-1804-44CC-9EC0-661B2F5901E7}"/>
                </a:ext>
              </a:extLst>
            </p:cNvPr>
            <p:cNvSpPr txBox="1"/>
            <p:nvPr/>
          </p:nvSpPr>
          <p:spPr>
            <a:xfrm>
              <a:off x="1230845" y="4111781"/>
              <a:ext cx="3961291" cy="90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b="1" dirty="0" smtClean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Снижение уровня </a:t>
              </a:r>
              <a:r>
                <a:rPr lang="ru-RU" b="1" dirty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тревожности </a:t>
              </a:r>
              <a:r>
                <a:rPr lang="ru-RU" b="1" dirty="0" smtClean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воспитателей</a:t>
              </a:r>
              <a:endParaRPr lang="en-US" dirty="0">
                <a:solidFill>
                  <a:schemeClr val="bg1"/>
                </a:solidFill>
                <a:latin typeface="Akrobat" panose="00000800000000000000" pitchFamily="2" charset="-52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17DE92A3-EEF4-4C67-B656-6EA00187BABA}"/>
              </a:ext>
            </a:extLst>
          </p:cNvPr>
          <p:cNvGrpSpPr/>
          <p:nvPr/>
        </p:nvGrpSpPr>
        <p:grpSpPr>
          <a:xfrm>
            <a:off x="210536" y="2893800"/>
            <a:ext cx="11625864" cy="1152000"/>
            <a:chOff x="691491" y="5158926"/>
            <a:chExt cx="5040000" cy="1152000"/>
          </a:xfrm>
        </p:grpSpPr>
        <p:sp>
          <p:nvSpPr>
            <p:cNvPr id="59" name="Google Shape;166;p17">
              <a:extLst>
                <a:ext uri="{FF2B5EF4-FFF2-40B4-BE49-F238E27FC236}">
                  <a16:creationId xmlns="" xmlns:a16="http://schemas.microsoft.com/office/drawing/2014/main" id="{91649806-D012-410B-B57A-86DED2F7E9CC}"/>
                </a:ext>
              </a:extLst>
            </p:cNvPr>
            <p:cNvSpPr/>
            <p:nvPr/>
          </p:nvSpPr>
          <p:spPr>
            <a:xfrm>
              <a:off x="691491" y="5158926"/>
              <a:ext cx="5040000" cy="11520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000" b="1"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" name="Google Shape;171;p17">
              <a:extLst>
                <a:ext uri="{FF2B5EF4-FFF2-40B4-BE49-F238E27FC236}">
                  <a16:creationId xmlns="" xmlns:a16="http://schemas.microsoft.com/office/drawing/2014/main" id="{949B150C-B4D3-46A7-9B27-E0F82B65BFC7}"/>
                </a:ext>
              </a:extLst>
            </p:cNvPr>
            <p:cNvSpPr txBox="1"/>
            <p:nvPr/>
          </p:nvSpPr>
          <p:spPr>
            <a:xfrm>
              <a:off x="1230845" y="5373027"/>
              <a:ext cx="3961291" cy="90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b="1" dirty="0" smtClean="0">
                  <a:solidFill>
                    <a:srgbClr val="2D3D89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Привлекательность профессии для выпускников, снижение оттока воспитателей из отрасти</a:t>
              </a:r>
              <a:endParaRPr lang="en-US" dirty="0">
                <a:solidFill>
                  <a:srgbClr val="2D3D89"/>
                </a:solidFill>
                <a:latin typeface="Akrobat" panose="00000800000000000000" pitchFamily="2" charset="-52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F60075ED-7AE9-4123-B0CC-A9846A07E8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4" y="3091574"/>
            <a:ext cx="997851" cy="83014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8147E14C-7C02-4897-AB68-D35E06198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4" y="1726493"/>
            <a:ext cx="1042232" cy="8025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98" y="215369"/>
            <a:ext cx="102446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75467" y="240106"/>
            <a:ext cx="6096000" cy="4339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2D3D89"/>
                </a:solidFill>
                <a:latin typeface="Akrobat" panose="00000800000000000000" pitchFamily="2" charset="-52"/>
                <a:ea typeface="+mj-ea"/>
                <a:cs typeface="+mj-cs"/>
              </a:rPr>
              <a:t>ОЖИДАЕМЫЕ ЭФФЕКТЫ</a:t>
            </a:r>
            <a:endParaRPr lang="ru-RU" altLang="ru-RU" sz="2400" b="1" dirty="0">
              <a:solidFill>
                <a:srgbClr val="2D3D89"/>
              </a:solidFill>
              <a:latin typeface="Akrobat" panose="00000800000000000000" pitchFamily="2" charset="-52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7" y="5474103"/>
            <a:ext cx="29146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8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644494"/>
              </p:ext>
            </p:extLst>
          </p:nvPr>
        </p:nvGraphicFramePr>
        <p:xfrm>
          <a:off x="770101" y="1562987"/>
          <a:ext cx="5811499" cy="366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7300385" y="1547815"/>
            <a:ext cx="3960283" cy="109378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57" tIns="27731" rIns="55557" bIns="27731" anchor="ctr"/>
          <a:lstStyle/>
          <a:p>
            <a:pPr algn="ctr" defTabSz="785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</a:rPr>
              <a:t>Федеральный уровень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7300385" y="2825750"/>
            <a:ext cx="3960283" cy="10937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57" tIns="27731" rIns="55557" bIns="27731" anchor="ctr"/>
          <a:lstStyle/>
          <a:p>
            <a:pPr algn="ctr" defTabSz="785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</a:rPr>
              <a:t>Региональный уровень </a:t>
            </a: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7300385" y="4103736"/>
            <a:ext cx="3960283" cy="10937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57" tIns="27731" rIns="55557" bIns="27731" anchor="ctr"/>
          <a:lstStyle/>
          <a:p>
            <a:pPr algn="ctr" defTabSz="785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</a:rPr>
              <a:t>Локальный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</a:p>
          <a:p>
            <a:pPr algn="ctr" defTabSz="785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</a:rPr>
              <a:t>уровень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/>
            </a:extLst>
          </p:cNvPr>
          <p:cNvSpPr/>
          <p:nvPr/>
        </p:nvSpPr>
        <p:spPr>
          <a:xfrm>
            <a:off x="279229" y="6004458"/>
            <a:ext cx="2580873" cy="629821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57" tIns="27731" rIns="55557" bIns="27731" anchor="ctr"/>
          <a:lstStyle/>
          <a:p>
            <a:pPr algn="ctr" defTabSz="7853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493576" name="TextBox 10"/>
          <p:cNvSpPr txBox="1">
            <a:spLocks noChangeArrowheads="1"/>
          </p:cNvSpPr>
          <p:nvPr/>
        </p:nvSpPr>
        <p:spPr bwMode="auto">
          <a:xfrm>
            <a:off x="167117" y="6146233"/>
            <a:ext cx="2805095" cy="28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557" tIns="27731" rIns="55557" bIns="27731">
            <a:spAutoFit/>
          </a:bodyPr>
          <a:lstStyle>
            <a:lvl1pPr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 smtClean="0">
                <a:solidFill>
                  <a:srgbClr val="000000"/>
                </a:solidFill>
                <a:latin typeface="Calibri" pitchFamily="34" charset="0"/>
              </a:rPr>
              <a:t>Формальный подход</a:t>
            </a:r>
            <a:endParaRPr lang="ru-RU" altLang="ru-RU" sz="15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116149" y="36180"/>
            <a:ext cx="985495" cy="5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20746" y="5297215"/>
            <a:ext cx="3475421" cy="462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Человеческий фактор</a:t>
            </a:r>
            <a:endParaRPr lang="ru-RU" dirty="0"/>
          </a:p>
        </p:txBody>
      </p:sp>
      <p:sp>
        <p:nvSpPr>
          <p:cNvPr id="15" name="Прямоугольник: скругленные углы 9">
            <a:extLst>
              <a:ext uri="{FF2B5EF4-FFF2-40B4-BE49-F238E27FC236}"/>
            </a:extLst>
          </p:cNvPr>
          <p:cNvSpPr/>
          <p:nvPr/>
        </p:nvSpPr>
        <p:spPr>
          <a:xfrm>
            <a:off x="3130802" y="6000236"/>
            <a:ext cx="3026981" cy="634042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57" tIns="27731" rIns="55557" bIns="27731" anchor="ctr"/>
          <a:lstStyle/>
          <a:p>
            <a:pPr algn="ctr" defTabSz="7853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3241745" y="6062644"/>
            <a:ext cx="2916039" cy="51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557" tIns="27731" rIns="55557" bIns="27731">
            <a:spAutoFit/>
          </a:bodyPr>
          <a:lstStyle>
            <a:lvl1pPr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 smtClean="0">
                <a:solidFill>
                  <a:srgbClr val="000000"/>
                </a:solidFill>
                <a:latin typeface="Calibri" pitchFamily="34" charset="0"/>
              </a:rPr>
              <a:t>Боязнь ответственности,</a:t>
            </a:r>
          </a:p>
          <a:p>
            <a:pPr algn="ctr" eaLnBrk="1" hangingPunct="1"/>
            <a:r>
              <a:rPr lang="ru-RU" altLang="ru-RU" sz="1500" b="1" dirty="0" smtClean="0">
                <a:solidFill>
                  <a:srgbClr val="000000"/>
                </a:solidFill>
                <a:latin typeface="Calibri" pitchFamily="34" charset="0"/>
              </a:rPr>
              <a:t>перестраховка</a:t>
            </a:r>
            <a:endParaRPr lang="ru-RU" altLang="ru-RU" sz="15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Прямоугольник: скругленные углы 9">
            <a:extLst>
              <a:ext uri="{FF2B5EF4-FFF2-40B4-BE49-F238E27FC236}"/>
            </a:extLst>
          </p:cNvPr>
          <p:cNvSpPr/>
          <p:nvPr/>
        </p:nvSpPr>
        <p:spPr>
          <a:xfrm>
            <a:off x="6432331" y="6004457"/>
            <a:ext cx="2494456" cy="634042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57" tIns="27731" rIns="55557" bIns="27731" anchor="ctr"/>
          <a:lstStyle/>
          <a:p>
            <a:pPr algn="ctr" defTabSz="7853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6277011" y="6067108"/>
            <a:ext cx="2805095" cy="51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557" tIns="27731" rIns="55557" bIns="27731">
            <a:spAutoFit/>
          </a:bodyPr>
          <a:lstStyle>
            <a:lvl1pPr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 smtClean="0">
                <a:solidFill>
                  <a:srgbClr val="000000"/>
                </a:solidFill>
                <a:latin typeface="Calibri" pitchFamily="34" charset="0"/>
              </a:rPr>
              <a:t>Отсутствие нужных компетенций</a:t>
            </a:r>
            <a:endParaRPr lang="ru-RU" altLang="ru-RU" sz="15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: скругленные углы 9">
            <a:extLst>
              <a:ext uri="{FF2B5EF4-FFF2-40B4-BE49-F238E27FC236}"/>
            </a:extLst>
          </p:cNvPr>
          <p:cNvSpPr/>
          <p:nvPr/>
        </p:nvSpPr>
        <p:spPr>
          <a:xfrm>
            <a:off x="9114438" y="5998031"/>
            <a:ext cx="2649775" cy="634042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57" tIns="27731" rIns="55557" bIns="27731" anchor="ctr"/>
          <a:lstStyle/>
          <a:p>
            <a:pPr algn="ctr" defTabSz="7853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8978603" y="5990124"/>
            <a:ext cx="2805095" cy="40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557" tIns="27731" rIns="55557" bIns="27731">
            <a:spAutoFit/>
          </a:bodyPr>
          <a:lstStyle>
            <a:lvl1pPr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 smtClean="0">
                <a:solidFill>
                  <a:srgbClr val="000000"/>
                </a:solidFill>
                <a:latin typeface="Calibri" pitchFamily="34" charset="0"/>
              </a:rPr>
              <a:t>Чрезмерный консерватизм</a:t>
            </a:r>
          </a:p>
          <a:p>
            <a:pPr algn="ctr" eaLnBrk="1" hangingPunct="1"/>
            <a:r>
              <a:rPr lang="ru-RU" altLang="ru-RU" sz="800" b="1" dirty="0" smtClean="0">
                <a:solidFill>
                  <a:srgbClr val="000000"/>
                </a:solidFill>
                <a:latin typeface="Calibri" pitchFamily="34" charset="0"/>
              </a:rPr>
              <a:t>(неготовность что-то менять)</a:t>
            </a:r>
            <a:endParaRPr lang="ru-RU" altLang="ru-RU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860102" y="5580993"/>
            <a:ext cx="1784191" cy="231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436304" y="5528441"/>
            <a:ext cx="1807779" cy="357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97213" y="5812221"/>
            <a:ext cx="0" cy="177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441324" y="5812221"/>
            <a:ext cx="0" cy="177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454;p45">
            <a:extLst>
              <a:ext uri="{FF2B5EF4-FFF2-40B4-BE49-F238E27FC236}">
                <a16:creationId xmlns="" xmlns:a16="http://schemas.microsoft.com/office/drawing/2014/main" id="{A97A568E-E5C2-449D-BE18-3618FA9904EC}"/>
              </a:ext>
            </a:extLst>
          </p:cNvPr>
          <p:cNvSpPr txBox="1">
            <a:spLocks/>
          </p:cNvSpPr>
          <p:nvPr/>
        </p:nvSpPr>
        <p:spPr>
          <a:xfrm>
            <a:off x="1569666" y="210208"/>
            <a:ext cx="9234969" cy="1059913"/>
          </a:xfrm>
          <a:prstGeom prst="rect">
            <a:avLst/>
          </a:prstGeom>
        </p:spPr>
        <p:txBody>
          <a:bodyPr spcFirstLastPara="1" vert="horz" wrap="square" lIns="121900" tIns="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Почему </a:t>
            </a:r>
            <a:r>
              <a:rPr lang="ru-RU" sz="2800" b="1" dirty="0" err="1">
                <a:solidFill>
                  <a:srgbClr val="2D3D89"/>
                </a:solidFill>
                <a:latin typeface="Akrobat" panose="00000800000000000000" pitchFamily="2" charset="-52"/>
              </a:rPr>
              <a:t>бюрнагрузка</a:t>
            </a:r>
            <a:r>
              <a:rPr lang="ru-RU"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 на воспитателя это проблема для руководителя в ДОО?</a:t>
            </a:r>
          </a:p>
        </p:txBody>
      </p:sp>
    </p:spTree>
    <p:extLst>
      <p:ext uri="{BB962C8B-B14F-4D97-AF65-F5344CB8AC3E}">
        <p14:creationId xmlns:p14="http://schemas.microsoft.com/office/powerpoint/2010/main" val="35285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DD62A0-405C-4859-9A2D-2E2629F7B0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9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6513" y="4539873"/>
            <a:ext cx="182010" cy="367924"/>
          </a:xfrm>
          <a:prstGeom prst="rect">
            <a:avLst/>
          </a:prstGeom>
        </p:spPr>
        <p:txBody>
          <a:bodyPr wrap="none" lIns="90093" tIns="45023" rIns="90093" bIns="450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0977259" y="119550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46014" y="432910"/>
            <a:ext cx="7987863" cy="733739"/>
          </a:xfrm>
          <a:prstGeom prst="rect">
            <a:avLst/>
          </a:prstGeom>
          <a:solidFill>
            <a:srgbClr val="5077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93" tIns="45023" rIns="90093" bIns="45023" spcCol="0"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krobat" panose="00000800000000000000" pitchFamily="2" charset="-52"/>
                <a:ea typeface="+mj-ea"/>
                <a:cs typeface="+mj-cs"/>
              </a:rPr>
              <a:t>Приоритетный вопрос на сегодня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78" y="1630499"/>
            <a:ext cx="6275823" cy="399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37303" y="941388"/>
            <a:ext cx="5773684" cy="689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Приоритет Правительства РФ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1" y="1680598"/>
            <a:ext cx="5957030" cy="419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2494" y="941386"/>
            <a:ext cx="5773684" cy="689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Поручение Президента РФ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4911" y="5878428"/>
            <a:ext cx="2470825" cy="600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009" y="5335801"/>
            <a:ext cx="2626468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44466" y="1420519"/>
            <a:ext cx="5282930" cy="5172632"/>
            <a:chOff x="4572000" y="1052448"/>
            <a:chExt cx="4572000" cy="4091304"/>
          </a:xfrm>
        </p:grpSpPr>
        <p:sp>
          <p:nvSpPr>
            <p:cNvPr id="3" name="object 3"/>
            <p:cNvSpPr/>
            <p:nvPr/>
          </p:nvSpPr>
          <p:spPr>
            <a:xfrm>
              <a:off x="4572000" y="1052448"/>
              <a:ext cx="4572000" cy="4091304"/>
            </a:xfrm>
            <a:custGeom>
              <a:avLst/>
              <a:gdLst/>
              <a:ahLst/>
              <a:cxnLst/>
              <a:rect l="l" t="t" r="r" b="b"/>
              <a:pathLst>
                <a:path w="4572000" h="4091304">
                  <a:moveTo>
                    <a:pt x="4572000" y="0"/>
                  </a:moveTo>
                  <a:lnTo>
                    <a:pt x="0" y="0"/>
                  </a:lnTo>
                  <a:lnTo>
                    <a:pt x="0" y="4091051"/>
                  </a:lnTo>
                  <a:lnTo>
                    <a:pt x="4572000" y="4091051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D9D9D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5275" y="1673351"/>
              <a:ext cx="3595370" cy="410209"/>
            </a:xfrm>
            <a:custGeom>
              <a:avLst/>
              <a:gdLst/>
              <a:ahLst/>
              <a:cxnLst/>
              <a:rect l="l" t="t" r="r" b="b"/>
              <a:pathLst>
                <a:path w="3595370" h="410210">
                  <a:moveTo>
                    <a:pt x="0" y="409956"/>
                  </a:moveTo>
                  <a:lnTo>
                    <a:pt x="192024" y="409956"/>
                  </a:lnTo>
                </a:path>
                <a:path w="3595370" h="410210">
                  <a:moveTo>
                    <a:pt x="449579" y="409956"/>
                  </a:moveTo>
                  <a:lnTo>
                    <a:pt x="1091184" y="409956"/>
                  </a:lnTo>
                </a:path>
                <a:path w="3595370" h="410210">
                  <a:moveTo>
                    <a:pt x="1348739" y="409956"/>
                  </a:moveTo>
                  <a:lnTo>
                    <a:pt x="1990344" y="409956"/>
                  </a:lnTo>
                </a:path>
                <a:path w="3595370" h="410210">
                  <a:moveTo>
                    <a:pt x="2247900" y="409956"/>
                  </a:moveTo>
                  <a:lnTo>
                    <a:pt x="2889504" y="409956"/>
                  </a:lnTo>
                </a:path>
                <a:path w="3595370" h="410210">
                  <a:moveTo>
                    <a:pt x="3145535" y="409956"/>
                  </a:moveTo>
                  <a:lnTo>
                    <a:pt x="3595116" y="409956"/>
                  </a:lnTo>
                </a:path>
                <a:path w="3595370" h="410210">
                  <a:moveTo>
                    <a:pt x="0" y="0"/>
                  </a:moveTo>
                  <a:lnTo>
                    <a:pt x="192024" y="0"/>
                  </a:lnTo>
                </a:path>
                <a:path w="3595370" h="410210">
                  <a:moveTo>
                    <a:pt x="449579" y="0"/>
                  </a:moveTo>
                  <a:lnTo>
                    <a:pt x="1091184" y="0"/>
                  </a:lnTo>
                </a:path>
                <a:path w="3595370" h="410210">
                  <a:moveTo>
                    <a:pt x="1348739" y="0"/>
                  </a:moveTo>
                  <a:lnTo>
                    <a:pt x="3595116" y="0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5275" y="1263395"/>
              <a:ext cx="3595370" cy="0"/>
            </a:xfrm>
            <a:custGeom>
              <a:avLst/>
              <a:gdLst/>
              <a:ahLst/>
              <a:cxnLst/>
              <a:rect l="l" t="t" r="r" b="b"/>
              <a:pathLst>
                <a:path w="3595370">
                  <a:moveTo>
                    <a:pt x="0" y="0"/>
                  </a:moveTo>
                  <a:lnTo>
                    <a:pt x="3595116" y="0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67300" y="1386839"/>
              <a:ext cx="2954020" cy="1106805"/>
            </a:xfrm>
            <a:custGeom>
              <a:avLst/>
              <a:gdLst/>
              <a:ahLst/>
              <a:cxnLst/>
              <a:rect l="l" t="t" r="r" b="b"/>
              <a:pathLst>
                <a:path w="2954020" h="1106805">
                  <a:moveTo>
                    <a:pt x="257556" y="0"/>
                  </a:moveTo>
                  <a:lnTo>
                    <a:pt x="0" y="0"/>
                  </a:lnTo>
                  <a:lnTo>
                    <a:pt x="0" y="1106424"/>
                  </a:lnTo>
                  <a:lnTo>
                    <a:pt x="257556" y="1106424"/>
                  </a:lnTo>
                  <a:lnTo>
                    <a:pt x="257556" y="0"/>
                  </a:lnTo>
                  <a:close/>
                </a:path>
                <a:path w="2954020" h="1106805">
                  <a:moveTo>
                    <a:pt x="1156716" y="123444"/>
                  </a:moveTo>
                  <a:lnTo>
                    <a:pt x="899160" y="123444"/>
                  </a:lnTo>
                  <a:lnTo>
                    <a:pt x="899160" y="1106424"/>
                  </a:lnTo>
                  <a:lnTo>
                    <a:pt x="1156716" y="1106424"/>
                  </a:lnTo>
                  <a:lnTo>
                    <a:pt x="1156716" y="123444"/>
                  </a:lnTo>
                  <a:close/>
                </a:path>
                <a:path w="2954020" h="1106805">
                  <a:moveTo>
                    <a:pt x="2055876" y="348996"/>
                  </a:moveTo>
                  <a:lnTo>
                    <a:pt x="1798320" y="348996"/>
                  </a:lnTo>
                  <a:lnTo>
                    <a:pt x="1798320" y="1106424"/>
                  </a:lnTo>
                  <a:lnTo>
                    <a:pt x="2055876" y="1106424"/>
                  </a:lnTo>
                  <a:lnTo>
                    <a:pt x="2055876" y="348996"/>
                  </a:lnTo>
                  <a:close/>
                </a:path>
                <a:path w="2954020" h="1106805">
                  <a:moveTo>
                    <a:pt x="2953512" y="307848"/>
                  </a:moveTo>
                  <a:lnTo>
                    <a:pt x="2697480" y="307848"/>
                  </a:lnTo>
                  <a:lnTo>
                    <a:pt x="2697480" y="1106424"/>
                  </a:lnTo>
                  <a:lnTo>
                    <a:pt x="2953512" y="1106424"/>
                  </a:lnTo>
                  <a:lnTo>
                    <a:pt x="2953512" y="307848"/>
                  </a:lnTo>
                  <a:close/>
                </a:path>
              </a:pathLst>
            </a:custGeom>
            <a:solidFill>
              <a:srgbClr val="709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24856" y="2371343"/>
              <a:ext cx="2954020" cy="121920"/>
            </a:xfrm>
            <a:custGeom>
              <a:avLst/>
              <a:gdLst/>
              <a:ahLst/>
              <a:cxnLst/>
              <a:rect l="l" t="t" r="r" b="b"/>
              <a:pathLst>
                <a:path w="2954020" h="121919">
                  <a:moveTo>
                    <a:pt x="256032" y="80772"/>
                  </a:moveTo>
                  <a:lnTo>
                    <a:pt x="0" y="80772"/>
                  </a:lnTo>
                  <a:lnTo>
                    <a:pt x="0" y="121920"/>
                  </a:lnTo>
                  <a:lnTo>
                    <a:pt x="256032" y="121920"/>
                  </a:lnTo>
                  <a:lnTo>
                    <a:pt x="256032" y="80772"/>
                  </a:lnTo>
                  <a:close/>
                </a:path>
                <a:path w="2954020" h="121919">
                  <a:moveTo>
                    <a:pt x="1155192" y="19812"/>
                  </a:moveTo>
                  <a:lnTo>
                    <a:pt x="899160" y="19812"/>
                  </a:lnTo>
                  <a:lnTo>
                    <a:pt x="899160" y="121920"/>
                  </a:lnTo>
                  <a:lnTo>
                    <a:pt x="1155192" y="121920"/>
                  </a:lnTo>
                  <a:lnTo>
                    <a:pt x="1155192" y="19812"/>
                  </a:lnTo>
                  <a:close/>
                </a:path>
                <a:path w="2954020" h="121919">
                  <a:moveTo>
                    <a:pt x="2054352" y="0"/>
                  </a:moveTo>
                  <a:lnTo>
                    <a:pt x="1798320" y="0"/>
                  </a:lnTo>
                  <a:lnTo>
                    <a:pt x="1798320" y="121920"/>
                  </a:lnTo>
                  <a:lnTo>
                    <a:pt x="2054352" y="121920"/>
                  </a:lnTo>
                  <a:lnTo>
                    <a:pt x="2054352" y="0"/>
                  </a:lnTo>
                  <a:close/>
                </a:path>
                <a:path w="2954020" h="121919">
                  <a:moveTo>
                    <a:pt x="2953512" y="41148"/>
                  </a:moveTo>
                  <a:lnTo>
                    <a:pt x="2695956" y="41148"/>
                  </a:lnTo>
                  <a:lnTo>
                    <a:pt x="2695956" y="121920"/>
                  </a:lnTo>
                  <a:lnTo>
                    <a:pt x="2953512" y="121920"/>
                  </a:lnTo>
                  <a:lnTo>
                    <a:pt x="2953512" y="41148"/>
                  </a:lnTo>
                  <a:close/>
                </a:path>
              </a:pathLst>
            </a:custGeom>
            <a:solidFill>
              <a:srgbClr val="BD8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75275" y="2493263"/>
              <a:ext cx="3595370" cy="35560"/>
            </a:xfrm>
            <a:custGeom>
              <a:avLst/>
              <a:gdLst/>
              <a:ahLst/>
              <a:cxnLst/>
              <a:rect l="l" t="t" r="r" b="b"/>
              <a:pathLst>
                <a:path w="3595370" h="35560">
                  <a:moveTo>
                    <a:pt x="0" y="0"/>
                  </a:moveTo>
                  <a:lnTo>
                    <a:pt x="3595116" y="0"/>
                  </a:lnTo>
                </a:path>
                <a:path w="3595370" h="35560">
                  <a:moveTo>
                    <a:pt x="0" y="0"/>
                  </a:moveTo>
                  <a:lnTo>
                    <a:pt x="0" y="35052"/>
                  </a:lnTo>
                </a:path>
                <a:path w="3595370" h="35560">
                  <a:moveTo>
                    <a:pt x="899160" y="0"/>
                  </a:moveTo>
                  <a:lnTo>
                    <a:pt x="899160" y="35052"/>
                  </a:lnTo>
                </a:path>
                <a:path w="3595370" h="35560">
                  <a:moveTo>
                    <a:pt x="1798320" y="0"/>
                  </a:moveTo>
                  <a:lnTo>
                    <a:pt x="1798320" y="35052"/>
                  </a:lnTo>
                </a:path>
                <a:path w="3595370" h="35560">
                  <a:moveTo>
                    <a:pt x="2697479" y="0"/>
                  </a:moveTo>
                  <a:lnTo>
                    <a:pt x="2697479" y="35052"/>
                  </a:lnTo>
                </a:path>
                <a:path w="3595370" h="35560">
                  <a:moveTo>
                    <a:pt x="3595116" y="0"/>
                  </a:moveTo>
                  <a:lnTo>
                    <a:pt x="3595116" y="35052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5838" y="413128"/>
            <a:ext cx="10847962" cy="73481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7093" marR="6773">
              <a:lnSpc>
                <a:spcPts val="2585"/>
              </a:lnSpc>
              <a:spcBef>
                <a:spcPts val="460"/>
              </a:spcBef>
            </a:pPr>
            <a:r>
              <a:rPr sz="2400" b="1" dirty="0">
                <a:solidFill>
                  <a:srgbClr val="2D3D89"/>
                </a:solidFill>
                <a:latin typeface="Akrobat" panose="00000800000000000000" pitchFamily="2" charset="-52"/>
              </a:rPr>
              <a:t>РЕЗУЛЬТАТЫ РАБОТЫ ПО СНИЖЕНИЮ БЮРОКРАТИЧЕСКОЙ НАГРУЗКИ НА ПЕДАГОГИЧЕСКИХ РАБОТНИКОВ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2102" y="1544556"/>
            <a:ext cx="6001966" cy="683943"/>
          </a:xfrm>
          <a:prstGeom prst="rect">
            <a:avLst/>
          </a:prstGeom>
          <a:solidFill>
            <a:srgbClr val="8A8ACA">
              <a:alpha val="19999"/>
            </a:srgbClr>
          </a:solidFill>
        </p:spPr>
        <p:txBody>
          <a:bodyPr vert="horz" wrap="square" lIns="0" tIns="204888" rIns="0" bIns="0" rtlCol="0">
            <a:spAutoFit/>
          </a:bodyPr>
          <a:lstStyle/>
          <a:p>
            <a:pPr marL="394120" marR="340351" indent="-285750">
              <a:spcBef>
                <a:spcPts val="1613"/>
              </a:spcBef>
              <a:buFont typeface="Wingdings" panose="05000000000000000000" pitchFamily="2" charset="2"/>
              <a:buChar char="§"/>
              <a:tabLst>
                <a:tab pos="338658" algn="l"/>
              </a:tabLst>
            </a:pPr>
            <a:r>
              <a:rPr lang="ru-RU" sz="1600" b="1" spc="-13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Федеральный уровень</a:t>
            </a:r>
            <a:r>
              <a:rPr lang="ru-RU" sz="1000" b="1" spc="-13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: </a:t>
            </a: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у</a:t>
            </a:r>
            <a:r>
              <a:rPr sz="1500" spc="-13" dirty="0" err="1" smtClean="0">
                <a:solidFill>
                  <a:srgbClr val="433C63"/>
                </a:solidFill>
                <a:latin typeface="Microsoft Sans Serif"/>
                <a:cs typeface="Microsoft Sans Serif"/>
              </a:rPr>
              <a:t>тверждены</a:t>
            </a:r>
            <a:r>
              <a:rPr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перечни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документов,</a:t>
            </a:r>
            <a:r>
              <a:rPr sz="1500" spc="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которые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готовят </a:t>
            </a:r>
            <a:r>
              <a:rPr sz="1500" spc="-27" dirty="0">
                <a:solidFill>
                  <a:srgbClr val="433C63"/>
                </a:solidFill>
                <a:latin typeface="Microsoft Sans Serif"/>
                <a:cs typeface="Microsoft Sans Serif"/>
              </a:rPr>
              <a:t>педагогические</a:t>
            </a:r>
            <a:r>
              <a:rPr sz="1500" spc="73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работники;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1333" y="2245390"/>
            <a:ext cx="6002735" cy="47876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6374" marR="6773" indent="-230288">
              <a:spcBef>
                <a:spcPts val="133"/>
              </a:spcBef>
              <a:buFont typeface="Wingdings"/>
              <a:buChar char=""/>
              <a:tabLst>
                <a:tab pos="246374" algn="l"/>
              </a:tabLst>
            </a:pP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ОО</a:t>
            </a:r>
            <a:r>
              <a:rPr sz="1500" spc="-4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наделены</a:t>
            </a:r>
            <a:r>
              <a:rPr sz="1500" spc="-4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правом</a:t>
            </a:r>
            <a:r>
              <a:rPr sz="1500" spc="-20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не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отвечать</a:t>
            </a:r>
            <a:r>
              <a:rPr sz="1500" spc="-20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на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 запросы, направленные 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без</a:t>
            </a:r>
            <a:r>
              <a:rPr sz="1500" spc="-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27" dirty="0">
                <a:solidFill>
                  <a:srgbClr val="433C63"/>
                </a:solidFill>
                <a:latin typeface="Microsoft Sans Serif"/>
                <a:cs typeface="Microsoft Sans Serif"/>
              </a:rPr>
              <a:t>законных</a:t>
            </a:r>
            <a:r>
              <a:rPr sz="1500" spc="13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оснований;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4653" y="2724153"/>
            <a:ext cx="5989415" cy="781408"/>
          </a:xfrm>
          <a:prstGeom prst="rect">
            <a:avLst/>
          </a:prstGeom>
          <a:solidFill>
            <a:srgbClr val="8A8ACA">
              <a:alpha val="19999"/>
            </a:srgbClr>
          </a:solidFill>
        </p:spPr>
        <p:txBody>
          <a:bodyPr vert="horz" wrap="square" lIns="0" tIns="88051" rIns="0" bIns="0" rtlCol="0">
            <a:spAutoFit/>
          </a:bodyPr>
          <a:lstStyle/>
          <a:p>
            <a:pPr marL="337812" indent="-228594">
              <a:spcBef>
                <a:spcPts val="693"/>
              </a:spcBef>
              <a:buFont typeface="Wingdings"/>
              <a:buChar char=""/>
              <a:tabLst>
                <a:tab pos="337812" algn="l"/>
              </a:tabLst>
            </a:pPr>
            <a:r>
              <a:rPr lang="ru-RU"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у</a:t>
            </a: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становлен запрет возложения на педагогических работников обязанностей, не установленных законодательством </a:t>
            </a: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 об </a:t>
            </a: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образовании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006" y="1136682"/>
            <a:ext cx="5096087" cy="283837"/>
          </a:xfrm>
          <a:prstGeom prst="rect">
            <a:avLst/>
          </a:prstGeom>
          <a:solidFill>
            <a:srgbClr val="8A8ACA"/>
          </a:solidFill>
        </p:spPr>
        <p:txBody>
          <a:bodyPr vert="horz" wrap="square" lIns="0" tIns="37252" rIns="0" bIns="0" rtlCol="0">
            <a:spAutoFit/>
          </a:bodyPr>
          <a:lstStyle/>
          <a:p>
            <a:pPr marL="109217">
              <a:spcBef>
                <a:spcPts val="293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1600" b="1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3" dirty="0">
                <a:solidFill>
                  <a:srgbClr val="FFFFFF"/>
                </a:solidFill>
                <a:latin typeface="Arial"/>
                <a:cs typeface="Arial"/>
              </a:rPr>
              <a:t>СДЕЛАНО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23980" y="3391171"/>
            <a:ext cx="950807" cy="3761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3019">
              <a:lnSpc>
                <a:spcPts val="1413"/>
              </a:lnSpc>
              <a:spcBef>
                <a:spcPts val="133"/>
              </a:spcBef>
            </a:pPr>
            <a:r>
              <a:rPr sz="1200" spc="-13" dirty="0">
                <a:latin typeface="Microsoft Sans Serif"/>
                <a:cs typeface="Microsoft Sans Serif"/>
              </a:rPr>
              <a:t>Дошкольное</a:t>
            </a:r>
            <a:endParaRPr sz="1200">
              <a:latin typeface="Microsoft Sans Serif"/>
              <a:cs typeface="Microsoft Sans Serif"/>
            </a:endParaRPr>
          </a:p>
          <a:p>
            <a:pPr marL="16933">
              <a:lnSpc>
                <a:spcPts val="1413"/>
              </a:lnSpc>
            </a:pPr>
            <a:r>
              <a:rPr sz="1200" spc="-13" dirty="0">
                <a:latin typeface="Microsoft Sans Serif"/>
                <a:cs typeface="Microsoft Sans Serif"/>
              </a:rPr>
              <a:t>образование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22862" y="3391171"/>
            <a:ext cx="950807" cy="3761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lnSpc>
                <a:spcPts val="1413"/>
              </a:lnSpc>
              <a:spcBef>
                <a:spcPts val="133"/>
              </a:spcBef>
            </a:pPr>
            <a:r>
              <a:rPr sz="1200" spc="-13" dirty="0">
                <a:latin typeface="Microsoft Sans Serif"/>
                <a:cs typeface="Microsoft Sans Serif"/>
              </a:rPr>
              <a:t>Общее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ts val="1413"/>
              </a:lnSpc>
            </a:pPr>
            <a:r>
              <a:rPr sz="1200" spc="-13" dirty="0">
                <a:latin typeface="Microsoft Sans Serif"/>
                <a:cs typeface="Microsoft Sans Serif"/>
              </a:rPr>
              <a:t>образование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12318" y="3391172"/>
            <a:ext cx="37338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33" dirty="0">
                <a:latin typeface="Microsoft Sans Serif"/>
                <a:cs typeface="Microsoft Sans Serif"/>
              </a:rPr>
              <a:t>СПО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20622" y="3391171"/>
            <a:ext cx="950807" cy="3761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847" algn="ctr">
              <a:lnSpc>
                <a:spcPts val="1413"/>
              </a:lnSpc>
              <a:spcBef>
                <a:spcPts val="133"/>
              </a:spcBef>
            </a:pPr>
            <a:r>
              <a:rPr sz="1200" spc="-13" dirty="0">
                <a:latin typeface="Microsoft Sans Serif"/>
                <a:cs typeface="Microsoft Sans Serif"/>
              </a:rPr>
              <a:t>Высшее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ts val="1413"/>
              </a:lnSpc>
            </a:pPr>
            <a:r>
              <a:rPr sz="1200" spc="-13" dirty="0">
                <a:latin typeface="Microsoft Sans Serif"/>
                <a:cs typeface="Microsoft Sans Serif"/>
              </a:rPr>
              <a:t>образование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08894" y="1581065"/>
            <a:ext cx="261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33" dirty="0">
                <a:solidFill>
                  <a:srgbClr val="C00000"/>
                </a:solidFill>
                <a:latin typeface="Arial"/>
                <a:cs typeface="Arial"/>
              </a:rPr>
              <a:t>54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62877" y="2981453"/>
            <a:ext cx="13800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67" dirty="0">
                <a:solidFill>
                  <a:srgbClr val="433C63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3211" y="1753380"/>
            <a:ext cx="261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33" dirty="0">
                <a:solidFill>
                  <a:srgbClr val="C00000"/>
                </a:solidFill>
                <a:latin typeface="Arial"/>
                <a:cs typeface="Arial"/>
              </a:rPr>
              <a:t>48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31785" y="2925065"/>
            <a:ext cx="13800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67" dirty="0">
                <a:solidFill>
                  <a:srgbClr val="433C63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79559" y="2021502"/>
            <a:ext cx="261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33" dirty="0">
                <a:solidFill>
                  <a:srgbClr val="C00000"/>
                </a:solidFill>
                <a:latin typeface="Arial"/>
                <a:cs typeface="Arial"/>
              </a:rPr>
              <a:t>37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34727" y="2925065"/>
            <a:ext cx="13800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67" dirty="0">
                <a:solidFill>
                  <a:srgbClr val="433C63"/>
                </a:solidFill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07870" y="2981453"/>
            <a:ext cx="138007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500" b="1" spc="-67" dirty="0">
                <a:solidFill>
                  <a:srgbClr val="433C63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84875" y="1976797"/>
            <a:ext cx="261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33" dirty="0">
                <a:solidFill>
                  <a:srgbClr val="C00000"/>
                </a:solidFill>
                <a:latin typeface="Arial"/>
                <a:cs typeface="Arial"/>
              </a:rPr>
              <a:t>37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259301" y="6079862"/>
            <a:ext cx="159173" cy="156633"/>
          </a:xfrm>
          <a:custGeom>
            <a:avLst/>
            <a:gdLst/>
            <a:ahLst/>
            <a:cxnLst/>
            <a:rect l="l" t="t" r="r" b="b"/>
            <a:pathLst>
              <a:path w="119380" h="117475">
                <a:moveTo>
                  <a:pt x="118996" y="0"/>
                </a:moveTo>
                <a:lnTo>
                  <a:pt x="0" y="0"/>
                </a:lnTo>
                <a:lnTo>
                  <a:pt x="0" y="117237"/>
                </a:lnTo>
                <a:lnTo>
                  <a:pt x="118996" y="117237"/>
                </a:lnTo>
                <a:lnTo>
                  <a:pt x="118996" y="0"/>
                </a:lnTo>
                <a:close/>
              </a:path>
            </a:pathLst>
          </a:custGeom>
          <a:solidFill>
            <a:srgbClr val="709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447740" y="6057296"/>
            <a:ext cx="40555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27" dirty="0">
                <a:solidFill>
                  <a:srgbClr val="423C67"/>
                </a:solidFill>
                <a:latin typeface="Microsoft Sans Serif"/>
                <a:cs typeface="Microsoft Sans Serif"/>
              </a:rPr>
              <a:t>было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394786" y="6116728"/>
            <a:ext cx="159173" cy="156633"/>
          </a:xfrm>
          <a:custGeom>
            <a:avLst/>
            <a:gdLst/>
            <a:ahLst/>
            <a:cxnLst/>
            <a:rect l="l" t="t" r="r" b="b"/>
            <a:pathLst>
              <a:path w="119379" h="117475">
                <a:moveTo>
                  <a:pt x="118996" y="0"/>
                </a:moveTo>
                <a:lnTo>
                  <a:pt x="0" y="0"/>
                </a:lnTo>
                <a:lnTo>
                  <a:pt x="0" y="117237"/>
                </a:lnTo>
                <a:lnTo>
                  <a:pt x="118996" y="117237"/>
                </a:lnTo>
                <a:lnTo>
                  <a:pt x="118996" y="0"/>
                </a:lnTo>
                <a:close/>
              </a:path>
            </a:pathLst>
          </a:custGeom>
          <a:solidFill>
            <a:srgbClr val="BD8B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553959" y="6057297"/>
            <a:ext cx="43942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13" dirty="0">
                <a:solidFill>
                  <a:srgbClr val="423C67"/>
                </a:solidFill>
                <a:latin typeface="Microsoft Sans Serif"/>
                <a:cs typeface="Microsoft Sans Serif"/>
              </a:rPr>
              <a:t>стало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9" name="object 11"/>
          <p:cNvSpPr txBox="1"/>
          <p:nvPr/>
        </p:nvSpPr>
        <p:spPr>
          <a:xfrm>
            <a:off x="358386" y="3492054"/>
            <a:ext cx="5925681" cy="7224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6374" marR="6773" indent="-230288">
              <a:spcBef>
                <a:spcPts val="133"/>
              </a:spcBef>
              <a:buFont typeface="Wingdings"/>
              <a:buChar char=""/>
              <a:tabLst>
                <a:tab pos="246374" algn="l"/>
              </a:tabLst>
            </a:pP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ОО</a:t>
            </a:r>
            <a:r>
              <a:rPr sz="1500" spc="-4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наделены</a:t>
            </a:r>
            <a:r>
              <a:rPr sz="1500" spc="-4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sz="1500" spc="-13" dirty="0" err="1">
                <a:solidFill>
                  <a:srgbClr val="433C63"/>
                </a:solidFill>
                <a:latin typeface="Microsoft Sans Serif"/>
                <a:cs typeface="Microsoft Sans Serif"/>
              </a:rPr>
              <a:t>правом</a:t>
            </a:r>
            <a:r>
              <a:rPr sz="1500" spc="-20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0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непосредственно применять ФООП;</a:t>
            </a:r>
          </a:p>
          <a:p>
            <a:pPr marL="246374" marR="6773" indent="-230288">
              <a:spcBef>
                <a:spcPts val="133"/>
              </a:spcBef>
              <a:buFont typeface="Wingdings"/>
              <a:buChar char=""/>
              <a:tabLst>
                <a:tab pos="246374" algn="l"/>
              </a:tabLst>
            </a:pPr>
            <a:r>
              <a:rPr lang="ru-RU"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ОО</a:t>
            </a:r>
            <a:r>
              <a:rPr lang="ru-RU" sz="1500" spc="-4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наделены</a:t>
            </a:r>
            <a:r>
              <a:rPr lang="ru-RU" sz="1500" spc="-47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правом</a:t>
            </a:r>
            <a:r>
              <a:rPr lang="ru-RU" sz="1500" spc="-20" dirty="0">
                <a:solidFill>
                  <a:srgbClr val="433C63"/>
                </a:solidFill>
                <a:latin typeface="Microsoft Sans Serif"/>
                <a:cs typeface="Microsoft Sans Serif"/>
              </a:rPr>
              <a:t> непосредственно </a:t>
            </a:r>
            <a:r>
              <a:rPr lang="ru-RU" altLang="ru-RU" sz="1500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применять </a:t>
            </a:r>
            <a:r>
              <a:rPr lang="ru-RU" altLang="ru-RU"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в своей деятельности электронный документооборот</a:t>
            </a:r>
            <a:r>
              <a:rPr sz="1500" dirty="0">
                <a:solidFill>
                  <a:srgbClr val="433C63"/>
                </a:solidFill>
                <a:latin typeface="Microsoft Sans Serif"/>
                <a:cs typeface="Microsoft Sans Serif"/>
              </a:rPr>
              <a:t>;</a:t>
            </a:r>
          </a:p>
        </p:txBody>
      </p:sp>
      <p:sp>
        <p:nvSpPr>
          <p:cNvPr id="50" name="object 14"/>
          <p:cNvSpPr txBox="1"/>
          <p:nvPr/>
        </p:nvSpPr>
        <p:spPr>
          <a:xfrm>
            <a:off x="361006" y="4214474"/>
            <a:ext cx="5923062" cy="2451096"/>
          </a:xfrm>
          <a:prstGeom prst="rect">
            <a:avLst/>
          </a:prstGeom>
          <a:solidFill>
            <a:srgbClr val="8A8ACA">
              <a:alpha val="19999"/>
            </a:srgbClr>
          </a:solidFill>
        </p:spPr>
        <p:txBody>
          <a:bodyPr vert="horz" wrap="square" lIns="0" tIns="88051" rIns="0" bIns="0" rtlCol="0">
            <a:spAutoFit/>
          </a:bodyPr>
          <a:lstStyle/>
          <a:p>
            <a:pPr marL="337812" indent="-228594">
              <a:spcBef>
                <a:spcPts val="693"/>
              </a:spcBef>
              <a:buFont typeface="Wingdings"/>
              <a:buChar char=""/>
              <a:tabLst>
                <a:tab pos="337812" algn="l"/>
              </a:tabLst>
            </a:pPr>
            <a:r>
              <a:rPr lang="ru-RU" sz="1600" b="1" spc="-13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Региональный уровень</a:t>
            </a:r>
            <a:r>
              <a:rPr lang="ru-RU" sz="1000" b="1" spc="-13" dirty="0">
                <a:solidFill>
                  <a:srgbClr val="00B050"/>
                </a:solidFill>
                <a:latin typeface="Microsoft Sans Serif"/>
                <a:cs typeface="Microsoft Sans Serif"/>
              </a:rPr>
              <a:t>: </a:t>
            </a:r>
            <a:r>
              <a:rPr lang="ru-RU" sz="1000" b="1" spc="-13" dirty="0" smtClean="0">
                <a:solidFill>
                  <a:srgbClr val="00B05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Проведение КНМ и ПМ в части снижения бюрократической нагрузки, проведение экспертных сессий;</a:t>
            </a:r>
          </a:p>
          <a:p>
            <a:pPr marL="337812" indent="-228594">
              <a:spcBef>
                <a:spcPts val="693"/>
              </a:spcBef>
              <a:buFont typeface="Wingdings"/>
              <a:buChar char=""/>
              <a:tabLst>
                <a:tab pos="337812" algn="l"/>
              </a:tabLst>
            </a:pP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информирование </a:t>
            </a: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на официальном сайте министерства образования Красноярского края (подраздел «Снизим нагрузку») по адресу: </a:t>
            </a:r>
            <a:r>
              <a:rPr lang="en-US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krasobrnadzor.ru</a:t>
            </a:r>
            <a:endParaRPr lang="en-US" sz="1500" spc="-13" dirty="0" smtClean="0">
              <a:solidFill>
                <a:srgbClr val="433C63"/>
              </a:solidFill>
              <a:latin typeface="Microsoft Sans Serif"/>
              <a:cs typeface="Microsoft Sans Serif"/>
            </a:endParaRPr>
          </a:p>
          <a:p>
            <a:pPr marL="337812" indent="-228594">
              <a:spcBef>
                <a:spcPts val="693"/>
              </a:spcBef>
              <a:buFont typeface="Wingdings"/>
              <a:buChar char=""/>
              <a:tabLst>
                <a:tab pos="337812" algn="l"/>
              </a:tabLst>
            </a:pP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Организация работы горячей линии;</a:t>
            </a:r>
          </a:p>
          <a:p>
            <a:pPr marL="337812" indent="-228594">
              <a:spcBef>
                <a:spcPts val="693"/>
              </a:spcBef>
              <a:buFont typeface="Wingdings"/>
              <a:buChar char=""/>
              <a:tabLst>
                <a:tab pos="337812" algn="l"/>
              </a:tabLst>
            </a:pP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Организация работы чат-</a:t>
            </a:r>
            <a:r>
              <a:rPr lang="ru-RU" sz="1500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бота</a:t>
            </a:r>
            <a:r>
              <a:rPr lang="ru-RU" sz="1500" spc="-60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«Помощник</a:t>
            </a:r>
            <a:r>
              <a:rPr lang="ru-RU" sz="1500" spc="-20" dirty="0">
                <a:solidFill>
                  <a:srgbClr val="433C63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13" dirty="0">
                <a:solidFill>
                  <a:srgbClr val="433C63"/>
                </a:solidFill>
                <a:latin typeface="Microsoft Sans Serif"/>
                <a:cs typeface="Microsoft Sans Serif"/>
              </a:rPr>
              <a:t>РОСОБРНАДЗОРА</a:t>
            </a:r>
            <a:r>
              <a:rPr lang="ru-RU" sz="1500" spc="-13" dirty="0" smtClean="0">
                <a:solidFill>
                  <a:srgbClr val="433C63"/>
                </a:solidFill>
                <a:latin typeface="Microsoft Sans Serif"/>
                <a:cs typeface="Microsoft Sans Serif"/>
              </a:rPr>
              <a:t>» на уровне региона</a:t>
            </a:r>
            <a:endParaRPr lang="ru-RU" sz="1500" spc="-13" dirty="0" smtClean="0">
              <a:solidFill>
                <a:srgbClr val="433C63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51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ject 11"/>
          <p:cNvSpPr txBox="1"/>
          <p:nvPr/>
        </p:nvSpPr>
        <p:spPr>
          <a:xfrm>
            <a:off x="6487538" y="1388277"/>
            <a:ext cx="5255431" cy="24793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6" marR="6773" algn="ctr">
              <a:spcBef>
                <a:spcPts val="133"/>
              </a:spcBef>
              <a:tabLst>
                <a:tab pos="246374" algn="l"/>
              </a:tabLst>
            </a:pPr>
            <a:r>
              <a:rPr lang="ru-RU" sz="1500" i="1" dirty="0" smtClean="0">
                <a:latin typeface="Microsoft Sans Serif"/>
                <a:cs typeface="Microsoft Sans Serif"/>
              </a:rPr>
              <a:t>Кол-во подготавливаемых документов:</a:t>
            </a:r>
            <a:endParaRPr sz="1500" i="1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9887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DD62A0-405C-4859-9A2D-2E2629F7B0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4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6" y="129696"/>
            <a:ext cx="1472049" cy="4823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6513" y="4539873"/>
            <a:ext cx="182010" cy="367924"/>
          </a:xfrm>
          <a:prstGeom prst="rect">
            <a:avLst/>
          </a:prstGeom>
        </p:spPr>
        <p:txBody>
          <a:bodyPr wrap="none" lIns="90093" tIns="45023" rIns="90093" bIns="450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0906447" y="27194"/>
            <a:ext cx="1271022" cy="7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26578" y="119640"/>
            <a:ext cx="6138845" cy="414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93" tIns="45023" rIns="90093" bIns="45023" spcCol="0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krobat" panose="00000800000000000000" pitchFamily="2" charset="-52"/>
                <a:ea typeface="+mj-ea"/>
                <a:cs typeface="+mj-cs"/>
              </a:rPr>
              <a:t>ПОМОЩНИК РОСОБРНАДЗОРА (ЧАТ-БОТ)</a:t>
            </a:r>
          </a:p>
        </p:txBody>
      </p:sp>
      <p:pic>
        <p:nvPicPr>
          <p:cNvPr id="10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6637" y="911921"/>
            <a:ext cx="5082032" cy="44780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75591" y="727960"/>
            <a:ext cx="7690491" cy="367924"/>
          </a:xfrm>
          <a:prstGeom prst="rect">
            <a:avLst/>
          </a:prstGeom>
        </p:spPr>
        <p:txBody>
          <a:bodyPr wrap="square" lIns="90093" tIns="45023" rIns="90093" bIns="45023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Ссылка на чат-бот </a:t>
            </a:r>
            <a:r>
              <a:rPr lang="ru-RU" dirty="0">
                <a:latin typeface="YS Text"/>
                <a:hlinkClick r:id="rId9"/>
              </a:rPr>
              <a:t>https://max.ru/POMSH_RON_BOT</a:t>
            </a:r>
            <a:endParaRPr lang="ru-RU" dirty="0"/>
          </a:p>
        </p:txBody>
      </p:sp>
      <p:pic>
        <p:nvPicPr>
          <p:cNvPr id="12" name="Picture 10" descr="https://edu.gov.ru/uploads/media/photo/2021/09/15/a9154a0b146615124082_2000x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8" y="2616740"/>
            <a:ext cx="4810451" cy="411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398154" y="4896854"/>
            <a:ext cx="6024903" cy="17741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461" tIns="44707" rIns="89461" bIns="44707" anchor="ctr"/>
          <a:lstStyle/>
          <a:p>
            <a:pPr algn="ctr" defTabSz="9010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kern="0" dirty="0">
                <a:solidFill>
                  <a:prstClr val="black"/>
                </a:solidFill>
                <a:latin typeface="Calibri"/>
              </a:rPr>
              <a:t>МИНИСТЕРСТВО ОБРАЗОВАНИЯ КРАСНОЯРСКОГО КРАЯ</a:t>
            </a:r>
          </a:p>
          <a:p>
            <a:pPr algn="ctr" defTabSz="9010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Calibri"/>
              </a:rPr>
              <a:t>Телефон доверия по вопросам документационной нагрузки педагогических работников: 8(391) </a:t>
            </a:r>
            <a:r>
              <a:rPr lang="ru-RU" sz="1400" b="1" kern="0" dirty="0">
                <a:solidFill>
                  <a:prstClr val="black"/>
                </a:solidFill>
                <a:latin typeface="Calibri"/>
              </a:rPr>
              <a:t>222-55-37</a:t>
            </a:r>
          </a:p>
          <a:p>
            <a:pPr algn="ctr" defTabSz="90106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prstClr val="black"/>
              </a:solidFill>
              <a:latin typeface="Calibri"/>
            </a:endParaRPr>
          </a:p>
          <a:p>
            <a:pPr algn="ctr" defTabSz="9010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Calibri"/>
              </a:rPr>
              <a:t>Также в случаях несоблюдения введенных ограничений педагоги могут направить обращения на электронную почту: </a:t>
            </a:r>
            <a:r>
              <a:rPr lang="ru-RU" sz="1400" b="1" kern="0" dirty="0">
                <a:solidFill>
                  <a:prstClr val="black"/>
                </a:solidFill>
                <a:latin typeface="Calibri"/>
              </a:rPr>
              <a:t>riv@krao.ru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343072" y="5654666"/>
            <a:ext cx="346555" cy="287337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lIns="89461" tIns="44707" rIns="89461" bIns="44707" anchor="ctr"/>
          <a:lstStyle/>
          <a:p>
            <a:pPr algn="ctr" defTabSz="90106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5268669" y="1270289"/>
            <a:ext cx="6908800" cy="3006371"/>
          </a:xfrm>
          <a:prstGeom prst="cloudCallout">
            <a:avLst>
              <a:gd name="adj1" fmla="val -47336"/>
              <a:gd name="adj2" fmla="val 58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93" tIns="45023" rIns="90093" bIns="45023" spcCol="0" rtlCol="0" anchor="ctr"/>
          <a:lstStyle/>
          <a:p>
            <a:pPr algn="ctr"/>
            <a:endParaRPr lang="ru-RU" sz="1200" dirty="0"/>
          </a:p>
          <a:p>
            <a:pPr algn="ctr"/>
            <a:endParaRPr lang="ru-RU" sz="1200" dirty="0"/>
          </a:p>
          <a:p>
            <a:pPr algn="ctr"/>
            <a:r>
              <a:rPr lang="ru-RU" sz="1200" b="1" dirty="0"/>
              <a:t>Каждый педагог может задать вопрос чат-боту</a:t>
            </a:r>
          </a:p>
          <a:p>
            <a:pPr algn="ctr"/>
            <a:endParaRPr lang="ru-RU" sz="1200" b="1" dirty="0"/>
          </a:p>
          <a:p>
            <a:pPr algn="ctr"/>
            <a:r>
              <a:rPr lang="ru-RU" sz="1200" b="1" dirty="0"/>
              <a:t>Искусственный интеллект (ИИ) находит верифицированный ответ в базе</a:t>
            </a:r>
          </a:p>
          <a:p>
            <a:pPr algn="ctr"/>
            <a:endParaRPr lang="ru-RU" sz="1200" b="1" dirty="0"/>
          </a:p>
          <a:p>
            <a:pPr algn="ctr"/>
            <a:r>
              <a:rPr lang="ru-RU" sz="1200" b="1" dirty="0"/>
              <a:t>В случае отсутствия готового ответа запрос передается оператору в субъекте</a:t>
            </a:r>
          </a:p>
          <a:p>
            <a:pPr algn="ctr"/>
            <a:endParaRPr lang="ru-RU" sz="1200" b="1" dirty="0"/>
          </a:p>
          <a:p>
            <a:pPr algn="ctr"/>
            <a:r>
              <a:rPr lang="ru-RU" sz="1200" b="1" dirty="0"/>
              <a:t>После завершения диалога педагог оценивает ответ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82781" y="6615422"/>
            <a:ext cx="309219" cy="24257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498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274" y="1111287"/>
            <a:ext cx="11602278" cy="49719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847" y="274692"/>
            <a:ext cx="10536676" cy="916635"/>
          </a:xfrm>
          <a:prstGeom prst="rect">
            <a:avLst/>
          </a:prstGeom>
        </p:spPr>
        <p:txBody>
          <a:bodyPr vert="horz" wrap="square" lIns="0" tIns="196570" rIns="0" bIns="0" rtlCol="0">
            <a:spAutoFit/>
          </a:bodyPr>
          <a:lstStyle/>
          <a:p>
            <a:pPr marL="9374" marR="3750" algn="ctr">
              <a:lnSpc>
                <a:spcPts val="2820"/>
              </a:lnSpc>
              <a:spcBef>
                <a:spcPts val="151"/>
              </a:spcBef>
            </a:pPr>
            <a:r>
              <a:rPr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ПРАВОПРИМЕНИТЕЛЬНАЯ ПРАКТИКА НОРМ В ЧАСТИ БЮРОКРАТИЧЕСКОЙ НАГРУЗКИ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518" y="6165358"/>
            <a:ext cx="11522465" cy="474597"/>
          </a:xfrm>
          <a:prstGeom prst="rect">
            <a:avLst/>
          </a:prstGeom>
          <a:solidFill>
            <a:srgbClr val="CDCDEB"/>
          </a:solidFill>
          <a:ln w="12192">
            <a:solidFill>
              <a:srgbClr val="172C51"/>
            </a:solidFill>
          </a:ln>
        </p:spPr>
        <p:txBody>
          <a:bodyPr vert="horz" wrap="square" lIns="0" tIns="180447" rIns="0" bIns="0" rtlCol="0">
            <a:spAutoFit/>
          </a:bodyPr>
          <a:lstStyle/>
          <a:p>
            <a:pPr algn="ctr">
              <a:spcBef>
                <a:spcPts val="1421"/>
              </a:spcBef>
            </a:pPr>
            <a:r>
              <a:rPr sz="1900" b="1" dirty="0">
                <a:solidFill>
                  <a:srgbClr val="423C67"/>
                </a:solidFill>
                <a:latin typeface="Calibri"/>
                <a:cs typeface="Calibri"/>
              </a:rPr>
              <a:t>ПРИ</a:t>
            </a:r>
            <a:r>
              <a:rPr sz="1900" b="1" spc="-5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900" b="1" spc="-7" dirty="0">
                <a:solidFill>
                  <a:srgbClr val="423C67"/>
                </a:solidFill>
                <a:latin typeface="Calibri"/>
                <a:cs typeface="Calibri"/>
              </a:rPr>
              <a:t>РЕАЛИЗАЦИИ</a:t>
            </a:r>
            <a:r>
              <a:rPr sz="1900" b="1" spc="-5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23C67"/>
                </a:solidFill>
                <a:latin typeface="Calibri"/>
                <a:cs typeface="Calibri"/>
              </a:rPr>
              <a:t>ОСНОВНОЙ</a:t>
            </a:r>
            <a:r>
              <a:rPr sz="1900" b="1" spc="-52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900" b="1" spc="-30" dirty="0">
                <a:solidFill>
                  <a:srgbClr val="423C67"/>
                </a:solidFill>
                <a:latin typeface="Calibri"/>
                <a:cs typeface="Calibri"/>
              </a:rPr>
              <a:t>ОБРАЗОВАТЕЛЬНОЙ</a:t>
            </a:r>
            <a:r>
              <a:rPr sz="1900" b="1" spc="-5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900" b="1" spc="-7" dirty="0" smtClean="0">
                <a:solidFill>
                  <a:srgbClr val="423C67"/>
                </a:solidFill>
                <a:latin typeface="Calibri"/>
                <a:cs typeface="Calibri"/>
              </a:rPr>
              <a:t>ПРОГРАММЫ</a:t>
            </a:r>
            <a:r>
              <a:rPr lang="ru-RU" sz="1900" b="1" spc="-7" dirty="0" smtClean="0">
                <a:solidFill>
                  <a:srgbClr val="423C67"/>
                </a:solidFill>
                <a:latin typeface="Calibri"/>
                <a:cs typeface="Calibri"/>
              </a:rPr>
              <a:t> ДОШКОЛЬНОГО ОБРАЗОВАНИЯ</a:t>
            </a:r>
            <a:endParaRPr sz="19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1945" y="1155597"/>
          <a:ext cx="11523489" cy="4907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9767"/>
                <a:gridCol w="5353722"/>
              </a:tblGrid>
              <a:tr h="470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2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требуются</a:t>
                      </a:r>
                      <a:endParaRPr sz="2600" dirty="0">
                        <a:latin typeface="Calibri"/>
                        <a:cs typeface="Calibri"/>
                      </a:endParaRPr>
                    </a:p>
                  </a:txBody>
                  <a:tcPr marL="0" marR="0" marT="89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85622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Почему</a:t>
                      </a:r>
                      <a:r>
                        <a:rPr sz="2600" b="1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требуют?</a:t>
                      </a:r>
                      <a:endParaRPr sz="2600" dirty="0">
                        <a:latin typeface="Calibri"/>
                        <a:cs typeface="Calibri"/>
                      </a:endParaRPr>
                    </a:p>
                  </a:txBody>
                  <a:tcPr marL="0" marR="0" marT="895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2932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Рабочие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программы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273</a:t>
                      </a:r>
                      <a:r>
                        <a:rPr sz="15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ФЗ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(Определение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ОП)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5273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Ежедневное</a:t>
                      </a:r>
                      <a:r>
                        <a:rPr sz="15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планирование</a:t>
                      </a:r>
                      <a:r>
                        <a:rPr sz="15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режимными</a:t>
                      </a:r>
                      <a:r>
                        <a:rPr sz="15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моментами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991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знают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контролировать</a:t>
                      </a:r>
                      <a:r>
                        <a:rPr sz="15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деятельность педагога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527789">
                <a:tc>
                  <a:txBody>
                    <a:bodyPr/>
                    <a:lstStyle/>
                    <a:p>
                      <a:pPr marL="91440" marR="1450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План/отчет</a:t>
                      </a:r>
                      <a:r>
                        <a:rPr sz="15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саморазвитии,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отчет</a:t>
                      </a:r>
                      <a:r>
                        <a:rPr sz="15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участии 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конкурсах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Учитывается</a:t>
                      </a:r>
                      <a:r>
                        <a:rPr sz="15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аттестации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3547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Протоколы</a:t>
                      </a:r>
                      <a:r>
                        <a:rPr sz="15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родительских</a:t>
                      </a:r>
                      <a:r>
                        <a:rPr sz="15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собраний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Защита</a:t>
                      </a:r>
                      <a:r>
                        <a:rPr sz="15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5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прокураторы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5277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Различные</a:t>
                      </a:r>
                      <a:r>
                        <a:rPr sz="15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отчеты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5302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Самообследование,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подготовка</a:t>
                      </a:r>
                      <a:r>
                        <a:rPr sz="15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педсоветам, запросы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3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3551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Социальный</a:t>
                      </a:r>
                      <a:r>
                        <a:rPr sz="15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паспорт</a:t>
                      </a:r>
                      <a:r>
                        <a:rPr sz="15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группы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7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Запросы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МВД,</a:t>
                      </a:r>
                      <a:r>
                        <a:rPr sz="15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ГИБДД,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Прокуратуры,</a:t>
                      </a:r>
                      <a:r>
                        <a:rPr sz="15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КДН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7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3591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Карты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педагогической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диагностики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7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ФОП</a:t>
                      </a:r>
                      <a:r>
                        <a:rPr sz="15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ДО,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ПМПК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7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541635">
                <a:tc>
                  <a:txBody>
                    <a:bodyPr/>
                    <a:lstStyle/>
                    <a:p>
                      <a:pPr marL="91440" marR="14973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Планы</a:t>
                      </a:r>
                      <a:r>
                        <a:rPr sz="15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работы</a:t>
                      </a:r>
                      <a:r>
                        <a:rPr sz="15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родителями,</a:t>
                      </a:r>
                      <a:r>
                        <a:rPr sz="15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дидактические</a:t>
                      </a:r>
                      <a:r>
                        <a:rPr sz="15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инструктивные</a:t>
                      </a:r>
                      <a:r>
                        <a:rPr sz="15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материалы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7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4686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ФОП</a:t>
                      </a:r>
                      <a:r>
                        <a:rPr sz="15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ДО,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Программа</a:t>
                      </a:r>
                      <a:r>
                        <a:rPr sz="15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Просвещения</a:t>
                      </a:r>
                      <a:r>
                        <a:rPr sz="15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родителей, мониторинг</a:t>
                      </a:r>
                      <a:r>
                        <a:rPr sz="15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5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программы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7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36407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15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5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ПДД</a:t>
                      </a:r>
                      <a:r>
                        <a:rPr sz="15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(уголок,</a:t>
                      </a:r>
                      <a:r>
                        <a:rPr sz="15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инструкции)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9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ГИБДД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9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2932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spc="-25" dirty="0">
                          <a:latin typeface="Calibri"/>
                          <a:cs typeface="Calibri"/>
                        </a:rPr>
                        <a:t>ИОМ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9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Региональные</a:t>
                      </a:r>
                      <a:r>
                        <a:rPr sz="15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локальные</a:t>
                      </a:r>
                      <a:r>
                        <a:rPr sz="15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НПА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9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2932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Фотоотчеты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9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spc="-20" dirty="0">
                          <a:latin typeface="Calibri"/>
                          <a:cs typeface="Calibri"/>
                        </a:rPr>
                        <a:t>Необходимость</a:t>
                      </a:r>
                      <a:r>
                        <a:rPr sz="15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публикаций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соцсетях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91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838200" y="516142"/>
            <a:ext cx="10515600" cy="102352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spcBef>
                <a:spcPts val="133"/>
              </a:spcBef>
              <a:tabLst>
                <a:tab pos="2296949" algn="l"/>
              </a:tabLst>
            </a:pPr>
            <a:r>
              <a:rPr sz="2400" b="1" dirty="0">
                <a:solidFill>
                  <a:srgbClr val="2D3D89"/>
                </a:solidFill>
                <a:latin typeface="Akrobat" panose="00000800000000000000" pitchFamily="2" charset="-52"/>
              </a:rPr>
              <a:t>РЕЗУЛЬТАТЫ	УЧАСТИЯ ПЕДАГОГИЧЕСКИХ РАБОТНИКОВ </a:t>
            </a:r>
            <a:r>
              <a:rPr lang="ru-RU" sz="2400" b="1" dirty="0">
                <a:solidFill>
                  <a:srgbClr val="2D3D89"/>
                </a:solidFill>
                <a:latin typeface="Akrobat" panose="00000800000000000000" pitchFamily="2" charset="-52"/>
              </a:rPr>
              <a:t/>
            </a:r>
            <a:br>
              <a:rPr lang="ru-RU" sz="2400" b="1" dirty="0">
                <a:solidFill>
                  <a:srgbClr val="2D3D89"/>
                </a:solidFill>
                <a:latin typeface="Akrobat" panose="00000800000000000000" pitchFamily="2" charset="-52"/>
              </a:rPr>
            </a:br>
            <a:r>
              <a:rPr sz="2400" b="1" dirty="0">
                <a:solidFill>
                  <a:srgbClr val="2D3D89"/>
                </a:solidFill>
                <a:latin typeface="Akrobat" panose="00000800000000000000" pitchFamily="2" charset="-52"/>
              </a:rPr>
              <a:t>В ДОБРОВОЛЬНОМ АНКЕТИРОВАНИИ ПО ВОПРОСАМ БЮРОКРАТИЧЕСКОЙ НАГРУЗКИ</a:t>
            </a:r>
            <a:r>
              <a:rPr lang="ru-RU" sz="2400" b="1" dirty="0">
                <a:solidFill>
                  <a:srgbClr val="2D3D89"/>
                </a:solidFill>
                <a:latin typeface="Akrobat" panose="00000800000000000000" pitchFamily="2" charset="-52"/>
              </a:rPr>
              <a:t>, ПРОВЕДЕННОМ РОСОБРНАДЗОРОМ</a:t>
            </a:r>
            <a:endParaRPr sz="2400" b="1" dirty="0">
              <a:solidFill>
                <a:srgbClr val="2D3D89"/>
              </a:solidFill>
              <a:latin typeface="Akrobat" panose="00000800000000000000" pitchFamily="2" charset="-52"/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134600" cy="422504"/>
          </a:xfrm>
          <a:prstGeom prst="rect">
            <a:avLst/>
          </a:prstGeom>
          <a:solidFill>
            <a:srgbClr val="709EE4">
              <a:alpha val="25881"/>
            </a:srgbClr>
          </a:solidFill>
        </p:spPr>
        <p:txBody>
          <a:bodyPr vert="horz" wrap="square" lIns="0" tIns="198962" rIns="0" bIns="0" rtlCol="0">
            <a:spAutoFit/>
          </a:bodyPr>
          <a:lstStyle/>
          <a:p>
            <a:pPr marL="0" indent="0" algn="ctr">
              <a:spcBef>
                <a:spcPts val="1567"/>
              </a:spcBef>
              <a:buNone/>
            </a:pP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КОЛИЧЕСТВО</a:t>
            </a:r>
            <a:r>
              <a:rPr sz="1600" b="1" spc="-6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УЧАСТНИКОВ</a:t>
            </a:r>
            <a:r>
              <a:rPr sz="1600" b="1" spc="-13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3C63"/>
                </a:solidFill>
                <a:latin typeface="Arial"/>
                <a:cs typeface="Arial"/>
              </a:rPr>
              <a:t>ДОБРОВОЛЬНОГО</a:t>
            </a:r>
            <a:r>
              <a:rPr sz="1600" b="1" spc="-67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600" b="1" spc="-13" dirty="0" smtClean="0">
                <a:solidFill>
                  <a:srgbClr val="433C63"/>
                </a:solidFill>
                <a:latin typeface="Arial"/>
                <a:cs typeface="Arial"/>
              </a:rPr>
              <a:t>АНКЕТИРОВАНИЯ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15"/>
          <p:cNvSpPr txBox="1"/>
          <p:nvPr/>
        </p:nvSpPr>
        <p:spPr>
          <a:xfrm>
            <a:off x="702801" y="3177085"/>
            <a:ext cx="2769447" cy="1484207"/>
          </a:xfrm>
          <a:prstGeom prst="rect">
            <a:avLst/>
          </a:prstGeom>
        </p:spPr>
        <p:txBody>
          <a:bodyPr vert="horz" wrap="square" lIns="0" tIns="221821" rIns="0" bIns="0" rtlCol="0">
            <a:spAutoFit/>
          </a:bodyPr>
          <a:lstStyle/>
          <a:p>
            <a:pPr algn="ctr">
              <a:spcBef>
                <a:spcPts val="1747"/>
              </a:spcBef>
            </a:pPr>
            <a:r>
              <a:rPr sz="5900" dirty="0">
                <a:solidFill>
                  <a:srgbClr val="1B75BB"/>
                </a:solidFill>
                <a:latin typeface="Arial Black"/>
                <a:cs typeface="Arial Black"/>
              </a:rPr>
              <a:t>92</a:t>
            </a:r>
            <a:r>
              <a:rPr sz="5900" spc="-20" dirty="0">
                <a:solidFill>
                  <a:srgbClr val="1B75BB"/>
                </a:solidFill>
                <a:latin typeface="Arial Black"/>
                <a:cs typeface="Arial Black"/>
              </a:rPr>
              <a:t> </a:t>
            </a:r>
            <a:r>
              <a:rPr sz="5900" spc="-33" dirty="0">
                <a:solidFill>
                  <a:srgbClr val="1B75BB"/>
                </a:solidFill>
                <a:latin typeface="Arial Black"/>
                <a:cs typeface="Arial Black"/>
              </a:rPr>
              <a:t>739</a:t>
            </a:r>
            <a:endParaRPr sz="5900" dirty="0">
              <a:latin typeface="Arial Black"/>
              <a:cs typeface="Arial Black"/>
            </a:endParaRPr>
          </a:p>
          <a:p>
            <a:pPr marL="12700" algn="ctr">
              <a:spcBef>
                <a:spcPts val="520"/>
              </a:spcBef>
            </a:pPr>
            <a:r>
              <a:rPr sz="1900" b="1" spc="-13" dirty="0">
                <a:solidFill>
                  <a:srgbClr val="1B75BB"/>
                </a:solidFill>
                <a:latin typeface="Arial"/>
                <a:cs typeface="Arial"/>
              </a:rPr>
              <a:t>УЧАСТНИКОВ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3962568" y="3104811"/>
            <a:ext cx="3891280" cy="902547"/>
          </a:xfrm>
          <a:custGeom>
            <a:avLst/>
            <a:gdLst/>
            <a:ahLst/>
            <a:cxnLst/>
            <a:rect l="l" t="t" r="r" b="b"/>
            <a:pathLst>
              <a:path w="2918460" h="676910">
                <a:moveTo>
                  <a:pt x="0" y="676592"/>
                </a:moveTo>
                <a:lnTo>
                  <a:pt x="2918079" y="676592"/>
                </a:lnTo>
                <a:lnTo>
                  <a:pt x="2918079" y="0"/>
                </a:lnTo>
                <a:lnTo>
                  <a:pt x="0" y="0"/>
                </a:lnTo>
                <a:lnTo>
                  <a:pt x="0" y="676592"/>
                </a:lnTo>
                <a:close/>
              </a:path>
            </a:pathLst>
          </a:custGeom>
          <a:ln w="19050">
            <a:solidFill>
              <a:srgbClr val="8496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4036979" y="3136613"/>
            <a:ext cx="38168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433C63"/>
                </a:solidFill>
                <a:latin typeface="Arial Black"/>
                <a:cs typeface="Arial Black"/>
              </a:rPr>
              <a:t>15</a:t>
            </a:r>
            <a:r>
              <a:rPr lang="ru-RU" sz="3200" spc="-20" dirty="0">
                <a:solidFill>
                  <a:srgbClr val="433C63"/>
                </a:solidFill>
                <a:latin typeface="Arial Black"/>
                <a:cs typeface="Arial Black"/>
              </a:rPr>
              <a:t> </a:t>
            </a:r>
            <a:r>
              <a:rPr lang="ru-RU" sz="3200" spc="-33" dirty="0" smtClean="0">
                <a:solidFill>
                  <a:srgbClr val="433C63"/>
                </a:solidFill>
                <a:latin typeface="Arial Black"/>
                <a:cs typeface="Arial Black"/>
              </a:rPr>
              <a:t>911 </a:t>
            </a:r>
            <a:r>
              <a:rPr lang="ru-RU" sz="2000" spc="-33" dirty="0" smtClean="0">
                <a:solidFill>
                  <a:srgbClr val="433C63"/>
                </a:solidFill>
                <a:latin typeface="Arial Black"/>
                <a:cs typeface="Arial Black"/>
              </a:rPr>
              <a:t>детские сады</a:t>
            </a:r>
            <a:r>
              <a:rPr lang="ru-RU" sz="2000" dirty="0">
                <a:solidFill>
                  <a:srgbClr val="433C63"/>
                </a:solidFill>
                <a:latin typeface="Arial Black"/>
                <a:cs typeface="Arial Black"/>
              </a:rPr>
              <a:t>	</a:t>
            </a:r>
            <a:endParaRPr lang="ru-RU" sz="2000" dirty="0"/>
          </a:p>
        </p:txBody>
      </p:sp>
      <p:pic>
        <p:nvPicPr>
          <p:cNvPr id="9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3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" y="1"/>
            <a:ext cx="884767" cy="906780"/>
            <a:chOff x="0" y="0"/>
            <a:chExt cx="663575" cy="6800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63575" cy="680085"/>
            </a:xfrm>
            <a:custGeom>
              <a:avLst/>
              <a:gdLst/>
              <a:ahLst/>
              <a:cxnLst/>
              <a:rect l="l" t="t" r="r" b="b"/>
              <a:pathLst>
                <a:path w="663575" h="680085">
                  <a:moveTo>
                    <a:pt x="14951" y="0"/>
                  </a:moveTo>
                  <a:lnTo>
                    <a:pt x="0" y="0"/>
                  </a:lnTo>
                  <a:lnTo>
                    <a:pt x="0" y="168173"/>
                  </a:lnTo>
                  <a:lnTo>
                    <a:pt x="488162" y="680085"/>
                  </a:lnTo>
                  <a:lnTo>
                    <a:pt x="663486" y="680085"/>
                  </a:lnTo>
                  <a:lnTo>
                    <a:pt x="149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6670"/>
              <a:ext cx="548005" cy="574675"/>
            </a:xfrm>
            <a:custGeom>
              <a:avLst/>
              <a:gdLst/>
              <a:ahLst/>
              <a:cxnLst/>
              <a:rect l="l" t="t" r="r" b="b"/>
              <a:pathLst>
                <a:path w="548005" h="574675">
                  <a:moveTo>
                    <a:pt x="0" y="0"/>
                  </a:moveTo>
                  <a:lnTo>
                    <a:pt x="0" y="183848"/>
                  </a:lnTo>
                  <a:lnTo>
                    <a:pt x="372605" y="574580"/>
                  </a:lnTo>
                  <a:lnTo>
                    <a:pt x="547916" y="574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587" y="0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90" h="402590">
                  <a:moveTo>
                    <a:pt x="402449" y="0"/>
                  </a:moveTo>
                  <a:lnTo>
                    <a:pt x="0" y="0"/>
                  </a:lnTo>
                  <a:lnTo>
                    <a:pt x="402449" y="402463"/>
                  </a:lnTo>
                  <a:lnTo>
                    <a:pt x="402449" y="0"/>
                  </a:lnTo>
                  <a:close/>
                </a:path>
              </a:pathLst>
            </a:custGeom>
            <a:solidFill>
              <a:srgbClr val="544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734664"/>
            <a:ext cx="10515600" cy="5864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spcBef>
                <a:spcPts val="133"/>
              </a:spcBef>
              <a:tabLst>
                <a:tab pos="2296949" algn="l"/>
              </a:tabLst>
            </a:pPr>
            <a:r>
              <a:rPr sz="4000" b="1" dirty="0">
                <a:solidFill>
                  <a:srgbClr val="2D3D89"/>
                </a:solidFill>
                <a:latin typeface="Akrobat" panose="00000800000000000000" pitchFamily="2" charset="-52"/>
              </a:rPr>
              <a:t>КАКИМ ОБРАЗОМ ВАС ИНФОРМИРОВАЛИ?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34288" y="1455450"/>
            <a:ext cx="3296073" cy="276143"/>
          </a:xfrm>
          <a:prstGeom prst="rect">
            <a:avLst/>
          </a:prstGeom>
          <a:solidFill>
            <a:srgbClr val="8A8ACA">
              <a:alpha val="25881"/>
            </a:srgbClr>
          </a:solidFill>
        </p:spPr>
        <p:txBody>
          <a:bodyPr vert="horz" wrap="square" lIns="0" tIns="44872" rIns="0" bIns="0" rtlCol="0">
            <a:spAutoFit/>
          </a:bodyPr>
          <a:lstStyle/>
          <a:p>
            <a:pPr marL="937237">
              <a:spcBef>
                <a:spcPts val="353"/>
              </a:spcBef>
            </a:pPr>
            <a:r>
              <a:rPr sz="1500" b="1" dirty="0">
                <a:solidFill>
                  <a:srgbClr val="433C63"/>
                </a:solidFill>
                <a:latin typeface="Arial"/>
                <a:cs typeface="Arial"/>
              </a:rPr>
              <a:t>ДЕТСКИЙ</a:t>
            </a:r>
            <a:r>
              <a:rPr sz="1500" b="1" spc="-80" dirty="0">
                <a:solidFill>
                  <a:srgbClr val="433C63"/>
                </a:solidFill>
                <a:latin typeface="Arial"/>
                <a:cs typeface="Arial"/>
              </a:rPr>
              <a:t> </a:t>
            </a:r>
            <a:r>
              <a:rPr sz="1500" b="1" spc="-33" dirty="0">
                <a:solidFill>
                  <a:srgbClr val="433C63"/>
                </a:solidFill>
                <a:latin typeface="Arial"/>
                <a:cs typeface="Arial"/>
              </a:rPr>
              <a:t>САД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5345" y="1985225"/>
            <a:ext cx="3596284" cy="331489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680125" y="4963092"/>
            <a:ext cx="5007187" cy="1254531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 marR="1667045">
              <a:lnSpc>
                <a:spcPct val="145500"/>
              </a:lnSpc>
              <a:spcBef>
                <a:spcPts val="127"/>
              </a:spcBef>
            </a:pP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На</a:t>
            </a:r>
            <a:r>
              <a:rPr sz="1500" b="1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собрании</a:t>
            </a:r>
            <a:r>
              <a:rPr sz="1500" b="1" spc="-1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трудового</a:t>
            </a:r>
            <a:r>
              <a:rPr sz="1500" b="1" spc="-27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коллектива </a:t>
            </a: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Посредством</a:t>
            </a:r>
            <a:r>
              <a:rPr sz="1500" b="1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электронной</a:t>
            </a:r>
            <a:r>
              <a:rPr sz="1500" b="1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27" dirty="0">
                <a:solidFill>
                  <a:srgbClr val="7E7E7E"/>
                </a:solidFill>
                <a:latin typeface="Arial"/>
                <a:cs typeface="Arial"/>
              </a:rPr>
              <a:t>почты</a:t>
            </a:r>
            <a:endParaRPr sz="1500" dirty="0">
              <a:latin typeface="Arial"/>
              <a:cs typeface="Arial"/>
            </a:endParaRPr>
          </a:p>
          <a:p>
            <a:pPr marL="16933">
              <a:spcBef>
                <a:spcPts val="807"/>
              </a:spcBef>
            </a:pP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Информация</a:t>
            </a:r>
            <a:r>
              <a:rPr sz="1500" b="1" spc="-47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размещена</a:t>
            </a:r>
            <a:r>
              <a:rPr sz="1500" b="1" spc="-27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на</a:t>
            </a:r>
            <a:r>
              <a:rPr sz="1500" b="1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информационном</a:t>
            </a:r>
            <a:r>
              <a:rPr sz="1500" b="1" spc="-73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стенде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86179" y="5135871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91629" y="4963092"/>
            <a:ext cx="2456180" cy="1023698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 marR="6773">
              <a:lnSpc>
                <a:spcPct val="145500"/>
              </a:lnSpc>
              <a:spcBef>
                <a:spcPts val="127"/>
              </a:spcBef>
            </a:pP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Через</a:t>
            </a:r>
            <a:r>
              <a:rPr sz="1500" b="1" spc="47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корпоративный</a:t>
            </a: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33" dirty="0">
                <a:solidFill>
                  <a:srgbClr val="7E7E7E"/>
                </a:solidFill>
                <a:latin typeface="Arial"/>
                <a:cs typeface="Arial"/>
              </a:rPr>
              <a:t>чат </a:t>
            </a: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Индивидуально</a:t>
            </a:r>
            <a:endParaRPr sz="1500">
              <a:latin typeface="Arial"/>
              <a:cs typeface="Arial"/>
            </a:endParaRPr>
          </a:p>
          <a:p>
            <a:pPr marL="16933">
              <a:spcBef>
                <a:spcPts val="807"/>
              </a:spcBef>
            </a:pPr>
            <a:r>
              <a:rPr sz="1500" b="1" dirty="0">
                <a:solidFill>
                  <a:srgbClr val="7E7E7E"/>
                </a:solidFill>
                <a:latin typeface="Arial"/>
                <a:cs typeface="Arial"/>
              </a:rPr>
              <a:t>Не</a:t>
            </a:r>
            <a:r>
              <a:rPr sz="1500" b="1" spc="-27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500" b="1" spc="-13" dirty="0">
                <a:solidFill>
                  <a:srgbClr val="7E7E7E"/>
                </a:solidFill>
                <a:latin typeface="Arial"/>
                <a:cs typeface="Arial"/>
              </a:rPr>
              <a:t>информировали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86179" y="5443229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F89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6179" y="5740341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90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10535" y="5135871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433CB7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10535" y="5443229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48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10535" y="5740341"/>
            <a:ext cx="164252" cy="164252"/>
          </a:xfrm>
          <a:custGeom>
            <a:avLst/>
            <a:gdLst/>
            <a:ahLst/>
            <a:cxnLst/>
            <a:rect l="l" t="t" r="r" b="b"/>
            <a:pathLst>
              <a:path w="123189" h="123189">
                <a:moveTo>
                  <a:pt x="122943" y="0"/>
                </a:moveTo>
                <a:lnTo>
                  <a:pt x="0" y="0"/>
                </a:lnTo>
                <a:lnTo>
                  <a:pt x="0" y="122675"/>
                </a:lnTo>
                <a:lnTo>
                  <a:pt x="122943" y="122675"/>
                </a:lnTo>
                <a:lnTo>
                  <a:pt x="12294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11766635" y="6433660"/>
            <a:ext cx="204893" cy="2795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933">
              <a:spcBef>
                <a:spcPts val="20"/>
              </a:spcBef>
            </a:pPr>
            <a:fld id="{81D60167-4931-47E6-BA6A-407CBD079E47}" type="slidenum">
              <a:rPr spc="-33" dirty="0"/>
              <a:pPr marL="16933">
                <a:spcBef>
                  <a:spcPts val="20"/>
                </a:spcBef>
              </a:pPr>
              <a:t>9</a:t>
            </a:fld>
            <a:endParaRPr spc="-33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" y="-14412"/>
            <a:ext cx="1031132" cy="92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1048360" y="57514"/>
            <a:ext cx="1133728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1069</Words>
  <Application>Microsoft Office PowerPoint</Application>
  <PresentationFormat>Произвольный</PresentationFormat>
  <Paragraphs>260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РАБОТЫ ПО СНИЖЕНИЮ БЮРОКРАТИЧЕСКОЙ НАГРУЗКИ НА ПЕДАГОГИЧЕСКИХ РАБОТНИКОВ</vt:lpstr>
      <vt:lpstr>Презентация PowerPoint</vt:lpstr>
      <vt:lpstr>ПРАВОПРИМЕНИТЕЛЬНАЯ ПРАКТИКА НОРМ В ЧАСТИ БЮРОКРАТИЧЕСКОЙ НАГРУЗКИ</vt:lpstr>
      <vt:lpstr>РЕЗУЛЬТАТЫ УЧАСТИЯ ПЕДАГОГИЧЕСКИХ РАБОТНИКОВ  В ДОБРОВОЛЬНОМ АНКЕТИРОВАНИИ ПО ВОПРОСАМ БЮРОКРАТИЧЕСКОЙ НАГРУЗКИ, ПРОВЕДЕННОМ РОСОБРНАДЗОРОМ</vt:lpstr>
      <vt:lpstr>КАКИМ ОБРАЗОМ ВАС ИНФОРМИРОВАЛИ?</vt:lpstr>
      <vt:lpstr>Презентация PowerPoint</vt:lpstr>
      <vt:lpstr>Презентация PowerPoint</vt:lpstr>
      <vt:lpstr>Презентация PowerPoint</vt:lpstr>
      <vt:lpstr>ПРИХОДИТСЯ ЛИ ВАМ ПРЕДОСТАВЛЯТЬ ФОТООТЧЕТЫ О ПРОВОДИМЫХ ВАМИ МЕРОПРИЯТИЯХ?</vt:lpstr>
      <vt:lpstr>ПРИХОДИТСЯ ЛИ ВАМ ПРЕДОСТАВЛЯТЬ ИНФОРМАЦИЮ ПО ЗАПРОСАМ РАЗЛИЧНЫХ ВЕДОМСТВ?</vt:lpstr>
      <vt:lpstr>КАК ИЗМЕНИЛСЯ С 1 МАРТА 2025 ГОДА УРОВЕНЬ ВАШЕЙ БЮРОКРАТИЧЕСКОЙ НАГРУЗКИ?</vt:lpstr>
      <vt:lpstr>Презентация PowerPoint</vt:lpstr>
      <vt:lpstr>Презентация PowerPoint</vt:lpstr>
      <vt:lpstr>Презентация PowerPoint</vt:lpstr>
      <vt:lpstr>ФЕДЕРАЛЬНЫЙ ОТБОР ПРЕДЛОЖЕНИЙ, НАПРАВЛЕННЫХ НА СНИЖЕНИЕ БЮРОКРАТИЧЕСКОЙ НАГРУЗКИ В СИСТЕМЕ ОБРАЗОВАНИЯ, «ОБРАЗОВАНИЕ БЕЗ БЮРОКРАТИИ»</vt:lpstr>
      <vt:lpstr>Презентация PowerPoint</vt:lpstr>
      <vt:lpstr>Утверждение плана</vt:lpstr>
      <vt:lpstr>КАК МОНИТОРИТЬ ВЫПОЛНЕНИЕ ПЛАНОВ МЕРОПРИЯТИЙ ОБРАЗОВАТЕЛЬНЫМИ ОРГАНИЗАЦИЯМИ БЕЗ ОТЧЕТОВ?</vt:lpstr>
      <vt:lpstr>ЧАТЫ С ПЕДАГОГИЧЕСКИМИ РАБОТНИКАМИ (МАХ)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Соленникова Мира Алексеевна</cp:lastModifiedBy>
  <cp:revision>148</cp:revision>
  <cp:lastPrinted>2025-11-20T03:50:00Z</cp:lastPrinted>
  <dcterms:created xsi:type="dcterms:W3CDTF">2023-10-03T08:30:35Z</dcterms:created>
  <dcterms:modified xsi:type="dcterms:W3CDTF">2025-11-20T04:09:10Z</dcterms:modified>
</cp:coreProperties>
</file>