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70" r:id="rId2"/>
    <p:sldMasterId id="2147483875" r:id="rId3"/>
  </p:sldMasterIdLst>
  <p:notesMasterIdLst>
    <p:notesMasterId r:id="rId42"/>
  </p:notesMasterIdLst>
  <p:handoutMasterIdLst>
    <p:handoutMasterId r:id="rId43"/>
  </p:handoutMasterIdLst>
  <p:sldIdLst>
    <p:sldId id="1683" r:id="rId4"/>
    <p:sldId id="1804" r:id="rId5"/>
    <p:sldId id="1805" r:id="rId6"/>
    <p:sldId id="1811" r:id="rId7"/>
    <p:sldId id="1814" r:id="rId8"/>
    <p:sldId id="1818" r:id="rId9"/>
    <p:sldId id="1829" r:id="rId10"/>
    <p:sldId id="1815" r:id="rId11"/>
    <p:sldId id="1816" r:id="rId12"/>
    <p:sldId id="1832" r:id="rId13"/>
    <p:sldId id="1822" r:id="rId14"/>
    <p:sldId id="1834" r:id="rId15"/>
    <p:sldId id="1835" r:id="rId16"/>
    <p:sldId id="1836" r:id="rId17"/>
    <p:sldId id="1837" r:id="rId18"/>
    <p:sldId id="1838" r:id="rId19"/>
    <p:sldId id="1821" r:id="rId20"/>
    <p:sldId id="1823" r:id="rId21"/>
    <p:sldId id="1824" r:id="rId22"/>
    <p:sldId id="1825" r:id="rId23"/>
    <p:sldId id="1820" r:id="rId24"/>
    <p:sldId id="1799" r:id="rId25"/>
    <p:sldId id="1827" r:id="rId26"/>
    <p:sldId id="1828" r:id="rId27"/>
    <p:sldId id="1826" r:id="rId28"/>
    <p:sldId id="1800" r:id="rId29"/>
    <p:sldId id="1807" r:id="rId30"/>
    <p:sldId id="1809" r:id="rId31"/>
    <p:sldId id="1830" r:id="rId32"/>
    <p:sldId id="1808" r:id="rId33"/>
    <p:sldId id="1831" r:id="rId34"/>
    <p:sldId id="1785" r:id="rId35"/>
    <p:sldId id="1790" r:id="rId36"/>
    <p:sldId id="1795" r:id="rId37"/>
    <p:sldId id="1791" r:id="rId38"/>
    <p:sldId id="1810" r:id="rId39"/>
    <p:sldId id="1794" r:id="rId40"/>
    <p:sldId id="1797" r:id="rId41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1683"/>
            <p14:sldId id="1804"/>
            <p14:sldId id="1805"/>
            <p14:sldId id="1811"/>
            <p14:sldId id="1814"/>
            <p14:sldId id="1818"/>
            <p14:sldId id="1829"/>
            <p14:sldId id="1815"/>
            <p14:sldId id="1816"/>
            <p14:sldId id="1832"/>
            <p14:sldId id="1822"/>
            <p14:sldId id="1834"/>
            <p14:sldId id="1835"/>
            <p14:sldId id="1836"/>
            <p14:sldId id="1837"/>
            <p14:sldId id="1838"/>
            <p14:sldId id="1821"/>
            <p14:sldId id="1823"/>
            <p14:sldId id="1824"/>
            <p14:sldId id="1825"/>
            <p14:sldId id="1820"/>
            <p14:sldId id="1799"/>
            <p14:sldId id="1827"/>
            <p14:sldId id="1828"/>
            <p14:sldId id="1826"/>
            <p14:sldId id="1800"/>
            <p14:sldId id="1807"/>
            <p14:sldId id="1809"/>
            <p14:sldId id="1830"/>
            <p14:sldId id="1808"/>
            <p14:sldId id="1831"/>
            <p14:sldId id="1785"/>
            <p14:sldId id="1790"/>
            <p14:sldId id="1795"/>
            <p14:sldId id="1791"/>
            <p14:sldId id="1810"/>
            <p14:sldId id="1794"/>
            <p14:sldId id="17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00CC9C"/>
    <a:srgbClr val="D94A11"/>
    <a:srgbClr val="608DC4"/>
    <a:srgbClr val="0E6E8C"/>
    <a:srgbClr val="607492"/>
    <a:srgbClr val="149698"/>
    <a:srgbClr val="1496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68655" autoAdjust="0"/>
  </p:normalViewPr>
  <p:slideViewPr>
    <p:cSldViewPr snapToGrid="0">
      <p:cViewPr varScale="1">
        <p:scale>
          <a:sx n="76" d="100"/>
          <a:sy n="76" d="100"/>
        </p:scale>
        <p:origin x="-102" y="-582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DF041-D1F4-4789-B9ED-7F198796A42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0D1C15-DAC5-4D51-835B-185842338EFE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патриотическое воспитание</a:t>
          </a:r>
          <a:endParaRPr lang="ru-RU" dirty="0">
            <a:solidFill>
              <a:schemeClr val="tx1"/>
            </a:solidFill>
          </a:endParaRPr>
        </a:p>
      </dgm:t>
    </dgm:pt>
    <dgm:pt modelId="{BDEC9E42-2114-4F11-9767-4C29CA625B47}" type="parTrans" cxnId="{58091513-6222-445F-BF5A-DCB03E463876}">
      <dgm:prSet/>
      <dgm:spPr/>
      <dgm:t>
        <a:bodyPr/>
        <a:lstStyle/>
        <a:p>
          <a:endParaRPr lang="ru-RU"/>
        </a:p>
      </dgm:t>
    </dgm:pt>
    <dgm:pt modelId="{5896D884-6CDF-4F11-B075-C83286DD81B3}" type="sibTrans" cxnId="{58091513-6222-445F-BF5A-DCB03E463876}">
      <dgm:prSet/>
      <dgm:spPr/>
      <dgm:t>
        <a:bodyPr/>
        <a:lstStyle/>
        <a:p>
          <a:endParaRPr lang="ru-RU"/>
        </a:p>
      </dgm:t>
    </dgm:pt>
    <dgm:pt modelId="{A128D384-BFF1-4AAE-A975-10E52AAE6D9A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духовно-нравственное воспитание</a:t>
          </a:r>
          <a:endParaRPr lang="ru-RU">
            <a:solidFill>
              <a:schemeClr val="tx1"/>
            </a:solidFill>
          </a:endParaRPr>
        </a:p>
      </dgm:t>
    </dgm:pt>
    <dgm:pt modelId="{21EC38DB-FC50-480E-AF0C-EF8912F033C2}" type="parTrans" cxnId="{1883EAF2-D944-4225-BE41-D8FD100B88E0}">
      <dgm:prSet/>
      <dgm:spPr/>
      <dgm:t>
        <a:bodyPr/>
        <a:lstStyle/>
        <a:p>
          <a:endParaRPr lang="ru-RU"/>
        </a:p>
      </dgm:t>
    </dgm:pt>
    <dgm:pt modelId="{2B1375BB-7741-40A6-A187-52C1CBDA655B}" type="sibTrans" cxnId="{1883EAF2-D944-4225-BE41-D8FD100B88E0}">
      <dgm:prSet/>
      <dgm:spPr/>
      <dgm:t>
        <a:bodyPr/>
        <a:lstStyle/>
        <a:p>
          <a:endParaRPr lang="ru-RU"/>
        </a:p>
      </dgm:t>
    </dgm:pt>
    <dgm:pt modelId="{5D5A6C68-0EE3-41B5-8F2E-5B2E8FE01ECB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эстетическое воспитание</a:t>
          </a:r>
          <a:endParaRPr lang="ru-RU">
            <a:solidFill>
              <a:schemeClr val="tx1"/>
            </a:solidFill>
          </a:endParaRPr>
        </a:p>
      </dgm:t>
    </dgm:pt>
    <dgm:pt modelId="{D4CC3A0D-8D0E-4372-82CE-A5985E48055C}" type="parTrans" cxnId="{2ABAE86B-7777-45C5-8E27-C9EE40A76F95}">
      <dgm:prSet/>
      <dgm:spPr/>
      <dgm:t>
        <a:bodyPr/>
        <a:lstStyle/>
        <a:p>
          <a:endParaRPr lang="ru-RU"/>
        </a:p>
      </dgm:t>
    </dgm:pt>
    <dgm:pt modelId="{4DDA1F79-B56B-4C75-A604-D7ABC7B972A8}" type="sibTrans" cxnId="{2ABAE86B-7777-45C5-8E27-C9EE40A76F95}">
      <dgm:prSet/>
      <dgm:spPr/>
      <dgm:t>
        <a:bodyPr/>
        <a:lstStyle/>
        <a:p>
          <a:endParaRPr lang="ru-RU"/>
        </a:p>
      </dgm:t>
    </dgm:pt>
    <dgm:pt modelId="{86CA60B5-3628-4AE9-9B65-09B7567BF52D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трудовое воспитание</a:t>
          </a:r>
          <a:endParaRPr lang="ru-RU">
            <a:solidFill>
              <a:schemeClr val="tx1"/>
            </a:solidFill>
          </a:endParaRPr>
        </a:p>
      </dgm:t>
    </dgm:pt>
    <dgm:pt modelId="{705603C9-48CC-4D47-894A-DE1A97FEC414}" type="parTrans" cxnId="{3CB2396A-9A27-465F-85EB-6CCC785E113D}">
      <dgm:prSet/>
      <dgm:spPr/>
      <dgm:t>
        <a:bodyPr/>
        <a:lstStyle/>
        <a:p>
          <a:endParaRPr lang="ru-RU"/>
        </a:p>
      </dgm:t>
    </dgm:pt>
    <dgm:pt modelId="{A8530412-E375-4BEC-9C70-0937CA12BC65}" type="sibTrans" cxnId="{3CB2396A-9A27-465F-85EB-6CCC785E113D}">
      <dgm:prSet/>
      <dgm:spPr/>
      <dgm:t>
        <a:bodyPr/>
        <a:lstStyle/>
        <a:p>
          <a:endParaRPr lang="ru-RU"/>
        </a:p>
      </dgm:t>
    </dgm:pt>
    <dgm:pt modelId="{DF4A1E3E-F39E-403D-AC28-47377DEAE786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физическое воспитание</a:t>
          </a:r>
          <a:endParaRPr lang="ru-RU">
            <a:solidFill>
              <a:schemeClr val="tx1"/>
            </a:solidFill>
          </a:endParaRPr>
        </a:p>
      </dgm:t>
    </dgm:pt>
    <dgm:pt modelId="{D86EDBDB-A926-432D-BCAC-95A98BF32AD3}" type="parTrans" cxnId="{5CCDCB31-B73D-4D07-B1A0-2EB54271201B}">
      <dgm:prSet/>
      <dgm:spPr/>
      <dgm:t>
        <a:bodyPr/>
        <a:lstStyle/>
        <a:p>
          <a:endParaRPr lang="ru-RU"/>
        </a:p>
      </dgm:t>
    </dgm:pt>
    <dgm:pt modelId="{32E50475-2D51-44DE-B099-87C6B5B756D5}" type="sibTrans" cxnId="{5CCDCB31-B73D-4D07-B1A0-2EB54271201B}">
      <dgm:prSet/>
      <dgm:spPr/>
      <dgm:t>
        <a:bodyPr/>
        <a:lstStyle/>
        <a:p>
          <a:endParaRPr lang="ru-RU"/>
        </a:p>
      </dgm:t>
    </dgm:pt>
    <dgm:pt modelId="{5EE02572-E1E7-4586-97B5-304EDDF1AA55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экологическое воспитание</a:t>
          </a:r>
          <a:endParaRPr lang="ru-RU">
            <a:solidFill>
              <a:schemeClr val="tx1"/>
            </a:solidFill>
          </a:endParaRPr>
        </a:p>
      </dgm:t>
    </dgm:pt>
    <dgm:pt modelId="{5C02EA30-7AB6-4CC7-BFEF-979261E06C14}" type="parTrans" cxnId="{0009DCD4-9C0A-4EF9-9305-1F831884A3C5}">
      <dgm:prSet/>
      <dgm:spPr/>
      <dgm:t>
        <a:bodyPr/>
        <a:lstStyle/>
        <a:p>
          <a:endParaRPr lang="ru-RU"/>
        </a:p>
      </dgm:t>
    </dgm:pt>
    <dgm:pt modelId="{07FD22CB-AF67-48EB-8B42-C7879C503767}" type="sibTrans" cxnId="{0009DCD4-9C0A-4EF9-9305-1F831884A3C5}">
      <dgm:prSet/>
      <dgm:spPr/>
      <dgm:t>
        <a:bodyPr/>
        <a:lstStyle/>
        <a:p>
          <a:endParaRPr lang="ru-RU"/>
        </a:p>
      </dgm:t>
    </dgm:pt>
    <dgm:pt modelId="{E1626100-F06C-44FA-948D-8148B0B66067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познавательное направление воспитания</a:t>
          </a:r>
          <a:endParaRPr lang="ru-RU" dirty="0">
            <a:solidFill>
              <a:schemeClr val="tx1"/>
            </a:solidFill>
          </a:endParaRPr>
        </a:p>
      </dgm:t>
    </dgm:pt>
    <dgm:pt modelId="{A0291940-7433-46E1-BF51-24C36D2686EA}" type="parTrans" cxnId="{090CE935-11B4-47AC-A633-FF81E67DDD2A}">
      <dgm:prSet/>
      <dgm:spPr/>
      <dgm:t>
        <a:bodyPr/>
        <a:lstStyle/>
        <a:p>
          <a:endParaRPr lang="ru-RU"/>
        </a:p>
      </dgm:t>
    </dgm:pt>
    <dgm:pt modelId="{CD1BC1FC-806E-4375-A25A-8A4159755E25}" type="sibTrans" cxnId="{090CE935-11B4-47AC-A633-FF81E67DDD2A}">
      <dgm:prSet/>
      <dgm:spPr/>
      <dgm:t>
        <a:bodyPr/>
        <a:lstStyle/>
        <a:p>
          <a:endParaRPr lang="ru-RU"/>
        </a:p>
      </dgm:t>
    </dgm:pt>
    <dgm:pt modelId="{0E53B377-D19A-42A8-A10F-E1C48B04B76F}" type="pres">
      <dgm:prSet presAssocID="{72ADF041-D1F4-4789-B9ED-7F198796A4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F56B4-72FA-47D9-9B94-5B8CD69664F3}" type="pres">
      <dgm:prSet presAssocID="{A128D384-BFF1-4AAE-A975-10E52AAE6D9A}" presName="node" presStyleLbl="node1" presStyleIdx="0" presStyleCnt="7" custScaleX="216186" custScaleY="100669" custRadScaleRad="99944" custRadScaleInc="-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054DA-21A6-457A-9BFE-795472E86372}" type="pres">
      <dgm:prSet presAssocID="{2B1375BB-7741-40A6-A187-52C1CBDA655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3D32E2C-F50C-47ED-9B6F-AA050A958CB4}" type="pres">
      <dgm:prSet presAssocID="{2B1375BB-7741-40A6-A187-52C1CBDA655B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167D8E7-E1FF-4233-B210-D2B906190432}" type="pres">
      <dgm:prSet presAssocID="{5D5A6C68-0EE3-41B5-8F2E-5B2E8FE01ECB}" presName="node" presStyleLbl="node1" presStyleIdx="1" presStyleCnt="7" custScaleX="216186" custScaleY="100669" custRadScaleRad="124312" custRadScaleInc="46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DA2E9-50E8-4899-A1F2-39A3DCBA3EFE}" type="pres">
      <dgm:prSet presAssocID="{4DDA1F79-B56B-4C75-A604-D7ABC7B972A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00974AC-3C39-456E-827B-FF3F83FFC158}" type="pres">
      <dgm:prSet presAssocID="{4DDA1F79-B56B-4C75-A604-D7ABC7B972A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A0A5DE74-EAD8-4E35-9E70-DF2505AAD3CA}" type="pres">
      <dgm:prSet presAssocID="{86CA60B5-3628-4AE9-9B65-09B7567BF52D}" presName="node" presStyleLbl="node1" presStyleIdx="2" presStyleCnt="7" custScaleX="216186" custScaleY="100669" custRadScaleRad="120762" custRadScaleInc="-1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5C72E-D9CC-4351-966A-6F9F1A5E7739}" type="pres">
      <dgm:prSet presAssocID="{A8530412-E375-4BEC-9C70-0937CA12BC65}" presName="sibTrans" presStyleLbl="sibTrans2D1" presStyleIdx="2" presStyleCnt="7"/>
      <dgm:spPr/>
      <dgm:t>
        <a:bodyPr/>
        <a:lstStyle/>
        <a:p>
          <a:endParaRPr lang="ru-RU"/>
        </a:p>
      </dgm:t>
    </dgm:pt>
    <dgm:pt modelId="{48626BED-ADDE-4C84-B5D1-05C50B3C7176}" type="pres">
      <dgm:prSet presAssocID="{A8530412-E375-4BEC-9C70-0937CA12BC65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5716678-B186-441C-8626-3B86CA0FC4D5}" type="pres">
      <dgm:prSet presAssocID="{DF4A1E3E-F39E-403D-AC28-47377DEAE786}" presName="node" presStyleLbl="node1" presStyleIdx="3" presStyleCnt="7" custScaleX="216186" custScaleY="100669" custRadScaleRad="116471" custRadScaleInc="-34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6BC72-E71D-4BAB-A880-8550350BB046}" type="pres">
      <dgm:prSet presAssocID="{32E50475-2D51-44DE-B099-87C6B5B756D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C5AA9523-C627-4215-851B-21C9526FCEE0}" type="pres">
      <dgm:prSet presAssocID="{32E50475-2D51-44DE-B099-87C6B5B756D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4953E39A-145F-4E16-B390-8157DE28BA31}" type="pres">
      <dgm:prSet presAssocID="{5EE02572-E1E7-4586-97B5-304EDDF1AA55}" presName="node" presStyleLbl="node1" presStyleIdx="4" presStyleCnt="7" custScaleX="216186" custScaleY="100669" custRadScaleRad="121589" custRadScaleInc="49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3C29B-9547-47F4-B928-329987AF6D7B}" type="pres">
      <dgm:prSet presAssocID="{07FD22CB-AF67-48EB-8B42-C7879C503767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79EAB3D-8604-4D30-B7B1-A2425D42FA36}" type="pres">
      <dgm:prSet presAssocID="{07FD22CB-AF67-48EB-8B42-C7879C5037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37A3143-8628-44A2-9E77-7464A6FAC550}" type="pres">
      <dgm:prSet presAssocID="{E1626100-F06C-44FA-948D-8148B0B66067}" presName="node" presStyleLbl="node1" presStyleIdx="5" presStyleCnt="7" custScaleX="216186" custScaleY="100669" custRadScaleRad="112515" custRadScaleInc="13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34207-0100-49B5-B492-E55D53D534EA}" type="pres">
      <dgm:prSet presAssocID="{CD1BC1FC-806E-4375-A25A-8A4159755E2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A858326D-3B08-4B5E-B98A-4A3EF91C2FD4}" type="pres">
      <dgm:prSet presAssocID="{CD1BC1FC-806E-4375-A25A-8A4159755E2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C124E243-D535-4A0F-BF11-808EF6078FB0}" type="pres">
      <dgm:prSet presAssocID="{810D1C15-DAC5-4D51-835B-185842338EFE}" presName="node" presStyleLbl="node1" presStyleIdx="6" presStyleCnt="7" custScaleX="216186" custScaleY="100669" custRadScaleRad="120922" custRadScaleInc="-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F019B-ABA6-42DB-B148-B952576F4762}" type="pres">
      <dgm:prSet presAssocID="{5896D884-6CDF-4F11-B075-C83286DD81B3}" presName="sibTrans" presStyleLbl="sibTrans2D1" presStyleIdx="6" presStyleCnt="7"/>
      <dgm:spPr/>
      <dgm:t>
        <a:bodyPr/>
        <a:lstStyle/>
        <a:p>
          <a:endParaRPr lang="ru-RU"/>
        </a:p>
      </dgm:t>
    </dgm:pt>
    <dgm:pt modelId="{8D36D81E-9275-4A20-8473-396E792707BA}" type="pres">
      <dgm:prSet presAssocID="{5896D884-6CDF-4F11-B075-C83286DD81B3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766FFA6B-F408-4806-985B-434AE70E9886}" type="presOf" srcId="{5896D884-6CDF-4F11-B075-C83286DD81B3}" destId="{D6AF019B-ABA6-42DB-B148-B952576F4762}" srcOrd="0" destOrd="0" presId="urn:microsoft.com/office/officeart/2005/8/layout/cycle2"/>
    <dgm:cxn modelId="{897A030A-D497-4F87-BC4B-D7058CCF68A6}" type="presOf" srcId="{07FD22CB-AF67-48EB-8B42-C7879C503767}" destId="{C263C29B-9547-47F4-B928-329987AF6D7B}" srcOrd="0" destOrd="0" presId="urn:microsoft.com/office/officeart/2005/8/layout/cycle2"/>
    <dgm:cxn modelId="{DBF2CB8F-BDF8-4075-9FD4-D981F6DEF08D}" type="presOf" srcId="{5EE02572-E1E7-4586-97B5-304EDDF1AA55}" destId="{4953E39A-145F-4E16-B390-8157DE28BA31}" srcOrd="0" destOrd="0" presId="urn:microsoft.com/office/officeart/2005/8/layout/cycle2"/>
    <dgm:cxn modelId="{51D241BF-6265-4C16-9043-3D102F60B520}" type="presOf" srcId="{A8530412-E375-4BEC-9C70-0937CA12BC65}" destId="{60E5C72E-D9CC-4351-966A-6F9F1A5E7739}" srcOrd="0" destOrd="0" presId="urn:microsoft.com/office/officeart/2005/8/layout/cycle2"/>
    <dgm:cxn modelId="{EC676E60-D3DF-4C09-9DA0-573079E4DE6C}" type="presOf" srcId="{E1626100-F06C-44FA-948D-8148B0B66067}" destId="{237A3143-8628-44A2-9E77-7464A6FAC550}" srcOrd="0" destOrd="0" presId="urn:microsoft.com/office/officeart/2005/8/layout/cycle2"/>
    <dgm:cxn modelId="{654AE8D6-6AE0-4B7C-9254-D4593A17CFAF}" type="presOf" srcId="{07FD22CB-AF67-48EB-8B42-C7879C503767}" destId="{079EAB3D-8604-4D30-B7B1-A2425D42FA36}" srcOrd="1" destOrd="0" presId="urn:microsoft.com/office/officeart/2005/8/layout/cycle2"/>
    <dgm:cxn modelId="{7D75E448-D081-4DC6-AD08-16C0FEA426D4}" type="presOf" srcId="{5896D884-6CDF-4F11-B075-C83286DD81B3}" destId="{8D36D81E-9275-4A20-8473-396E792707BA}" srcOrd="1" destOrd="0" presId="urn:microsoft.com/office/officeart/2005/8/layout/cycle2"/>
    <dgm:cxn modelId="{2ABAE86B-7777-45C5-8E27-C9EE40A76F95}" srcId="{72ADF041-D1F4-4789-B9ED-7F198796A425}" destId="{5D5A6C68-0EE3-41B5-8F2E-5B2E8FE01ECB}" srcOrd="1" destOrd="0" parTransId="{D4CC3A0D-8D0E-4372-82CE-A5985E48055C}" sibTransId="{4DDA1F79-B56B-4C75-A604-D7ABC7B972A8}"/>
    <dgm:cxn modelId="{AC6F540A-F5B6-403D-99FC-CB44A0BC52B8}" type="presOf" srcId="{A128D384-BFF1-4AAE-A975-10E52AAE6D9A}" destId="{9E9F56B4-72FA-47D9-9B94-5B8CD69664F3}" srcOrd="0" destOrd="0" presId="urn:microsoft.com/office/officeart/2005/8/layout/cycle2"/>
    <dgm:cxn modelId="{58091513-6222-445F-BF5A-DCB03E463876}" srcId="{72ADF041-D1F4-4789-B9ED-7F198796A425}" destId="{810D1C15-DAC5-4D51-835B-185842338EFE}" srcOrd="6" destOrd="0" parTransId="{BDEC9E42-2114-4F11-9767-4C29CA625B47}" sibTransId="{5896D884-6CDF-4F11-B075-C83286DD81B3}"/>
    <dgm:cxn modelId="{1883EAF2-D944-4225-BE41-D8FD100B88E0}" srcId="{72ADF041-D1F4-4789-B9ED-7F198796A425}" destId="{A128D384-BFF1-4AAE-A975-10E52AAE6D9A}" srcOrd="0" destOrd="0" parTransId="{21EC38DB-FC50-480E-AF0C-EF8912F033C2}" sibTransId="{2B1375BB-7741-40A6-A187-52C1CBDA655B}"/>
    <dgm:cxn modelId="{61868303-E753-473C-99A8-D33CCDDF92A0}" type="presOf" srcId="{810D1C15-DAC5-4D51-835B-185842338EFE}" destId="{C124E243-D535-4A0F-BF11-808EF6078FB0}" srcOrd="0" destOrd="0" presId="urn:microsoft.com/office/officeart/2005/8/layout/cycle2"/>
    <dgm:cxn modelId="{2AA4BA65-8B14-411C-8A21-52E91C69CB0F}" type="presOf" srcId="{2B1375BB-7741-40A6-A187-52C1CBDA655B}" destId="{93D32E2C-F50C-47ED-9B6F-AA050A958CB4}" srcOrd="1" destOrd="0" presId="urn:microsoft.com/office/officeart/2005/8/layout/cycle2"/>
    <dgm:cxn modelId="{1EA09C28-EF50-46F6-BA9E-91EDB97413E9}" type="presOf" srcId="{DF4A1E3E-F39E-403D-AC28-47377DEAE786}" destId="{A5716678-B186-441C-8626-3B86CA0FC4D5}" srcOrd="0" destOrd="0" presId="urn:microsoft.com/office/officeart/2005/8/layout/cycle2"/>
    <dgm:cxn modelId="{25460D16-7985-46E0-BA59-518557ACB2E3}" type="presOf" srcId="{4DDA1F79-B56B-4C75-A604-D7ABC7B972A8}" destId="{1C4DA2E9-50E8-4899-A1F2-39A3DCBA3EFE}" srcOrd="0" destOrd="0" presId="urn:microsoft.com/office/officeart/2005/8/layout/cycle2"/>
    <dgm:cxn modelId="{0B5CFBB2-4045-47D9-8282-78779288588E}" type="presOf" srcId="{72ADF041-D1F4-4789-B9ED-7F198796A425}" destId="{0E53B377-D19A-42A8-A10F-E1C48B04B76F}" srcOrd="0" destOrd="0" presId="urn:microsoft.com/office/officeart/2005/8/layout/cycle2"/>
    <dgm:cxn modelId="{CED3B0B9-9068-48B1-85F0-086CCB2B7C9B}" type="presOf" srcId="{CD1BC1FC-806E-4375-A25A-8A4159755E25}" destId="{A858326D-3B08-4B5E-B98A-4A3EF91C2FD4}" srcOrd="1" destOrd="0" presId="urn:microsoft.com/office/officeart/2005/8/layout/cycle2"/>
    <dgm:cxn modelId="{8DFE504C-7E5F-44BE-9D03-C9952398D97E}" type="presOf" srcId="{5D5A6C68-0EE3-41B5-8F2E-5B2E8FE01ECB}" destId="{0167D8E7-E1FF-4233-B210-D2B906190432}" srcOrd="0" destOrd="0" presId="urn:microsoft.com/office/officeart/2005/8/layout/cycle2"/>
    <dgm:cxn modelId="{5CCDCB31-B73D-4D07-B1A0-2EB54271201B}" srcId="{72ADF041-D1F4-4789-B9ED-7F198796A425}" destId="{DF4A1E3E-F39E-403D-AC28-47377DEAE786}" srcOrd="3" destOrd="0" parTransId="{D86EDBDB-A926-432D-BCAC-95A98BF32AD3}" sibTransId="{32E50475-2D51-44DE-B099-87C6B5B756D5}"/>
    <dgm:cxn modelId="{4A56A25B-E7EA-4E87-8ECD-363EA8B67AFA}" type="presOf" srcId="{4DDA1F79-B56B-4C75-A604-D7ABC7B972A8}" destId="{100974AC-3C39-456E-827B-FF3F83FFC158}" srcOrd="1" destOrd="0" presId="urn:microsoft.com/office/officeart/2005/8/layout/cycle2"/>
    <dgm:cxn modelId="{3CB2396A-9A27-465F-85EB-6CCC785E113D}" srcId="{72ADF041-D1F4-4789-B9ED-7F198796A425}" destId="{86CA60B5-3628-4AE9-9B65-09B7567BF52D}" srcOrd="2" destOrd="0" parTransId="{705603C9-48CC-4D47-894A-DE1A97FEC414}" sibTransId="{A8530412-E375-4BEC-9C70-0937CA12BC65}"/>
    <dgm:cxn modelId="{487FAC0E-2240-47BC-B1B0-243AC107A30C}" type="presOf" srcId="{A8530412-E375-4BEC-9C70-0937CA12BC65}" destId="{48626BED-ADDE-4C84-B5D1-05C50B3C7176}" srcOrd="1" destOrd="0" presId="urn:microsoft.com/office/officeart/2005/8/layout/cycle2"/>
    <dgm:cxn modelId="{45E8A875-B447-436D-B817-E25F49717DD9}" type="presOf" srcId="{32E50475-2D51-44DE-B099-87C6B5B756D5}" destId="{C5AA9523-C627-4215-851B-21C9526FCEE0}" srcOrd="1" destOrd="0" presId="urn:microsoft.com/office/officeart/2005/8/layout/cycle2"/>
    <dgm:cxn modelId="{0009DCD4-9C0A-4EF9-9305-1F831884A3C5}" srcId="{72ADF041-D1F4-4789-B9ED-7F198796A425}" destId="{5EE02572-E1E7-4586-97B5-304EDDF1AA55}" srcOrd="4" destOrd="0" parTransId="{5C02EA30-7AB6-4CC7-BFEF-979261E06C14}" sibTransId="{07FD22CB-AF67-48EB-8B42-C7879C503767}"/>
    <dgm:cxn modelId="{8348F3F0-804D-4E8D-95A4-B77248F67B72}" type="presOf" srcId="{CD1BC1FC-806E-4375-A25A-8A4159755E25}" destId="{D4334207-0100-49B5-B492-E55D53D534EA}" srcOrd="0" destOrd="0" presId="urn:microsoft.com/office/officeart/2005/8/layout/cycle2"/>
    <dgm:cxn modelId="{FAE2ACBF-E602-433C-9241-DDED4F103772}" type="presOf" srcId="{32E50475-2D51-44DE-B099-87C6B5B756D5}" destId="{3146BC72-E71D-4BAB-A880-8550350BB046}" srcOrd="0" destOrd="0" presId="urn:microsoft.com/office/officeart/2005/8/layout/cycle2"/>
    <dgm:cxn modelId="{33BC80FB-9D15-4CF0-B49A-7CCDE4F3FA31}" type="presOf" srcId="{2B1375BB-7741-40A6-A187-52C1CBDA655B}" destId="{98B054DA-21A6-457A-9BFE-795472E86372}" srcOrd="0" destOrd="0" presId="urn:microsoft.com/office/officeart/2005/8/layout/cycle2"/>
    <dgm:cxn modelId="{090CE935-11B4-47AC-A633-FF81E67DDD2A}" srcId="{72ADF041-D1F4-4789-B9ED-7F198796A425}" destId="{E1626100-F06C-44FA-948D-8148B0B66067}" srcOrd="5" destOrd="0" parTransId="{A0291940-7433-46E1-BF51-24C36D2686EA}" sibTransId="{CD1BC1FC-806E-4375-A25A-8A4159755E25}"/>
    <dgm:cxn modelId="{FED48BDC-D42D-4230-A8EB-EFCF9F41C6CD}" type="presOf" srcId="{86CA60B5-3628-4AE9-9B65-09B7567BF52D}" destId="{A0A5DE74-EAD8-4E35-9E70-DF2505AAD3CA}" srcOrd="0" destOrd="0" presId="urn:microsoft.com/office/officeart/2005/8/layout/cycle2"/>
    <dgm:cxn modelId="{9874FA41-5B99-4432-8F52-5C4B25C5DFEA}" type="presParOf" srcId="{0E53B377-D19A-42A8-A10F-E1C48B04B76F}" destId="{9E9F56B4-72FA-47D9-9B94-5B8CD69664F3}" srcOrd="0" destOrd="0" presId="urn:microsoft.com/office/officeart/2005/8/layout/cycle2"/>
    <dgm:cxn modelId="{DDB8D9E6-F8D0-4D76-A3EA-5E0EF68B8AFC}" type="presParOf" srcId="{0E53B377-D19A-42A8-A10F-E1C48B04B76F}" destId="{98B054DA-21A6-457A-9BFE-795472E86372}" srcOrd="1" destOrd="0" presId="urn:microsoft.com/office/officeart/2005/8/layout/cycle2"/>
    <dgm:cxn modelId="{71CC8429-4325-4ACE-BDB3-486D6E12EF79}" type="presParOf" srcId="{98B054DA-21A6-457A-9BFE-795472E86372}" destId="{93D32E2C-F50C-47ED-9B6F-AA050A958CB4}" srcOrd="0" destOrd="0" presId="urn:microsoft.com/office/officeart/2005/8/layout/cycle2"/>
    <dgm:cxn modelId="{1A9A46D8-423C-4E2D-9A53-44AC13DCCCCF}" type="presParOf" srcId="{0E53B377-D19A-42A8-A10F-E1C48B04B76F}" destId="{0167D8E7-E1FF-4233-B210-D2B906190432}" srcOrd="2" destOrd="0" presId="urn:microsoft.com/office/officeart/2005/8/layout/cycle2"/>
    <dgm:cxn modelId="{43B86397-FD2A-48E8-9AFF-D5ACE419DE65}" type="presParOf" srcId="{0E53B377-D19A-42A8-A10F-E1C48B04B76F}" destId="{1C4DA2E9-50E8-4899-A1F2-39A3DCBA3EFE}" srcOrd="3" destOrd="0" presId="urn:microsoft.com/office/officeart/2005/8/layout/cycle2"/>
    <dgm:cxn modelId="{5F8A362E-265D-4304-9F99-F9D3AFE82095}" type="presParOf" srcId="{1C4DA2E9-50E8-4899-A1F2-39A3DCBA3EFE}" destId="{100974AC-3C39-456E-827B-FF3F83FFC158}" srcOrd="0" destOrd="0" presId="urn:microsoft.com/office/officeart/2005/8/layout/cycle2"/>
    <dgm:cxn modelId="{7C0ACD07-4648-42FA-840E-1DC4255C8168}" type="presParOf" srcId="{0E53B377-D19A-42A8-A10F-E1C48B04B76F}" destId="{A0A5DE74-EAD8-4E35-9E70-DF2505AAD3CA}" srcOrd="4" destOrd="0" presId="urn:microsoft.com/office/officeart/2005/8/layout/cycle2"/>
    <dgm:cxn modelId="{9E0B0B8D-BC7F-4B4B-AAED-E1C210EF31F9}" type="presParOf" srcId="{0E53B377-D19A-42A8-A10F-E1C48B04B76F}" destId="{60E5C72E-D9CC-4351-966A-6F9F1A5E7739}" srcOrd="5" destOrd="0" presId="urn:microsoft.com/office/officeart/2005/8/layout/cycle2"/>
    <dgm:cxn modelId="{9799EC4A-A0E2-4719-9D7D-DDF764465BF4}" type="presParOf" srcId="{60E5C72E-D9CC-4351-966A-6F9F1A5E7739}" destId="{48626BED-ADDE-4C84-B5D1-05C50B3C7176}" srcOrd="0" destOrd="0" presId="urn:microsoft.com/office/officeart/2005/8/layout/cycle2"/>
    <dgm:cxn modelId="{2C66076C-21F9-4D32-9F66-E82662955C50}" type="presParOf" srcId="{0E53B377-D19A-42A8-A10F-E1C48B04B76F}" destId="{A5716678-B186-441C-8626-3B86CA0FC4D5}" srcOrd="6" destOrd="0" presId="urn:microsoft.com/office/officeart/2005/8/layout/cycle2"/>
    <dgm:cxn modelId="{77D91BF2-41C3-477E-B864-8080F241730B}" type="presParOf" srcId="{0E53B377-D19A-42A8-A10F-E1C48B04B76F}" destId="{3146BC72-E71D-4BAB-A880-8550350BB046}" srcOrd="7" destOrd="0" presId="urn:microsoft.com/office/officeart/2005/8/layout/cycle2"/>
    <dgm:cxn modelId="{9FB72C45-4513-45CE-A47A-3D9D2F77E96A}" type="presParOf" srcId="{3146BC72-E71D-4BAB-A880-8550350BB046}" destId="{C5AA9523-C627-4215-851B-21C9526FCEE0}" srcOrd="0" destOrd="0" presId="urn:microsoft.com/office/officeart/2005/8/layout/cycle2"/>
    <dgm:cxn modelId="{370A67ED-4AB7-441D-91D1-0F8F70B33096}" type="presParOf" srcId="{0E53B377-D19A-42A8-A10F-E1C48B04B76F}" destId="{4953E39A-145F-4E16-B390-8157DE28BA31}" srcOrd="8" destOrd="0" presId="urn:microsoft.com/office/officeart/2005/8/layout/cycle2"/>
    <dgm:cxn modelId="{AC437B24-3FC6-4C8B-965A-123C515FB5BC}" type="presParOf" srcId="{0E53B377-D19A-42A8-A10F-E1C48B04B76F}" destId="{C263C29B-9547-47F4-B928-329987AF6D7B}" srcOrd="9" destOrd="0" presId="urn:microsoft.com/office/officeart/2005/8/layout/cycle2"/>
    <dgm:cxn modelId="{65C905A6-D8B9-4636-8819-729330F1CDE4}" type="presParOf" srcId="{C263C29B-9547-47F4-B928-329987AF6D7B}" destId="{079EAB3D-8604-4D30-B7B1-A2425D42FA36}" srcOrd="0" destOrd="0" presId="urn:microsoft.com/office/officeart/2005/8/layout/cycle2"/>
    <dgm:cxn modelId="{11D9D060-3A71-413B-9FF1-7AE4B5BA8CDF}" type="presParOf" srcId="{0E53B377-D19A-42A8-A10F-E1C48B04B76F}" destId="{237A3143-8628-44A2-9E77-7464A6FAC550}" srcOrd="10" destOrd="0" presId="urn:microsoft.com/office/officeart/2005/8/layout/cycle2"/>
    <dgm:cxn modelId="{021AF56D-7354-4841-9D01-61A9C13C58FC}" type="presParOf" srcId="{0E53B377-D19A-42A8-A10F-E1C48B04B76F}" destId="{D4334207-0100-49B5-B492-E55D53D534EA}" srcOrd="11" destOrd="0" presId="urn:microsoft.com/office/officeart/2005/8/layout/cycle2"/>
    <dgm:cxn modelId="{F54A25A2-1806-41B8-AF0D-3C8559299BD4}" type="presParOf" srcId="{D4334207-0100-49B5-B492-E55D53D534EA}" destId="{A858326D-3B08-4B5E-B98A-4A3EF91C2FD4}" srcOrd="0" destOrd="0" presId="urn:microsoft.com/office/officeart/2005/8/layout/cycle2"/>
    <dgm:cxn modelId="{3D3734B4-6655-46F6-B5A9-136C3A363CD6}" type="presParOf" srcId="{0E53B377-D19A-42A8-A10F-E1C48B04B76F}" destId="{C124E243-D535-4A0F-BF11-808EF6078FB0}" srcOrd="12" destOrd="0" presId="urn:microsoft.com/office/officeart/2005/8/layout/cycle2"/>
    <dgm:cxn modelId="{16BD9B53-E47B-437C-9F2E-E6488140341D}" type="presParOf" srcId="{0E53B377-D19A-42A8-A10F-E1C48B04B76F}" destId="{D6AF019B-ABA6-42DB-B148-B952576F4762}" srcOrd="13" destOrd="0" presId="urn:microsoft.com/office/officeart/2005/8/layout/cycle2"/>
    <dgm:cxn modelId="{34BB02BD-AD4C-4FD1-8EFC-D04DA9C4D6B7}" type="presParOf" srcId="{D6AF019B-ABA6-42DB-B148-B952576F4762}" destId="{8D36D81E-9275-4A20-8473-396E792707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F56B4-72FA-47D9-9B94-5B8CD69664F3}">
      <dsp:nvSpPr>
        <dsp:cNvPr id="0" name=""/>
        <dsp:cNvSpPr/>
      </dsp:nvSpPr>
      <dsp:spPr>
        <a:xfrm>
          <a:off x="3440771" y="-1471"/>
          <a:ext cx="2094444" cy="97529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духовно-нравственное воспитание</a:t>
          </a:r>
          <a:endParaRPr lang="ru-RU" sz="1500" kern="1200">
            <a:solidFill>
              <a:schemeClr val="tx1"/>
            </a:solidFill>
          </a:endParaRPr>
        </a:p>
      </dsp:txBody>
      <dsp:txXfrm>
        <a:off x="3747495" y="141358"/>
        <a:ext cx="1480996" cy="689639"/>
      </dsp:txXfrm>
    </dsp:sp>
    <dsp:sp modelId="{98B054DA-21A6-457A-9BFE-795472E86372}">
      <dsp:nvSpPr>
        <dsp:cNvPr id="0" name=""/>
        <dsp:cNvSpPr/>
      </dsp:nvSpPr>
      <dsp:spPr>
        <a:xfrm rot="1292098">
          <a:off x="5342123" y="690751"/>
          <a:ext cx="157165" cy="326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343769" y="747493"/>
        <a:ext cx="110016" cy="196185"/>
      </dsp:txXfrm>
    </dsp:sp>
    <dsp:sp modelId="{0167D8E7-E1FF-4233-B210-D2B906190432}">
      <dsp:nvSpPr>
        <dsp:cNvPr id="0" name=""/>
        <dsp:cNvSpPr/>
      </dsp:nvSpPr>
      <dsp:spPr>
        <a:xfrm>
          <a:off x="5314470" y="737918"/>
          <a:ext cx="2094444" cy="97529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эстетическое воспитание</a:t>
          </a:r>
          <a:endParaRPr lang="ru-RU" sz="1500" kern="1200">
            <a:solidFill>
              <a:schemeClr val="tx1"/>
            </a:solidFill>
          </a:endParaRPr>
        </a:p>
      </dsp:txBody>
      <dsp:txXfrm>
        <a:off x="5621194" y="880747"/>
        <a:ext cx="1480996" cy="689639"/>
      </dsp:txXfrm>
    </dsp:sp>
    <dsp:sp modelId="{1C4DA2E9-50E8-4899-A1F2-39A3DCBA3EFE}">
      <dsp:nvSpPr>
        <dsp:cNvPr id="0" name=""/>
        <dsp:cNvSpPr/>
      </dsp:nvSpPr>
      <dsp:spPr>
        <a:xfrm rot="5014885">
          <a:off x="6359717" y="1678842"/>
          <a:ext cx="142718" cy="326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378731" y="1722964"/>
        <a:ext cx="99903" cy="196185"/>
      </dsp:txXfrm>
    </dsp:sp>
    <dsp:sp modelId="{A0A5DE74-EAD8-4E35-9E70-DF2505AAD3CA}">
      <dsp:nvSpPr>
        <dsp:cNvPr id="0" name=""/>
        <dsp:cNvSpPr/>
      </dsp:nvSpPr>
      <dsp:spPr>
        <a:xfrm>
          <a:off x="5454140" y="1979472"/>
          <a:ext cx="2094444" cy="97529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трудовое воспитание</a:t>
          </a:r>
          <a:endParaRPr lang="ru-RU" sz="1500" kern="1200">
            <a:solidFill>
              <a:schemeClr val="tx1"/>
            </a:solidFill>
          </a:endParaRPr>
        </a:p>
      </dsp:txBody>
      <dsp:txXfrm>
        <a:off x="5760864" y="2122301"/>
        <a:ext cx="1480996" cy="689639"/>
      </dsp:txXfrm>
    </dsp:sp>
    <dsp:sp modelId="{60E5C72E-D9CC-4351-966A-6F9F1A5E7739}">
      <dsp:nvSpPr>
        <dsp:cNvPr id="0" name=""/>
        <dsp:cNvSpPr/>
      </dsp:nvSpPr>
      <dsp:spPr>
        <a:xfrm rot="7595339">
          <a:off x="5962977" y="2902438"/>
          <a:ext cx="187704" cy="326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6007915" y="2945226"/>
        <a:ext cx="131393" cy="196185"/>
      </dsp:txXfrm>
    </dsp:sp>
    <dsp:sp modelId="{A5716678-B186-441C-8626-3B86CA0FC4D5}">
      <dsp:nvSpPr>
        <dsp:cNvPr id="0" name=""/>
        <dsp:cNvSpPr/>
      </dsp:nvSpPr>
      <dsp:spPr>
        <a:xfrm>
          <a:off x="4558741" y="3185612"/>
          <a:ext cx="2094444" cy="97529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физическое воспитание</a:t>
          </a:r>
          <a:endParaRPr lang="ru-RU" sz="1500" kern="1200">
            <a:solidFill>
              <a:schemeClr val="tx1"/>
            </a:solidFill>
          </a:endParaRPr>
        </a:p>
      </dsp:txBody>
      <dsp:txXfrm>
        <a:off x="4865465" y="3328441"/>
        <a:ext cx="1480996" cy="689639"/>
      </dsp:txXfrm>
    </dsp:sp>
    <dsp:sp modelId="{3146BC72-E71D-4BAB-A880-8550350BB046}">
      <dsp:nvSpPr>
        <dsp:cNvPr id="0" name=""/>
        <dsp:cNvSpPr/>
      </dsp:nvSpPr>
      <dsp:spPr>
        <a:xfrm rot="10800000">
          <a:off x="4348196" y="3509773"/>
          <a:ext cx="148784" cy="326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4392831" y="3575168"/>
        <a:ext cx="104149" cy="196185"/>
      </dsp:txXfrm>
    </dsp:sp>
    <dsp:sp modelId="{4953E39A-145F-4E16-B390-8157DE28BA31}">
      <dsp:nvSpPr>
        <dsp:cNvPr id="0" name=""/>
        <dsp:cNvSpPr/>
      </dsp:nvSpPr>
      <dsp:spPr>
        <a:xfrm>
          <a:off x="2183570" y="3185612"/>
          <a:ext cx="2094444" cy="97529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экологическое воспитание</a:t>
          </a:r>
          <a:endParaRPr lang="ru-RU" sz="1500" kern="1200">
            <a:solidFill>
              <a:schemeClr val="tx1"/>
            </a:solidFill>
          </a:endParaRPr>
        </a:p>
      </dsp:txBody>
      <dsp:txXfrm>
        <a:off x="2490294" y="3328441"/>
        <a:ext cx="1480996" cy="689639"/>
      </dsp:txXfrm>
    </dsp:sp>
    <dsp:sp modelId="{C263C29B-9547-47F4-B928-329987AF6D7B}">
      <dsp:nvSpPr>
        <dsp:cNvPr id="0" name=""/>
        <dsp:cNvSpPr/>
      </dsp:nvSpPr>
      <dsp:spPr>
        <a:xfrm rot="14627322">
          <a:off x="2860316" y="2910536"/>
          <a:ext cx="150936" cy="326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892956" y="2996243"/>
        <a:ext cx="105655" cy="196185"/>
      </dsp:txXfrm>
    </dsp:sp>
    <dsp:sp modelId="{237A3143-8628-44A2-9E77-7464A6FAC550}">
      <dsp:nvSpPr>
        <dsp:cNvPr id="0" name=""/>
        <dsp:cNvSpPr/>
      </dsp:nvSpPr>
      <dsp:spPr>
        <a:xfrm>
          <a:off x="1589781" y="1979473"/>
          <a:ext cx="2094444" cy="97529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познавательное направление воспитания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896505" y="2122302"/>
        <a:ext cx="1480996" cy="689639"/>
      </dsp:txXfrm>
    </dsp:sp>
    <dsp:sp modelId="{D4334207-0100-49B5-B492-E55D53D534EA}">
      <dsp:nvSpPr>
        <dsp:cNvPr id="0" name=""/>
        <dsp:cNvSpPr/>
      </dsp:nvSpPr>
      <dsp:spPr>
        <a:xfrm rot="16351619">
          <a:off x="2598065" y="1695851"/>
          <a:ext cx="131522" cy="326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616924" y="1780955"/>
        <a:ext cx="92065" cy="196185"/>
      </dsp:txXfrm>
    </dsp:sp>
    <dsp:sp modelId="{C124E243-D535-4A0F-BF11-808EF6078FB0}">
      <dsp:nvSpPr>
        <dsp:cNvPr id="0" name=""/>
        <dsp:cNvSpPr/>
      </dsp:nvSpPr>
      <dsp:spPr>
        <a:xfrm>
          <a:off x="1643755" y="756468"/>
          <a:ext cx="2094444" cy="97529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патриотическое воспитание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950479" y="899297"/>
        <a:ext cx="1480996" cy="689639"/>
      </dsp:txXfrm>
    </dsp:sp>
    <dsp:sp modelId="{D6AF019B-ABA6-42DB-B148-B952576F4762}">
      <dsp:nvSpPr>
        <dsp:cNvPr id="0" name=""/>
        <dsp:cNvSpPr/>
      </dsp:nvSpPr>
      <dsp:spPr>
        <a:xfrm rot="20227865">
          <a:off x="3515442" y="703207"/>
          <a:ext cx="140746" cy="326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517101" y="776807"/>
        <a:ext cx="98522" cy="196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10.03.2025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15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5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17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18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19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20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21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44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Кадровое обеспечение – один из основных элементов функционирования сферы организации отдыха и оздоровления детей, которая является неотъемлемой частью воспитательной системы организации отдыха детей и их оздоровления, способствующей достижению стратегических задач государственной политики в области воспитания. </a:t>
            </a:r>
          </a:p>
          <a:p>
            <a:r>
              <a:rPr lang="ru-RU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Необходимо определить количество и уровень подготовки педагогического персонала и вожатых, которые необходимы организации;</a:t>
            </a:r>
          </a:p>
          <a:p>
            <a:r>
              <a:rPr lang="ru-RU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Распределить расстановку кадров, определить  функционал, связанного с реализацией воспитательной деятельности по должностям, обеспечить повышение квалификации педагогических работников в области воспитания и образования; определить систему подготовки вожатых для работы в организации отдыха детей и их оздоровления и систему методического обеспечения деятельности </a:t>
            </a:r>
            <a:r>
              <a:rPr lang="ru-RU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вожатско</a:t>
            </a:r>
            <a:r>
              <a:rPr lang="ru-RU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-педагогического состава;</a:t>
            </a:r>
          </a:p>
          <a:p>
            <a:r>
              <a:rPr lang="ru-RU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систему наставничества и преемственности в трудовом коллективе организации отдыха детей и их оздоровления.</a:t>
            </a:r>
            <a:endParaRPr lang="ru-RU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44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23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24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44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25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b="0" i="0" u="none" strike="noStrike" baseline="0" dirty="0" smtClean="0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1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26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44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27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44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28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44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29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31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1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32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57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434859"/>
                </a:solidFill>
                <a:effectLst/>
                <a:latin typeface="Roboto"/>
              </a:rPr>
              <a:t>Публичный портал реестра обязательных требований на данный момент работает в тестовом режиме. Уполномоченные исполнительные государственные органы ежедневно наполняют Реестр обязательных требований актуальной информацией. После окончания формирования Реестр будет переведен в режим обычной функциональности.</a:t>
            </a:r>
          </a:p>
          <a:p>
            <a:endParaRPr lang="ru-RU" b="0" i="0" dirty="0" smtClean="0">
              <a:solidFill>
                <a:srgbClr val="434859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434859"/>
                </a:solidFill>
                <a:effectLst/>
                <a:latin typeface="Roboto"/>
              </a:rPr>
              <a:t>Сформируйте выгрузку требований в реестре, отфильтровав реестр по нужным параметрам, и </a:t>
            </a:r>
            <a:r>
              <a:rPr lang="ru-RU" b="0" i="0" dirty="0" err="1" smtClean="0">
                <a:solidFill>
                  <a:srgbClr val="434859"/>
                </a:solidFill>
                <a:effectLst/>
                <a:latin typeface="Roboto"/>
              </a:rPr>
              <a:t>нажжмите</a:t>
            </a:r>
            <a:r>
              <a:rPr lang="ru-RU" b="0" i="0" dirty="0" smtClean="0">
                <a:solidFill>
                  <a:srgbClr val="434859"/>
                </a:solidFill>
                <a:effectLst/>
                <a:latin typeface="Roboto"/>
              </a:rPr>
              <a:t> кнопку "Скачать" в правом верхнем углу страницы. На ваше устройство загрузится файл формата </a:t>
            </a:r>
            <a:r>
              <a:rPr lang="ru-RU" b="0" i="0" dirty="0" err="1" smtClean="0">
                <a:solidFill>
                  <a:srgbClr val="434859"/>
                </a:solidFill>
                <a:effectLst/>
                <a:latin typeface="Roboto"/>
              </a:rPr>
              <a:t>Excel</a:t>
            </a:r>
            <a:r>
              <a:rPr lang="ru-RU" b="0" i="0" dirty="0" smtClean="0">
                <a:solidFill>
                  <a:srgbClr val="434859"/>
                </a:solidFill>
                <a:effectLst/>
                <a:latin typeface="Roboto"/>
              </a:rPr>
              <a:t>, который можно использовать для дальнейшей работы.</a:t>
            </a:r>
          </a:p>
          <a:p>
            <a:endParaRPr lang="ru-RU" b="0" i="0" dirty="0" smtClean="0">
              <a:solidFill>
                <a:srgbClr val="434859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434859"/>
                </a:solidFill>
                <a:effectLst/>
                <a:latin typeface="Roboto"/>
              </a:rPr>
              <a:t>Цифровой помощник </a:t>
            </a:r>
            <a:r>
              <a:rPr lang="ru-RU" b="0" i="0" dirty="0" err="1" smtClean="0">
                <a:solidFill>
                  <a:srgbClr val="434859"/>
                </a:solidFill>
                <a:effectLst/>
                <a:latin typeface="Roboto"/>
              </a:rPr>
              <a:t>Актик</a:t>
            </a:r>
            <a:r>
              <a:rPr lang="ru-RU" b="0" i="0" dirty="0" smtClean="0">
                <a:solidFill>
                  <a:srgbClr val="434859"/>
                </a:solidFill>
                <a:effectLst/>
                <a:latin typeface="Roboto"/>
              </a:rPr>
              <a:t> может Вам помочь в</a:t>
            </a:r>
            <a:r>
              <a:rPr lang="ru-RU" b="0" i="0" baseline="0" dirty="0" smtClean="0">
                <a:solidFill>
                  <a:srgbClr val="434859"/>
                </a:solidFill>
                <a:effectLst/>
                <a:latin typeface="Roboto"/>
              </a:rPr>
              <a:t> использовании РОТ</a:t>
            </a:r>
            <a:endParaRPr lang="ru-RU" b="0" i="0" dirty="0" smtClean="0">
              <a:solidFill>
                <a:srgbClr val="434859"/>
              </a:solidFill>
              <a:effectLst/>
              <a:latin typeface="Roboto"/>
            </a:endParaRPr>
          </a:p>
          <a:p>
            <a:endParaRPr lang="ru-RU" b="0" i="0" dirty="0" smtClean="0">
              <a:solidFill>
                <a:srgbClr val="434859"/>
              </a:solidFill>
              <a:effectLst/>
              <a:latin typeface="Roboto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38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7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3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4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5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6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8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9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Определить следующие национальные цели развития Российской Федерации на период до 2030 года и</a:t>
            </a:r>
            <a:r>
              <a:rPr lang="ru-RU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перспективу до 2036 года (далее - национальные цели):</a:t>
            </a:r>
          </a:p>
          <a:p>
            <a:r>
              <a:rPr lang="ru-RU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сохранение населения, укрепление здоровья и повышение благополучия людей, поддержка семьи;</a:t>
            </a:r>
          </a:p>
          <a:p>
            <a:r>
              <a:rPr lang="ru-RU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реализация потенциала каждого человека, развитие его талантов, воспитание патриотичной и социально ответственной личности;</a:t>
            </a:r>
          </a:p>
          <a:p>
            <a:pPr algn="just"/>
            <a:r>
              <a:rPr lang="ru-RU" sz="2000" b="1" i="0" u="none" strike="noStrike" baseline="0" dirty="0" smtClean="0">
                <a:latin typeface="Times New Roman"/>
              </a:rPr>
              <a:t>Установить следующие целевые показатели и задачи, выполнение которых характеризует достижение национальной цели "Реализация потенциала каждого человека, развитие его талантов, воспитание патриотичной и социально ответственной личности":</a:t>
            </a:r>
          </a:p>
          <a:p>
            <a:pPr algn="just"/>
            <a:r>
              <a:rPr lang="ru-RU" sz="2000" b="0" i="0" u="none" strike="noStrike" baseline="0" dirty="0" smtClean="0">
                <a:latin typeface="Times New Roman"/>
              </a:rPr>
              <a:t>а) создание к 2030 году условий для воспитания гармонично развитой, патриотичной и социально ответственной личности на основе традиционных российских духовно-нравственных и культурно-исторических ценностей;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10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21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61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2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9037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5864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269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269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9037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5864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269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269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04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316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316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316" y="4025530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76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511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6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3961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63" marR="0" lvl="1" indent="-1078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7614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91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80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80" y="-609597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3961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63" marR="0" lvl="1" indent="-1078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7614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4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28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6878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95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10" y="97511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3961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078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7614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44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58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878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793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682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584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339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2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13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878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793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682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584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339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2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13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72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511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28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649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3326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28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649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3326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38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61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2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9037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5864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269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269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9037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5864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269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269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2691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412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316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316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316" y="4025530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80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38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511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6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3961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63" marR="0" lvl="1" indent="-1078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7614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79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80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80" y="-609597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3961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63" marR="0" lvl="1" indent="-1078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7614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0151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86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10.03.2025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78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68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73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10.03.2025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28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6878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02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78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58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878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793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682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584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339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2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13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878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793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682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584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339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2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13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67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511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28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649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3326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28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659" marR="0" lvl="0" indent="-1649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463" marR="0" lvl="1" indent="-13326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231" marR="0" lvl="2" indent="-10151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120" marR="0" lvl="3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022" marR="0" lvl="4" indent="-11421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899" marR="0" lvl="5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802" marR="0" lvl="6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692" marR="0" lvl="7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581" marR="0" lvl="8" indent="-11421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8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966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30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7" y="86495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40" y="598708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2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977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659" marR="0" lvl="0" indent="-139619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30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7" y="86495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40" y="598708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2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59" y="4753515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371" tIns="45673" rIns="91371" bIns="45673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909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90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659" marR="0" lvl="0" indent="-139619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gulation.gov.ru/Regulation/Npa/PublicView?npaID=15415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egulation.gov.ru/Regulation/Npa/PublicView?npaID=154155" TargetMode="External"/><Relationship Id="rId4" Type="http://schemas.openxmlformats.org/officeDocument/2006/relationships/hyperlink" Target="https://regulation.gov.ru/Regulation/Npa/PublicView?npaID=15417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gulation.gov.ru/Regulation/Npa/PublicView?npaID=15324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s://promote.budget.gov.ru/m-data/document/selection/890bddb7-5b38-44e9-ac28-23f2e3d9cad2/401076cb-3768-42bc-a7e9-949e783a5896/20/851096?isPublicView=true" TargetMode="External"/><Relationship Id="rId4" Type="http://schemas.openxmlformats.org/officeDocument/2006/relationships/hyperlink" Target="https://&#1076;&#1077;&#1090;&#1089;&#1082;&#1080;&#1081;&#1086;&#1090;&#1076;&#1099;&#1093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gulation.gov.ru/Regulation/Npa/PublicView?npaID=15417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7;&#1080;&#1087;-&#1092;&#1082;&#1080;&#1089;.&#1088;&#1092;/" TargetMode="External"/><Relationship Id="rId2" Type="http://schemas.openxmlformats.org/officeDocument/2006/relationships/hyperlink" Target="http://&#1092;&#1094;&#1086;&#1084;&#1086;&#1092;&#1074;.&#1088;&#1092;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hyperlink" Target="http://&#1085;&#1072;&#1091;&#1092;&#1082;.&#1088;&#1092;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B869867EFF2D164EB37CA03A29202080A88BB3D92EAF0DA24511DD5AD566C9A0C6C18F0A697515E4211B9E1241E895BF49273C24Df7IC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0" y="1354608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40" y="295277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715315" y="641538"/>
            <a:ext cx="6042660" cy="4539650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algn="ctr"/>
            <a:endParaRPr lang="en-US" sz="3500" b="1" dirty="0">
              <a:solidFill>
                <a:srgbClr val="608DC4"/>
              </a:solidFill>
              <a:latin typeface="Cambria"/>
            </a:endParaRPr>
          </a:p>
          <a:p>
            <a:pPr algn="ctr"/>
            <a:r>
              <a:rPr lang="ru-RU" sz="2400" b="1" dirty="0">
                <a:solidFill>
                  <a:srgbClr val="1F497D"/>
                </a:solidFill>
                <a:latin typeface="Cambria"/>
              </a:rPr>
              <a:t>Основные изменения нормативно-правового регулирования деятельности организации отдыха и оздоровления детей </a:t>
            </a:r>
            <a:endParaRPr lang="ru-RU" sz="2400" b="1" dirty="0" smtClean="0">
              <a:solidFill>
                <a:srgbClr val="1F497D"/>
              </a:solidFill>
              <a:latin typeface="Cambria"/>
            </a:endParaRPr>
          </a:p>
          <a:p>
            <a:pPr algn="ctr"/>
            <a:r>
              <a:rPr lang="ru-RU" sz="2400" b="1" dirty="0" smtClean="0">
                <a:solidFill>
                  <a:srgbClr val="1F497D"/>
                </a:solidFill>
                <a:latin typeface="Cambria"/>
              </a:rPr>
              <a:t>с </a:t>
            </a:r>
            <a:r>
              <a:rPr lang="ru-RU" sz="2400" b="1" dirty="0">
                <a:solidFill>
                  <a:srgbClr val="1F497D"/>
                </a:solidFill>
                <a:latin typeface="Cambria"/>
              </a:rPr>
              <a:t>1 апреля 2025 </a:t>
            </a:r>
            <a:r>
              <a:rPr lang="ru-RU" sz="2400" b="1" dirty="0" smtClean="0">
                <a:solidFill>
                  <a:srgbClr val="1F497D"/>
                </a:solidFill>
                <a:latin typeface="Cambria"/>
              </a:rPr>
              <a:t>года</a:t>
            </a:r>
          </a:p>
          <a:p>
            <a:endParaRPr lang="ru-RU" sz="2800" b="1" dirty="0" smtClean="0">
              <a:solidFill>
                <a:srgbClr val="608DC4"/>
              </a:solidFill>
              <a:latin typeface="Cambria"/>
            </a:endParaRPr>
          </a:p>
          <a:p>
            <a:endParaRPr lang="ru-RU" sz="2800" b="1" dirty="0">
              <a:solidFill>
                <a:srgbClr val="608DC4"/>
              </a:solidFill>
              <a:latin typeface="Cambria"/>
            </a:endParaRPr>
          </a:p>
          <a:p>
            <a:endParaRPr lang="ru-RU" sz="2600" b="1" dirty="0">
              <a:solidFill>
                <a:srgbClr val="608DC4"/>
              </a:solidFill>
              <a:latin typeface="Cambria"/>
            </a:endParaRPr>
          </a:p>
          <a:p>
            <a:pPr>
              <a:tabLst>
                <a:tab pos="4480076" algn="l"/>
              </a:tabLst>
            </a:pPr>
            <a:endParaRPr lang="ru-RU" sz="2600" b="1" dirty="0">
              <a:solidFill>
                <a:srgbClr val="608DC4"/>
              </a:solidFill>
              <a:latin typeface="Cambria"/>
            </a:endParaRPr>
          </a:p>
          <a:p>
            <a:pPr>
              <a:tabLst>
                <a:tab pos="4480076" algn="l"/>
              </a:tabLst>
            </a:pPr>
            <a:endParaRPr lang="ru-RU" sz="2600" b="1" dirty="0">
              <a:solidFill>
                <a:srgbClr val="608DC4"/>
              </a:solidFill>
              <a:latin typeface="Cambri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36" y="4738959"/>
            <a:ext cx="1176947" cy="307722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67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2" y="3520123"/>
            <a:ext cx="1054324" cy="1284518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5415280" y="3393098"/>
            <a:ext cx="334269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Соленникова Мира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отдела профилактики нарушений законодательства министерства образования Красноярского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8(391) 222-60-72,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sma@krao.ru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Соединительная линия уступом 92"/>
          <p:cNvCxnSpPr/>
          <p:nvPr/>
        </p:nvCxnSpPr>
        <p:spPr>
          <a:xfrm>
            <a:off x="4224042" y="144600"/>
            <a:ext cx="4825246" cy="3375523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>
            <a:off x="4376442" y="297000"/>
            <a:ext cx="4825246" cy="3375523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/>
          <p:nvPr/>
        </p:nvCxnSpPr>
        <p:spPr>
          <a:xfrm>
            <a:off x="4528842" y="449400"/>
            <a:ext cx="4825246" cy="3375523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85961" y="3358195"/>
            <a:ext cx="5526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81" y="4292278"/>
            <a:ext cx="277336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8211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4754881"/>
            <a:ext cx="1642787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" y="789092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3052" y="3068319"/>
            <a:ext cx="7786306" cy="1686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Проект</a:t>
            </a:r>
            <a:r>
              <a:rPr lang="ru-RU" sz="1800" b="1" dirty="0" smtClean="0"/>
              <a:t> </a:t>
            </a:r>
            <a:r>
              <a:rPr lang="ru-RU" sz="1800" b="1" dirty="0"/>
              <a:t>Ф</a:t>
            </a:r>
            <a:r>
              <a:rPr lang="ru-RU" sz="1800" b="1" dirty="0" smtClean="0"/>
              <a:t>едеральной программы </a:t>
            </a:r>
            <a:r>
              <a:rPr lang="ru-RU" sz="1800" b="1" dirty="0"/>
              <a:t>воспитательной работы для организаций отдыха детей и их оздоровления и </a:t>
            </a:r>
            <a:r>
              <a:rPr lang="ru-RU" sz="1800" b="1" dirty="0" smtClean="0"/>
              <a:t>календарного плана </a:t>
            </a:r>
            <a:r>
              <a:rPr lang="ru-RU" sz="1800" b="1" dirty="0"/>
              <a:t>воспитательной </a:t>
            </a:r>
            <a:r>
              <a:rPr lang="ru-RU" sz="1800" b="1" dirty="0" smtClean="0"/>
              <a:t>работы </a:t>
            </a:r>
          </a:p>
          <a:p>
            <a:pPr algn="ctr"/>
            <a:r>
              <a:rPr lang="ru-RU" sz="1800" b="1" dirty="0"/>
              <a:t>(</a:t>
            </a:r>
            <a:r>
              <a:rPr lang="ru-RU" sz="1800" b="1" dirty="0" smtClean="0">
                <a:solidFill>
                  <a:srgbClr val="FF0000"/>
                </a:solidFill>
              </a:rPr>
              <a:t>приказ </a:t>
            </a:r>
            <a:r>
              <a:rPr lang="ru-RU" sz="1800" b="1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1800" b="1" dirty="0" smtClean="0">
                <a:solidFill>
                  <a:srgbClr val="FF0000"/>
                </a:solidFill>
              </a:rPr>
              <a:t> РФ)</a:t>
            </a:r>
          </a:p>
          <a:p>
            <a:pPr algn="ctr"/>
            <a:r>
              <a:rPr lang="ru-RU" sz="1000" b="1" dirty="0" smtClean="0">
                <a:solidFill>
                  <a:schemeClr val="bg2"/>
                </a:solidFill>
              </a:rPr>
              <a:t>Оценка регулирующего воздействия:</a:t>
            </a:r>
            <a:endParaRPr lang="en-US" sz="1000" dirty="0">
              <a:solidFill>
                <a:schemeClr val="bg2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regulation.gov.ru/Regulation/Npa/PublicView?npaID=154155</a:t>
            </a:r>
            <a:endParaRPr lang="ru-RU" sz="1800" dirty="0" smtClean="0"/>
          </a:p>
          <a:p>
            <a:endParaRPr lang="en-US" sz="1800" dirty="0"/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5959" y="789092"/>
            <a:ext cx="7813399" cy="1242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Указ </a:t>
            </a:r>
            <a:r>
              <a:rPr lang="ru-RU" sz="2000" b="1" dirty="0"/>
              <a:t>Президента Российской Федерации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от </a:t>
            </a:r>
            <a:r>
              <a:rPr lang="ru-RU" sz="2000" b="1" dirty="0"/>
              <a:t>7 мая 2024 г.  № 309 </a:t>
            </a:r>
            <a:endParaRPr lang="ru-RU" sz="2000" b="1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О национальных целях развития Российской Федерации на период </a:t>
            </a:r>
            <a:r>
              <a:rPr lang="ru-RU" sz="2000" dirty="0" smtClean="0"/>
              <a:t> до </a:t>
            </a:r>
            <a:r>
              <a:rPr lang="ru-RU" sz="2000" dirty="0"/>
              <a:t>2030 года и на перспективу до 2036 года»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5960" y="2255520"/>
            <a:ext cx="7813399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cs typeface="Arial"/>
              </a:rPr>
              <a:t>Федеральный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Arial"/>
              </a:rPr>
              <a:t>закон от 28.12.2024 N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cs typeface="Arial"/>
              </a:rPr>
              <a:t>543-ФЗ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 «О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внесении изменений в Федеральный закон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«Об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основных гарантиях прав ребенка в Российской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Федерации» (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cs typeface="Arial"/>
              </a:rPr>
              <a:t>с 01.04.2025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) 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  <a:p>
            <a:pPr algn="ctr"/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9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" y="789092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2134" y="629920"/>
            <a:ext cx="8080948" cy="1307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У</a:t>
            </a:r>
            <a:r>
              <a:rPr lang="ru-RU" sz="1200" dirty="0" smtClean="0"/>
              <a:t>тверждать </a:t>
            </a:r>
            <a:r>
              <a:rPr lang="ru-RU" sz="1200" b="1" dirty="0">
                <a:solidFill>
                  <a:srgbClr val="00B050"/>
                </a:solidFill>
              </a:rPr>
              <a:t>программу воспитательной работы и календарный план воспитательной работы с описанием конкретных мероприятий по дням с учетом смен и возрастных групп детей</a:t>
            </a:r>
            <a:r>
              <a:rPr lang="ru-RU" sz="1200" dirty="0"/>
              <a:t>, разработанные в соответствии с </a:t>
            </a:r>
            <a:r>
              <a:rPr lang="ru-RU" sz="1200" b="1" dirty="0"/>
              <a:t>федеральной программой воспитательной работы для организаций отдыха детей и их оздоровления и календарным планом воспитательной работы</a:t>
            </a:r>
            <a:r>
              <a:rPr lang="ru-RU" sz="1200" dirty="0"/>
              <a:t>, утвержденными федеральным органом исполнительной власти, уполномоченным Правительством Российской Федерации в сфере организации отдыха и оздоровления детей;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143" y="1998133"/>
            <a:ext cx="8924862" cy="3034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 организациях отдыха детей и их оздоровления </a:t>
            </a:r>
            <a:r>
              <a:rPr lang="ru-RU" sz="1200" b="1" dirty="0"/>
              <a:t>в соответствии с программой воспитательной работы и календарным планом воспитательной работы</a:t>
            </a:r>
            <a:r>
              <a:rPr lang="ru-RU" sz="1200" dirty="0"/>
              <a:t> </a:t>
            </a:r>
            <a:r>
              <a:rPr lang="ru-RU" sz="1200" dirty="0" smtClean="0"/>
              <a:t>проводятся </a:t>
            </a:r>
            <a:r>
              <a:rPr lang="ru-RU" sz="1200" b="1" dirty="0" smtClean="0">
                <a:solidFill>
                  <a:srgbClr val="00B050"/>
                </a:solidFill>
              </a:rPr>
              <a:t>родительские </a:t>
            </a:r>
            <a:r>
              <a:rPr lang="ru-RU" sz="1200" b="1" dirty="0">
                <a:solidFill>
                  <a:srgbClr val="00B050"/>
                </a:solidFill>
              </a:rPr>
              <a:t>дни, мероприятия по воспитанию детей, </a:t>
            </a:r>
            <a:r>
              <a:rPr lang="ru-RU" sz="1200" b="1" dirty="0" smtClean="0">
                <a:solidFill>
                  <a:srgbClr val="00B050"/>
                </a:solidFill>
              </a:rPr>
              <a:t>направленные: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>
                <a:solidFill>
                  <a:srgbClr val="00B050"/>
                </a:solidFill>
              </a:rPr>
              <a:t>на развитие </a:t>
            </a:r>
            <a:r>
              <a:rPr lang="ru-RU" sz="1200" b="1" dirty="0" smtClean="0">
                <a:solidFill>
                  <a:srgbClr val="00B050"/>
                </a:solidFill>
              </a:rPr>
              <a:t>личности;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sz="1200" b="1" dirty="0">
                <a:solidFill>
                  <a:srgbClr val="00B050"/>
                </a:solidFill>
              </a:rPr>
              <a:t>у детей трудолюбия, ответственного отношения к труду и его </a:t>
            </a:r>
            <a:r>
              <a:rPr lang="ru-RU" sz="1200" b="1" dirty="0" smtClean="0">
                <a:solidFill>
                  <a:srgbClr val="00B050"/>
                </a:solidFill>
              </a:rPr>
              <a:t>результатам;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</a:rPr>
              <a:t>создание </a:t>
            </a:r>
            <a:r>
              <a:rPr lang="ru-RU" sz="1200" b="1" dirty="0">
                <a:solidFill>
                  <a:srgbClr val="00B050"/>
                </a:solidFill>
              </a:rPr>
              <a:t>условий для самоопределения и социализации детей на основе социокультурных, традиционных российских духовно-нравственных ценностей и принятых в российском обществе правил и норм поведения в интересах человека, семьи, общества и </a:t>
            </a:r>
            <a:r>
              <a:rPr lang="ru-RU" sz="1200" b="1" dirty="0" smtClean="0">
                <a:solidFill>
                  <a:srgbClr val="00B050"/>
                </a:solidFill>
              </a:rPr>
              <a:t>государства;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>
                <a:solidFill>
                  <a:srgbClr val="00B050"/>
                </a:solidFill>
              </a:rPr>
              <a:t>формирование у детей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</a:t>
            </a:r>
            <a:r>
              <a:rPr lang="ru-RU" sz="1200" b="1" dirty="0" smtClean="0">
                <a:solidFill>
                  <a:srgbClr val="00B050"/>
                </a:solidFill>
              </a:rPr>
              <a:t>уважения;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</a:rPr>
              <a:t>ф</a:t>
            </a:r>
            <a:r>
              <a:rPr lang="ru-RU" sz="1200" b="1" dirty="0" smtClean="0">
                <a:solidFill>
                  <a:srgbClr val="00B050"/>
                </a:solidFill>
              </a:rPr>
              <a:t>ормирование бережного </a:t>
            </a:r>
            <a:r>
              <a:rPr lang="ru-RU" sz="1200" b="1" dirty="0">
                <a:solidFill>
                  <a:srgbClr val="00B050"/>
                </a:solidFill>
              </a:rPr>
              <a:t>отношения к культурному наследию и традициям многонационального народа Российской Федерации, природе и окружающей среде</a:t>
            </a:r>
            <a:r>
              <a:rPr lang="ru-RU" sz="12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41" y="59690"/>
            <a:ext cx="7015207" cy="570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/>
              </a:rPr>
              <a:t>Обязанности организаций отдыха детей и их оздоровления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/>
              </a:rPr>
              <a:t>с 01.04.2025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38" y="123740"/>
            <a:ext cx="8998345" cy="805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СТРУКТУРА И СОДЕРЖАНИЕ РЕАЛИЗУЕМОЙ ПРОГРАММЫ ВОСПИТАНИЯ:</a:t>
            </a:r>
            <a:endParaRPr lang="ru-RU" sz="2400" b="1" kern="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488239" y="1059582"/>
            <a:ext cx="4553489" cy="3579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ценз;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Ценностно-целевые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воспитательной работы; </a:t>
            </a:r>
            <a:endParaRPr lang="ru-RU" sz="20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воспитательной работы;</a:t>
            </a:r>
            <a:endParaRPr lang="ru-RU" sz="20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условия;</a:t>
            </a:r>
            <a:endParaRPr lang="ru-RU" sz="20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и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компоненты</a:t>
            </a:r>
            <a:endParaRPr lang="ru-RU" sz="20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r="13952"/>
          <a:stretch/>
        </p:blipFill>
        <p:spPr bwMode="auto">
          <a:xfrm>
            <a:off x="30090" y="1405614"/>
            <a:ext cx="4469589" cy="25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878700" y="4408128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" y="89014"/>
            <a:ext cx="8998345" cy="484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ИЗ ЧЕГО СОСТОИТ ФЕДЕРАЛЬНАЯ ПРОГРАММА ВОСПИТАНИЯ?</a:t>
            </a:r>
            <a:endParaRPr lang="ru-RU" sz="2000" b="1" kern="0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965" y="1130875"/>
            <a:ext cx="2614835" cy="850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блок </a:t>
            </a:r>
            <a:r>
              <a:rPr lang="ru-RU" sz="1600" b="1" kern="0" dirty="0">
                <a:solidFill>
                  <a:srgbClr val="FFC000"/>
                </a:solidFill>
                <a:latin typeface="Cambria" panose="02040503050406030204" pitchFamily="18" charset="0"/>
                <a:cs typeface="Arial"/>
                <a:sym typeface="Arial"/>
              </a:rPr>
              <a:t>«Мир: наука, культура, мораль</a:t>
            </a:r>
            <a:r>
              <a:rPr lang="ru-RU" sz="1600" b="1" kern="0" dirty="0" smtClean="0">
                <a:solidFill>
                  <a:srgbClr val="FFC000"/>
                </a:solidFill>
                <a:latin typeface="Cambria" panose="02040503050406030204" pitchFamily="18" charset="0"/>
                <a:cs typeface="Arial"/>
                <a:sym typeface="Arial"/>
              </a:rPr>
              <a:t>»</a:t>
            </a:r>
            <a:endParaRPr lang="ru-RU" sz="1600" b="1" kern="0" dirty="0">
              <a:solidFill>
                <a:srgbClr val="FFC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125676"/>
            <a:ext cx="2664296" cy="128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блок </a:t>
            </a:r>
            <a:r>
              <a:rPr lang="ru-RU" sz="2000" b="1" kern="0" dirty="0">
                <a:solidFill>
                  <a:srgbClr val="FFC000"/>
                </a:solidFill>
                <a:latin typeface="Cambria" panose="02040503050406030204" pitchFamily="18" charset="0"/>
                <a:cs typeface="Arial"/>
                <a:sym typeface="Arial"/>
              </a:rPr>
              <a:t>«Россия: прошлое, настоящее, будущее»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125676"/>
            <a:ext cx="2710668" cy="1288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блок </a:t>
            </a:r>
            <a:r>
              <a:rPr lang="ru-RU" sz="1800" b="1" kern="0" dirty="0">
                <a:solidFill>
                  <a:srgbClr val="FFC000"/>
                </a:solidFill>
                <a:latin typeface="Cambria" panose="02040503050406030204" pitchFamily="18" charset="0"/>
                <a:cs typeface="Arial"/>
                <a:sym typeface="Arial"/>
              </a:rPr>
              <a:t>«Человек: здоровье, безопасность, семья, творчество, развитие»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88" y="646882"/>
            <a:ext cx="534770" cy="4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6882"/>
            <a:ext cx="534770" cy="4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71751"/>
            <a:ext cx="534770" cy="4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1587" y="2164080"/>
            <a:ext cx="2614835" cy="2979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kern="0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комплекс мероприятий, который основан на общечеловеческих ценностях, равноправии и взаимном уважении народов, государств в мировом сообществе, невмешательстве во внутренние дела государств, сотрудничестве и дружбе между странами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84563" y="2541523"/>
            <a:ext cx="2614835" cy="2601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cs typeface="Arial"/>
              </a:rPr>
              <a:t>комплекс мероприятий, который основан на общероссийских ценностях </a:t>
            </a:r>
            <a:r>
              <a:rPr lang="ru-RU" dirty="0" smtClean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cs typeface="Arial"/>
              </a:rPr>
              <a:t>(реализация </a:t>
            </a:r>
            <a:r>
              <a:rPr lang="ru-RU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cs typeface="Arial"/>
              </a:rPr>
              <a:t>данных мероприятий возможна как самостоятельно, так и во взаимодействии с Общероссийским общественно-государственным движением детей и молодежи «Движение Первых»)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9203" y="2549272"/>
            <a:ext cx="2614835" cy="2594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комплекс мероприятий, направленных на воспитание культуры здорового образа жизни, личной и общественной безопасности и ориентирован на </a:t>
            </a:r>
            <a:r>
              <a:rPr lang="ru-RU" kern="0" dirty="0" smtClean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ряд ценностей, закрепленных </a:t>
            </a:r>
            <a:r>
              <a:rPr lang="ru-RU" kern="0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в </a:t>
            </a:r>
            <a:r>
              <a:rPr lang="ru-RU" kern="0" dirty="0" smtClean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Конституции (например, свобода слова, жизнь, здоровье и пр.)</a:t>
            </a:r>
            <a:endParaRPr lang="ru-RU" kern="0" dirty="0">
              <a:solidFill>
                <a:srgbClr val="8064A2">
                  <a:lumMod val="75000"/>
                </a:srgbClr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7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" y="89014"/>
            <a:ext cx="8998345" cy="5925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КАКИЕ </a:t>
            </a:r>
            <a:r>
              <a:rPr lang="ru-RU" sz="2000" b="1" kern="0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  <a:sym typeface="Arial"/>
              </a:rPr>
              <a:t>НАПРАВЛЕНИЯ ВОСПИТАТЕЛЬНОЙ РАБОТЫ 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НЕОБХОДИМО ПРЕДУСМОТРЕТЬ ?</a:t>
            </a:r>
            <a:endParaRPr lang="ru-RU" sz="2000" b="1" kern="0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9872713"/>
              </p:ext>
            </p:extLst>
          </p:nvPr>
        </p:nvGraphicFramePr>
        <p:xfrm>
          <a:off x="64740" y="789552"/>
          <a:ext cx="8998345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93709"/>
            <a:ext cx="2031844" cy="114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781800" y="4485132"/>
            <a:ext cx="2368640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667596" y="1059582"/>
            <a:ext cx="5848620" cy="3630234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2"/>
          <p:cNvGrpSpPr/>
          <p:nvPr/>
        </p:nvGrpSpPr>
        <p:grpSpPr>
          <a:xfrm>
            <a:off x="4402315" y="1992992"/>
            <a:ext cx="3556550" cy="769855"/>
            <a:chOff x="2743199" y="408582"/>
            <a:chExt cx="2641600" cy="96202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743199" y="408582"/>
              <a:ext cx="2641600" cy="96202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5"/>
            <p:cNvSpPr/>
            <p:nvPr/>
          </p:nvSpPr>
          <p:spPr>
            <a:xfrm>
              <a:off x="2790161" y="455544"/>
              <a:ext cx="2547676" cy="86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материально-техническая</a:t>
              </a:r>
              <a:endParaRPr lang="ru-RU" sz="2600" kern="12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327617" y="2878882"/>
            <a:ext cx="3556550" cy="769855"/>
            <a:chOff x="2743199" y="1490860"/>
            <a:chExt cx="2641600" cy="96202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43199" y="1490860"/>
              <a:ext cx="2641600" cy="96202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7"/>
            <p:cNvSpPr/>
            <p:nvPr/>
          </p:nvSpPr>
          <p:spPr>
            <a:xfrm>
              <a:off x="2790161" y="1537822"/>
              <a:ext cx="2547676" cy="86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правовая</a:t>
              </a:r>
              <a:endParaRPr lang="ru-RU" sz="26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55976" y="3759882"/>
            <a:ext cx="3556550" cy="769855"/>
            <a:chOff x="2743199" y="2573139"/>
            <a:chExt cx="2641600" cy="96202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43199" y="2573139"/>
              <a:ext cx="2641600" cy="96202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9"/>
            <p:cNvSpPr/>
            <p:nvPr/>
          </p:nvSpPr>
          <p:spPr>
            <a:xfrm>
              <a:off x="2790161" y="2620101"/>
              <a:ext cx="2547676" cy="86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методическая</a:t>
              </a:r>
              <a:endParaRPr lang="ru-RU" sz="2600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35480" y="3106"/>
            <a:ext cx="7208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построение практической модели реализации программы воспитания в организациях отдыха детей и их оздоровления </a:t>
            </a:r>
            <a:r>
              <a:rPr lang="ru-RU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возможно </a:t>
            </a:r>
            <a:r>
              <a:rPr 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комплексном подходе, включающем следующие составляющие</a:t>
            </a:r>
            <a:r>
              <a:rPr lang="ru-RU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355976" y="1146604"/>
            <a:ext cx="3556550" cy="769855"/>
            <a:chOff x="2743199" y="408582"/>
            <a:chExt cx="2641600" cy="96202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743199" y="408582"/>
              <a:ext cx="2641600" cy="96202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5"/>
            <p:cNvSpPr/>
            <p:nvPr/>
          </p:nvSpPr>
          <p:spPr>
            <a:xfrm>
              <a:off x="2790161" y="455544"/>
              <a:ext cx="2547676" cy="86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организационная</a:t>
              </a:r>
              <a:endParaRPr lang="ru-RU" sz="2600" kern="1200" dirty="0"/>
            </a:p>
          </p:txBody>
        </p:sp>
      </p:grp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0839">
            <a:off x="139254" y="1565286"/>
            <a:ext cx="2655754" cy="16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" y="89013"/>
            <a:ext cx="8998345" cy="817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  <a:sym typeface="Arial"/>
              </a:rPr>
              <a:t>Федеральная программа </a:t>
            </a:r>
            <a:r>
              <a:rPr lang="ru-RU" sz="2000" b="1" kern="0" dirty="0">
                <a:solidFill>
                  <a:srgbClr val="FF0000"/>
                </a:solidFill>
                <a:latin typeface="Cambria" panose="02040503050406030204" pitchFamily="18" charset="0"/>
                <a:cs typeface="Arial"/>
                <a:sym typeface="Arial"/>
              </a:rPr>
              <a:t>воспитательной работы для организаций отдыха детей и их оздоровления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88326" y="991043"/>
            <a:ext cx="288032" cy="324036"/>
          </a:xfrm>
          <a:prstGeom prst="downArrow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085" y="3273828"/>
            <a:ext cx="3787181" cy="1566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Содержит календарный план воспитательной </a:t>
            </a:r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работы на 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21 день</a:t>
            </a:r>
            <a:endParaRPr lang="ru-RU" sz="2000" b="1" kern="0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4525" y="3273828"/>
            <a:ext cx="4754280" cy="1566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Содержит 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примерный </a:t>
            </a:r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перечень основных государственных и народных праздников, памятных дат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740" y="1315080"/>
            <a:ext cx="8998345" cy="864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ПРИМЕРНЫЙ КАЛЕНДАРНЫЙ ПЛАН ВОСПИТАТЕЛЬНОЙ РАБОТЫ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19" y="2398713"/>
            <a:ext cx="859419" cy="8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18" y="2374106"/>
            <a:ext cx="883585" cy="89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48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/>
              <a:t>Подраздел </a:t>
            </a:r>
            <a:r>
              <a:rPr lang="ru-RU" sz="1600" b="1" dirty="0" smtClean="0"/>
              <a:t>«</a:t>
            </a:r>
            <a:r>
              <a:rPr lang="ru-RU" sz="1600" b="1" dirty="0"/>
              <a:t>Руководство. Педагогический и вожатский состав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700306"/>
            <a:ext cx="8924862" cy="4443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</a:rPr>
              <a:t>блок «Руководство</a:t>
            </a:r>
            <a:r>
              <a:rPr lang="ru-RU" sz="2800" b="1" dirty="0" smtClean="0">
                <a:solidFill>
                  <a:srgbClr val="00B050"/>
                </a:solidFill>
              </a:rPr>
              <a:t>»;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</a:rPr>
              <a:t>блок «Педагогический и вожатский состав</a:t>
            </a:r>
            <a:r>
              <a:rPr lang="ru-RU" sz="2800" b="1" dirty="0" smtClean="0">
                <a:solidFill>
                  <a:srgbClr val="00B050"/>
                </a:solidFill>
              </a:rPr>
              <a:t>»;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ru-RU" sz="2800" b="1" dirty="0" smtClean="0">
              <a:solidFill>
                <a:srgbClr val="00B05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</a:rPr>
              <a:t>блок «Сотрудники, ответственные за организацию работы по обеспечению доступности</a:t>
            </a:r>
            <a:r>
              <a:rPr lang="ru-RU" sz="2800" b="1" dirty="0" smtClean="0">
                <a:solidFill>
                  <a:srgbClr val="00B050"/>
                </a:solidFill>
              </a:rPr>
              <a:t>»;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ru-RU" sz="2800" b="1" dirty="0" smtClean="0">
              <a:solidFill>
                <a:srgbClr val="00B05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</a:rPr>
              <a:t>блок «Вакансии»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7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207026" y="4485132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48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</a:rPr>
              <a:t>блок «Руководство»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700306"/>
            <a:ext cx="8924862" cy="4443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/>
              <a:t>о </a:t>
            </a:r>
            <a:r>
              <a:rPr lang="ru-RU" sz="2800" b="1" i="1" dirty="0"/>
              <a:t>руководителе Организации, его заместителях, руководителях филиалов Организации (при наличии) и количестве вакантных мест для трудоустройства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    фамилия</a:t>
            </a:r>
            <a:r>
              <a:rPr lang="ru-RU" sz="2800" dirty="0"/>
              <a:t>, имя, отчество (последнее – при наличии) руководителя, </a:t>
            </a:r>
            <a:r>
              <a:rPr lang="ru-RU" sz="2800" dirty="0" smtClean="0"/>
              <a:t>его </a:t>
            </a:r>
            <a:r>
              <a:rPr lang="ru-RU" sz="2800" dirty="0"/>
              <a:t>заместителей;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    должности </a:t>
            </a:r>
            <a:r>
              <a:rPr lang="ru-RU" sz="2800" dirty="0"/>
              <a:t>руководителя, его заместителей;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    контактные </a:t>
            </a:r>
            <a:r>
              <a:rPr lang="ru-RU" sz="2800" dirty="0"/>
              <a:t>телефоны;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    адреса </a:t>
            </a:r>
            <a:r>
              <a:rPr lang="ru-RU" sz="2800" dirty="0"/>
              <a:t>электронной почты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3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7339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</a:rPr>
              <a:t>блок «Сотрудники, ответственные за организацию работы по обеспечению доступности»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1276350"/>
            <a:ext cx="8924862" cy="3400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i="1" dirty="0"/>
              <a:t>о сотрудниках, ответственных за организацию работы по обеспечению доступности Организации, сопровождение и оказание помощи детям с ОВЗ </a:t>
            </a:r>
            <a:r>
              <a:rPr lang="ru-RU" sz="2400" b="1" i="1" dirty="0" smtClean="0"/>
              <a:t>            и </a:t>
            </a:r>
            <a:r>
              <a:rPr lang="ru-RU" sz="2400" b="1" i="1" dirty="0"/>
              <a:t>детям-инвалидам </a:t>
            </a:r>
            <a:r>
              <a:rPr lang="ru-RU" sz="2400" i="1" dirty="0"/>
              <a:t>(</a:t>
            </a:r>
            <a:r>
              <a:rPr lang="ru-RU" sz="2400" i="1" dirty="0">
                <a:solidFill>
                  <a:srgbClr val="FF0000"/>
                </a:solidFill>
              </a:rPr>
              <a:t>при наличии</a:t>
            </a:r>
            <a:r>
              <a:rPr lang="ru-RU" sz="2400" i="1" dirty="0" smtClean="0"/>
              <a:t>):</a:t>
            </a:r>
          </a:p>
          <a:p>
            <a:endParaRPr lang="ru-RU" sz="2000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/>
              <a:t>фамилия, имя, отчество (при наличии);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/>
              <a:t>наименование должности;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/>
              <a:t>контактные телефоны;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/>
              <a:t>адрес электронной почты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21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2321" y="212626"/>
            <a:ext cx="1693284" cy="519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3" y="732367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6221" y="3542256"/>
            <a:ext cx="8639384" cy="1539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Проект</a:t>
            </a:r>
            <a:r>
              <a:rPr lang="ru-RU" sz="1600" b="1" dirty="0" smtClean="0"/>
              <a:t> Примерной структуры </a:t>
            </a:r>
            <a:r>
              <a:rPr lang="ru-RU" sz="1600" b="1" dirty="0"/>
              <a:t>официального сайта организации отдыха детей и их оздоровления в информационно-телекоммуникационной сети «Интернет» и формата предоставления </a:t>
            </a:r>
            <a:r>
              <a:rPr lang="ru-RU" sz="1600" b="1" dirty="0" smtClean="0"/>
              <a:t>информации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</a:rPr>
              <a:t>приказ </a:t>
            </a:r>
            <a:r>
              <a:rPr lang="ru-RU" sz="1600" b="1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1600" b="1" dirty="0" smtClean="0">
                <a:solidFill>
                  <a:srgbClr val="FF0000"/>
                </a:solidFill>
              </a:rPr>
              <a:t> РФ)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Оценка регулирующего воздействия:</a:t>
            </a:r>
            <a:endParaRPr lang="ru-RU" sz="1600" b="1" dirty="0">
              <a:solidFill>
                <a:schemeClr val="bg2"/>
              </a:solidFill>
            </a:endParaRPr>
          </a:p>
          <a:p>
            <a:pPr algn="ctr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regulation.gov.ru/Regulation/Npa/PublicView?npaID=154172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8416" y="746760"/>
            <a:ext cx="712719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  <a:p>
            <a:pPr algn="ctr"/>
            <a:r>
              <a:rPr lang="ru-RU" sz="1800" b="1" dirty="0"/>
              <a:t>Федеральный закон от 28.12.2024 N 543-ФЗ «О внесении изменений в Федеральный закон «Об основных гарантиях прав ребенка в Российской Федерации</a:t>
            </a:r>
            <a:r>
              <a:rPr lang="ru-RU" sz="1800" b="1" dirty="0" smtClean="0"/>
              <a:t>» 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066" y="1737361"/>
            <a:ext cx="8639385" cy="17944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Проект</a:t>
            </a:r>
            <a:r>
              <a:rPr lang="ru-RU" sz="1800" b="1" dirty="0" smtClean="0"/>
              <a:t> </a:t>
            </a:r>
            <a:r>
              <a:rPr lang="ru-RU" sz="1800" b="1" dirty="0"/>
              <a:t>Ф</a:t>
            </a:r>
            <a:r>
              <a:rPr lang="ru-RU" sz="1800" b="1" dirty="0" smtClean="0"/>
              <a:t>едеральной программы </a:t>
            </a:r>
            <a:r>
              <a:rPr lang="ru-RU" sz="1800" b="1" dirty="0"/>
              <a:t>воспитательной работы для организаций отдыха детей и их оздоровления и </a:t>
            </a:r>
            <a:r>
              <a:rPr lang="ru-RU" sz="1800" b="1" dirty="0" smtClean="0"/>
              <a:t>календарного плана </a:t>
            </a:r>
            <a:r>
              <a:rPr lang="ru-RU" sz="1800" b="1" dirty="0"/>
              <a:t>воспитательной </a:t>
            </a:r>
            <a:r>
              <a:rPr lang="ru-RU" sz="1800" b="1" dirty="0" smtClean="0"/>
              <a:t>работы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(приказ </a:t>
            </a:r>
            <a:r>
              <a:rPr lang="ru-RU" sz="1600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1600" b="1" dirty="0">
                <a:solidFill>
                  <a:srgbClr val="FF0000"/>
                </a:solidFill>
              </a:rPr>
              <a:t> РФ)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</a:rPr>
              <a:t>Оценка регулирующего воздействия:</a:t>
            </a:r>
            <a:endParaRPr lang="en-US" sz="1600" b="1" dirty="0">
              <a:solidFill>
                <a:schemeClr val="bg2"/>
              </a:solidFill>
            </a:endParaRPr>
          </a:p>
          <a:p>
            <a:pPr algn="ctr"/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regulation.gov.ru/Regulation/Npa/PublicView?npaID=154155</a:t>
            </a:r>
            <a:endParaRPr lang="ru-RU" sz="1800" dirty="0" smtClean="0"/>
          </a:p>
          <a:p>
            <a:endParaRPr lang="en-US" sz="1800" dirty="0"/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48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</a:rPr>
              <a:t>блок «Педагогический и вожатский состав»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914400"/>
            <a:ext cx="8924862" cy="3971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/>
              <a:t>о персональном составе работников Организации</a:t>
            </a:r>
            <a:r>
              <a:rPr lang="ru-RU" sz="2000" i="1" dirty="0"/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     фамилия</a:t>
            </a:r>
            <a:r>
              <a:rPr lang="ru-RU" sz="2000" dirty="0"/>
              <a:t>, имя, отчество (последнее – при наличии);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     занимаемая </a:t>
            </a:r>
            <a:r>
              <a:rPr lang="ru-RU" sz="2000" dirty="0"/>
              <a:t>должность (должности);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     уровень </a:t>
            </a:r>
            <a:r>
              <a:rPr lang="ru-RU" sz="2000" dirty="0"/>
              <a:t>(уровни) профессионального образования </a:t>
            </a:r>
            <a:r>
              <a:rPr lang="ru-RU" sz="2000" dirty="0" smtClean="0"/>
              <a:t>     с </a:t>
            </a:r>
            <a:r>
              <a:rPr lang="ru-RU" sz="2000" dirty="0"/>
              <a:t>указанием наименования направления подготовки и (или) специальности, в том числе научной, и квалификации;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     сведения </a:t>
            </a:r>
            <a:r>
              <a:rPr lang="ru-RU" sz="2000" dirty="0"/>
              <a:t>о повышении квалификации (</a:t>
            </a:r>
            <a:r>
              <a:rPr lang="ru-RU" sz="2000" b="1" dirty="0"/>
              <a:t>за последние </a:t>
            </a:r>
            <a:r>
              <a:rPr lang="ru-RU" sz="2000" b="1" dirty="0" smtClean="0"/>
              <a:t>                    3 </a:t>
            </a:r>
            <a:r>
              <a:rPr lang="ru-RU" sz="2000" b="1" dirty="0"/>
              <a:t>года</a:t>
            </a:r>
            <a:r>
              <a:rPr lang="ru-RU" sz="2000" dirty="0" smtClean="0"/>
              <a:t>);сведения </a:t>
            </a:r>
            <a:r>
              <a:rPr lang="ru-RU" sz="2000" dirty="0"/>
              <a:t>о профессиональной переподготовке (при наличии</a:t>
            </a:r>
            <a:r>
              <a:rPr lang="ru-RU" sz="2000" dirty="0" smtClean="0"/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     сведения </a:t>
            </a:r>
            <a:r>
              <a:rPr lang="ru-RU" sz="2000" dirty="0"/>
              <a:t>о продолжительности опыта (лет) работы </a:t>
            </a:r>
            <a:r>
              <a:rPr lang="ru-RU" sz="2000" dirty="0" smtClean="0"/>
              <a:t>                       в </a:t>
            </a:r>
            <a:r>
              <a:rPr lang="ru-RU" sz="2000" dirty="0"/>
              <a:t>профессиональной сфере, соответствующей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421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36" y="89011"/>
            <a:ext cx="8998345" cy="920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Основные элементы функционирования сферы организации отдыха и оздоровления детей:</a:t>
            </a:r>
            <a:endParaRPr lang="ru-RU" sz="2100" b="1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1479127"/>
            <a:ext cx="834424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08809" y="1027007"/>
            <a:ext cx="7854272" cy="756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Кадровое </a:t>
            </a:r>
            <a:r>
              <a:rPr lang="ru-RU" sz="1800" b="1" dirty="0" smtClean="0"/>
              <a:t>обеспечение </a:t>
            </a:r>
            <a:r>
              <a:rPr lang="ru-RU" sz="1800" b="1" dirty="0" err="1" smtClean="0"/>
              <a:t>вожатско</a:t>
            </a:r>
            <a:r>
              <a:rPr lang="ru-RU" sz="1800" b="1" dirty="0" smtClean="0"/>
              <a:t>-педагогического состава</a:t>
            </a: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8809" y="1783928"/>
            <a:ext cx="7854272" cy="3359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B050"/>
              </a:solidFill>
              <a:latin typeface="Times New Roman"/>
            </a:endParaRPr>
          </a:p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/>
              </a:rPr>
              <a:t>Постановление </a:t>
            </a:r>
            <a:r>
              <a:rPr lang="ru-RU" sz="1200" b="1" dirty="0">
                <a:solidFill>
                  <a:srgbClr val="00B050"/>
                </a:solidFill>
                <a:latin typeface="Times New Roman"/>
              </a:rPr>
              <a:t>Правительства РФ от 21.02.2022 N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</a:t>
            </a:r>
            <a:r>
              <a:rPr lang="ru-RU" sz="1200" b="1" dirty="0" smtClean="0">
                <a:solidFill>
                  <a:srgbClr val="00B050"/>
                </a:solidFill>
                <a:latin typeface="Times New Roman"/>
              </a:rPr>
              <a:t>»</a:t>
            </a:r>
            <a:endParaRPr lang="ru-RU" sz="1800" b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800" b="1" dirty="0" smtClean="0"/>
              <a:t>должности </a:t>
            </a:r>
            <a:r>
              <a:rPr lang="ru-RU" sz="1800" b="1" dirty="0"/>
              <a:t>педагогических </a:t>
            </a:r>
            <a:r>
              <a:rPr lang="ru-RU" sz="1800" b="1" dirty="0" smtClean="0"/>
              <a:t>работников: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старший вожатый, воспитатель, </a:t>
            </a:r>
            <a:r>
              <a:rPr lang="ru-RU" sz="1800" dirty="0" smtClean="0"/>
              <a:t>методист, музыкальный руководитель, педагог </a:t>
            </a:r>
            <a:r>
              <a:rPr lang="ru-RU" sz="1800" dirty="0"/>
              <a:t>дополнительного </a:t>
            </a:r>
            <a:r>
              <a:rPr lang="ru-RU" sz="1800" dirty="0" smtClean="0"/>
              <a:t>образования, педагог-организатор; </a:t>
            </a:r>
          </a:p>
          <a:p>
            <a:endParaRPr lang="ru-RU" sz="1800" b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800" b="1" dirty="0"/>
              <a:t>должности учебно-вспомогательного персонала</a:t>
            </a:r>
            <a:r>
              <a:rPr lang="ru-RU" sz="1800" b="1" dirty="0" smtClean="0"/>
              <a:t>: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вожатый, </a:t>
            </a:r>
            <a:r>
              <a:rPr lang="ru-RU" sz="1800" dirty="0"/>
              <a:t>помощник </a:t>
            </a:r>
            <a:r>
              <a:rPr lang="ru-RU" sz="1800" dirty="0" smtClean="0"/>
              <a:t>воспитателя.</a:t>
            </a:r>
          </a:p>
          <a:p>
            <a:pPr algn="just"/>
            <a:endParaRPr lang="ru-RU" sz="1800" dirty="0" smtClean="0"/>
          </a:p>
          <a:p>
            <a:pPr algn="r"/>
            <a:r>
              <a:rPr lang="ru-RU" sz="1800" b="1" dirty="0" smtClean="0">
                <a:solidFill>
                  <a:schemeClr val="bg2"/>
                </a:solidFill>
              </a:rPr>
              <a:t>ограничения при допуске к трудовой деятельности </a:t>
            </a:r>
          </a:p>
          <a:p>
            <a:pPr algn="r"/>
            <a:r>
              <a:rPr lang="ru-RU" sz="1800" b="1" dirty="0" smtClean="0">
                <a:solidFill>
                  <a:schemeClr val="bg2"/>
                </a:solidFill>
              </a:rPr>
              <a:t>(статья 331,  351.1. ТК РФ</a:t>
            </a:r>
            <a:r>
              <a:rPr lang="ru-RU" sz="1800" b="1" dirty="0">
                <a:solidFill>
                  <a:schemeClr val="bg2"/>
                </a:solidFill>
              </a:rPr>
              <a:t>)</a:t>
            </a:r>
            <a:endParaRPr lang="ru-RU" sz="1800" dirty="0"/>
          </a:p>
          <a:p>
            <a:pPr algn="just"/>
            <a:endParaRPr lang="ru-RU" sz="1200" dirty="0">
              <a:latin typeface="Times New Roman"/>
            </a:endParaRPr>
          </a:p>
        </p:txBody>
      </p:sp>
      <p:pic>
        <p:nvPicPr>
          <p:cNvPr id="11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2343827"/>
            <a:ext cx="834424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1839" y="89011"/>
            <a:ext cx="7041241" cy="460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Вожатый:</a:t>
            </a:r>
            <a:endParaRPr lang="ru-RU" sz="2100" b="1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3" y="597029"/>
            <a:ext cx="1086696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08809" y="660400"/>
            <a:ext cx="7911648" cy="1531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Приказ </a:t>
            </a:r>
            <a:r>
              <a:rPr lang="ru-RU" b="1" dirty="0" err="1">
                <a:solidFill>
                  <a:srgbClr val="00B050"/>
                </a:solidFill>
              </a:rPr>
              <a:t>Минздравсоцразвития</a:t>
            </a:r>
            <a:r>
              <a:rPr lang="ru-RU" b="1" dirty="0">
                <a:solidFill>
                  <a:srgbClr val="00B050"/>
                </a:solidFill>
              </a:rPr>
              <a:t> РФ от 26.08.2010 N 761н </a:t>
            </a:r>
            <a:r>
              <a:rPr lang="ru-RU" b="1" dirty="0" smtClean="0"/>
              <a:t>«Об </a:t>
            </a:r>
            <a:r>
              <a:rPr lang="ru-RU" b="1" dirty="0"/>
              <a:t>утверждении Единого квалификационного справочника должностей руководителей, специалистов и служащих, раздел </a:t>
            </a:r>
            <a:r>
              <a:rPr lang="ru-RU" b="1" dirty="0" smtClean="0"/>
              <a:t>«Квалификационные </a:t>
            </a:r>
            <a:r>
              <a:rPr lang="ru-RU" b="1" dirty="0"/>
              <a:t>характеристики должностей работников </a:t>
            </a:r>
            <a:r>
              <a:rPr lang="ru-RU" b="1" dirty="0" smtClean="0"/>
              <a:t>образования»;</a:t>
            </a:r>
          </a:p>
          <a:p>
            <a:r>
              <a:rPr lang="ru-RU" b="1" dirty="0">
                <a:solidFill>
                  <a:srgbClr val="00B050"/>
                </a:solidFill>
              </a:rPr>
              <a:t>Приказ Минтруда России от 25.12.2018 N 840н</a:t>
            </a:r>
            <a:r>
              <a:rPr lang="ru-RU" b="1" dirty="0"/>
              <a:t> «Об утверждении профессионального стандарта «Специалист, участвующий в организации деятельности детского коллектива (вожатый)»</a:t>
            </a:r>
          </a:p>
          <a:p>
            <a:r>
              <a:rPr lang="ru-RU" dirty="0"/>
              <a:t> </a:t>
            </a:r>
          </a:p>
          <a:p>
            <a:endParaRPr lang="ru-RU" b="1" dirty="0" smtClean="0"/>
          </a:p>
          <a:p>
            <a:endParaRPr lang="ru-RU" sz="1800" dirty="0"/>
          </a:p>
        </p:txBody>
      </p:sp>
      <p:pic>
        <p:nvPicPr>
          <p:cNvPr id="11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" y="1426210"/>
            <a:ext cx="1086696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92212"/>
              </p:ext>
            </p:extLst>
          </p:nvPr>
        </p:nvGraphicFramePr>
        <p:xfrm>
          <a:off x="69604" y="2318953"/>
          <a:ext cx="8993477" cy="2888232"/>
        </p:xfrm>
        <a:graphic>
          <a:graphicData uri="http://schemas.openxmlformats.org/drawingml/2006/table">
            <a:tbl>
              <a:tblPr/>
              <a:tblGrid>
                <a:gridCol w="2317996"/>
                <a:gridCol w="6675481"/>
              </a:tblGrid>
              <a:tr h="583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Требования к образованию и обучению</a:t>
                      </a:r>
                    </a:p>
                  </a:txBody>
                  <a:tcPr marL="29081" marR="29081" marT="47844" marB="47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общее образование или среднее общее образование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Профессиональное обучение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программы профессиональной подготовки по должностям служащих в области образования и педагогики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1" marR="29081" marT="47844" marB="47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Требования к опыту практической работы</a:t>
                      </a:r>
                    </a:p>
                  </a:txBody>
                  <a:tcPr marL="29081" marR="29081" marT="47844" marB="47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1" marR="29081" marT="47844" marB="47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Особые условия допуска к работе</a:t>
                      </a:r>
                    </a:p>
                  </a:txBody>
                  <a:tcPr marL="29081" marR="29081" marT="47844" marB="47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Граждане, достигшие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совершеннолетия;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ограничений на занятие трудовой деятельностью в сфере образования, воспитания, развития несовершеннолетних, организации их отдыха и оздоровления, медицинского обеспечения, социальной защиты и социального обслуживания, в сфере детско-юношеского спорта, культуры и искусства с участием несовершеннолетних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Прохождение обязательных предварительных (при поступлении на работу) и периодических медицинских осмотров (обследований), а также внеочередных медицинских осмотров (обследований)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81" marR="29081" marT="47844" marB="47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749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/>
              <a:t>Подраздел </a:t>
            </a:r>
            <a:r>
              <a:rPr lang="ru-RU" sz="1600" b="1" dirty="0" smtClean="0"/>
              <a:t>«</a:t>
            </a:r>
            <a:r>
              <a:rPr lang="ru-RU" sz="1600" b="1" dirty="0"/>
              <a:t>Услуги, в том числе платные, предоставляемые Организацией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1082040"/>
            <a:ext cx="8924862" cy="4061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/>
              <a:t>а) </a:t>
            </a:r>
            <a:r>
              <a:rPr lang="ru-RU" sz="2000" u="sng" dirty="0"/>
              <a:t>о порядке оказания платных услуг</a:t>
            </a:r>
            <a:r>
              <a:rPr lang="ru-RU" sz="2000" dirty="0"/>
              <a:t>, в том числе </a:t>
            </a:r>
            <a:r>
              <a:rPr lang="ru-RU" sz="2000" b="1" dirty="0"/>
              <a:t>образец договора </a:t>
            </a:r>
            <a:br>
              <a:rPr lang="ru-RU" sz="2000" b="1" dirty="0"/>
            </a:br>
            <a:r>
              <a:rPr lang="ru-RU" sz="2000" b="1" dirty="0"/>
              <a:t>‎об организации отдыха и оздоровления ребенка</a:t>
            </a:r>
            <a:r>
              <a:rPr lang="ru-RU" sz="2000" dirty="0"/>
              <a:t>; </a:t>
            </a:r>
          </a:p>
          <a:p>
            <a:pPr algn="just"/>
            <a:r>
              <a:rPr lang="ru-RU" sz="2000" dirty="0"/>
              <a:t>б) средняя стоимость 1 дня пребывания в Организации и </a:t>
            </a:r>
            <a:r>
              <a:rPr lang="ru-RU" sz="2000" dirty="0">
                <a:solidFill>
                  <a:schemeClr val="bg2"/>
                </a:solidFill>
              </a:rPr>
              <a:t>стоимость путевки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в) о возможности и механизмах компенсации стоимости услуг по организации отдыха и оздоровления детей на территории субъекта Российской </a:t>
            </a:r>
            <a:r>
              <a:rPr lang="ru-RU" sz="2000" dirty="0" smtClean="0"/>
              <a:t>Федерации</a:t>
            </a:r>
            <a:r>
              <a:rPr lang="ru-RU" sz="2000" dirty="0"/>
              <a:t> </a:t>
            </a:r>
            <a:r>
              <a:rPr lang="ru-RU" sz="2000" dirty="0" smtClean="0"/>
              <a:t>(при </a:t>
            </a:r>
            <a:r>
              <a:rPr lang="ru-RU" sz="2000" dirty="0"/>
              <a:t>наличии);</a:t>
            </a:r>
          </a:p>
          <a:p>
            <a:pPr algn="just"/>
            <a:r>
              <a:rPr lang="ru-RU" sz="2000" dirty="0"/>
              <a:t>г) </a:t>
            </a:r>
            <a:r>
              <a:rPr lang="ru-RU" sz="2000" dirty="0">
                <a:solidFill>
                  <a:schemeClr val="bg2"/>
                </a:solidFill>
              </a:rPr>
              <a:t>информация о</a:t>
            </a:r>
            <a:r>
              <a:rPr lang="ru-RU" sz="2000" dirty="0"/>
              <a:t> разъезде и </a:t>
            </a:r>
            <a:r>
              <a:rPr lang="ru-RU" sz="2000" dirty="0">
                <a:solidFill>
                  <a:schemeClr val="bg2"/>
                </a:solidFill>
              </a:rPr>
              <a:t>заезде в</a:t>
            </a:r>
            <a:r>
              <a:rPr lang="ru-RU" sz="2000" dirty="0"/>
              <a:t> Организацию;</a:t>
            </a:r>
          </a:p>
          <a:p>
            <a:pPr algn="just"/>
            <a:r>
              <a:rPr lang="ru-RU" sz="2000" dirty="0"/>
              <a:t>д) </a:t>
            </a:r>
            <a:r>
              <a:rPr lang="ru-RU" sz="2000" dirty="0">
                <a:solidFill>
                  <a:schemeClr val="bg2"/>
                </a:solidFill>
              </a:rPr>
              <a:t>перечень документов ребенка, необходимых для зачисления в Организацию;</a:t>
            </a:r>
          </a:p>
          <a:p>
            <a:pPr algn="just"/>
            <a:r>
              <a:rPr lang="ru-RU" sz="2000" dirty="0">
                <a:solidFill>
                  <a:schemeClr val="bg2"/>
                </a:solidFill>
              </a:rPr>
              <a:t>е) перечень одежды, обуви и гигиенических принадлежностей, необходимых для пребывания ребенка в Организации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9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1432" y="1036321"/>
            <a:ext cx="7911649" cy="3261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B050"/>
              </a:solidFill>
              <a:latin typeface="Times New Roman"/>
            </a:endParaRPr>
          </a:p>
          <a:p>
            <a:pPr algn="ctr"/>
            <a:r>
              <a:rPr lang="ru-RU" sz="3200" i="1" dirty="0">
                <a:solidFill>
                  <a:schemeClr val="tx1"/>
                </a:solidFill>
              </a:rPr>
              <a:t>Приказ </a:t>
            </a:r>
            <a:r>
              <a:rPr lang="ru-RU" sz="3200" i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3200" i="1" dirty="0">
                <a:solidFill>
                  <a:schemeClr val="tx1"/>
                </a:solidFill>
              </a:rPr>
              <a:t> России </a:t>
            </a:r>
            <a:endParaRPr lang="ru-RU" sz="32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от </a:t>
            </a:r>
            <a:r>
              <a:rPr lang="ru-RU" sz="3200" i="1" dirty="0">
                <a:solidFill>
                  <a:schemeClr val="tx1"/>
                </a:solidFill>
              </a:rPr>
              <a:t>23.08.2018 N 6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«Об </a:t>
            </a:r>
            <a:r>
              <a:rPr lang="ru-RU" sz="3200" b="1" i="1" dirty="0">
                <a:solidFill>
                  <a:srgbClr val="00B050"/>
                </a:solidFill>
              </a:rPr>
              <a:t>утверждении примерной формы </a:t>
            </a:r>
            <a:r>
              <a:rPr lang="ru-RU" sz="3200" b="1" i="1" dirty="0">
                <a:solidFill>
                  <a:schemeClr val="tx1"/>
                </a:solidFill>
              </a:rPr>
              <a:t>договора об организации отдыха и оздоровления </a:t>
            </a:r>
            <a:r>
              <a:rPr lang="ru-RU" sz="3200" b="1" i="1" dirty="0" smtClean="0">
                <a:solidFill>
                  <a:schemeClr val="tx1"/>
                </a:solidFill>
              </a:rPr>
              <a:t>ребенка»</a:t>
            </a:r>
            <a:endParaRPr lang="ru-RU" sz="3200" b="1" i="1" dirty="0">
              <a:solidFill>
                <a:schemeClr val="tx1"/>
              </a:solidFill>
            </a:endParaRPr>
          </a:p>
          <a:p>
            <a:pPr algn="just"/>
            <a:endParaRPr lang="ru-RU" sz="3200" dirty="0">
              <a:solidFill>
                <a:srgbClr val="00B050"/>
              </a:solidFill>
              <a:latin typeface="Times New Roman"/>
            </a:endParaRPr>
          </a:p>
        </p:txBody>
      </p:sp>
      <p:pic>
        <p:nvPicPr>
          <p:cNvPr id="11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471"/>
            <a:ext cx="1086696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78072" y="4485132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749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/>
              <a:t>Подраздел </a:t>
            </a:r>
            <a:r>
              <a:rPr lang="ru-RU" sz="1600" b="1" dirty="0" smtClean="0"/>
              <a:t>«</a:t>
            </a:r>
            <a:r>
              <a:rPr lang="ru-RU" sz="1600" b="1" dirty="0"/>
              <a:t>Материально-техническое обеспечение и оснащенность Организации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838200"/>
            <a:ext cx="8924862" cy="430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ru-RU" sz="2400" dirty="0" smtClean="0"/>
              <a:t>дата </a:t>
            </a:r>
            <a:r>
              <a:rPr lang="ru-RU" sz="2400" dirty="0"/>
              <a:t>ввода используемых Организацией объектов (для организаций стационарного типа) и дата проведения капитального </a:t>
            </a:r>
            <a:r>
              <a:rPr lang="ru-RU" sz="2400" dirty="0" smtClean="0"/>
              <a:t>ремонта;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tx1"/>
                </a:solidFill>
              </a:rPr>
              <a:t>об </a:t>
            </a:r>
            <a:r>
              <a:rPr lang="ru-RU" sz="2400" dirty="0">
                <a:solidFill>
                  <a:schemeClr val="tx1"/>
                </a:solidFill>
              </a:rPr>
              <a:t>условиях проживания детей в Организации;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    об </a:t>
            </a:r>
            <a:r>
              <a:rPr lang="ru-RU" sz="2400" dirty="0">
                <a:solidFill>
                  <a:schemeClr val="tx1"/>
                </a:solidFill>
              </a:rPr>
              <a:t>условиях питания детей;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    о </a:t>
            </a:r>
            <a:r>
              <a:rPr lang="ru-RU" sz="2400" dirty="0">
                <a:solidFill>
                  <a:schemeClr val="tx1"/>
                </a:solidFill>
              </a:rPr>
              <a:t>материально-техническом обеспечении образовательной деятельности, в том числе о наличии оборудованных учебных кабинетов, объектов для проведения практических занятий, библиотек и объектов спорта;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    о </a:t>
            </a:r>
            <a:r>
              <a:rPr lang="ru-RU" sz="2400" dirty="0">
                <a:solidFill>
                  <a:schemeClr val="tx1"/>
                </a:solidFill>
              </a:rPr>
              <a:t>средствах обучения и воспитания</a:t>
            </a:r>
            <a:r>
              <a:rPr lang="ru-RU" sz="28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0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36" y="89011"/>
            <a:ext cx="8998345" cy="920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Основные элементы функционирования сферы организации отдыха и оздоровления детей:</a:t>
            </a:r>
            <a:endParaRPr lang="ru-RU" sz="2100" b="1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1479127"/>
            <a:ext cx="1086696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08809" y="1435100"/>
            <a:ext cx="7911648" cy="756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Материально-техническое обеспечение</a:t>
            </a: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" y="2294613"/>
            <a:ext cx="8880201" cy="2653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B050"/>
              </a:solidFill>
              <a:latin typeface="Times New Roman"/>
            </a:endParaRPr>
          </a:p>
          <a:p>
            <a:pPr algn="ctr"/>
            <a:r>
              <a:rPr lang="ru-RU" sz="1600" b="1" u="sng" dirty="0">
                <a:solidFill>
                  <a:srgbClr val="00B050"/>
                </a:solidFill>
              </a:rPr>
              <a:t>Б</a:t>
            </a:r>
            <a:r>
              <a:rPr lang="ru-RU" sz="1600" b="1" u="sng" dirty="0" smtClean="0">
                <a:solidFill>
                  <a:srgbClr val="00B050"/>
                </a:solidFill>
              </a:rPr>
              <a:t>азовый </a:t>
            </a:r>
            <a:r>
              <a:rPr lang="ru-RU" sz="1600" b="1" u="sng" dirty="0">
                <a:solidFill>
                  <a:srgbClr val="00B050"/>
                </a:solidFill>
              </a:rPr>
              <a:t>минимум, который необходим для любого типа организации отдыха детей и их </a:t>
            </a:r>
            <a:r>
              <a:rPr lang="ru-RU" sz="1600" b="1" u="sng" dirty="0" smtClean="0">
                <a:solidFill>
                  <a:srgbClr val="00B050"/>
                </a:solidFill>
              </a:rPr>
              <a:t>оздоровления:</a:t>
            </a:r>
            <a:endParaRPr lang="ru-RU" sz="1600" b="1" u="sng" dirty="0">
              <a:solidFill>
                <a:srgbClr val="00B05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bg2"/>
                </a:solidFill>
              </a:rPr>
              <a:t>флагшток (в том числе переносной), Государственный флаг Российской Федерации, Флаг субъекта Российской Федерации</a:t>
            </a:r>
            <a:r>
              <a:rPr lang="ru-RU" sz="1200" dirty="0"/>
              <a:t>, Флаг организации отдыха детей и их оздоровления (при наличии);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</a:rPr>
              <a:t>музыкальное оборудование и необходимые для качественного музыкального оформления фонограммы и записи</a:t>
            </a:r>
            <a:r>
              <a:rPr lang="ru-RU" sz="120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bg2"/>
                </a:solidFill>
              </a:rPr>
              <a:t>оборудованные локации для </a:t>
            </a:r>
            <a:r>
              <a:rPr lang="ru-RU" sz="1200" b="1" dirty="0" err="1">
                <a:solidFill>
                  <a:schemeClr val="bg2"/>
                </a:solidFill>
              </a:rPr>
              <a:t>общелагерных</a:t>
            </a:r>
            <a:r>
              <a:rPr lang="ru-RU" sz="1200" b="1" dirty="0">
                <a:solidFill>
                  <a:schemeClr val="bg2"/>
                </a:solidFill>
              </a:rPr>
              <a:t> и отрядных событий, отрядные места, отрядные уголки (стенды)</a:t>
            </a:r>
            <a:r>
              <a:rPr lang="ru-RU" sz="120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</a:rPr>
              <a:t>спортивные площадки и спортивный инвентарь</a:t>
            </a:r>
            <a:r>
              <a:rPr lang="ru-RU" sz="120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bg2"/>
                </a:solidFill>
              </a:rPr>
              <a:t>канцелярские принадлежности в необходимом количестве для качественного оформления программных событий</a:t>
            </a:r>
            <a:r>
              <a:rPr lang="ru-RU" sz="120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</a:rPr>
              <a:t>специальное оборудование, необходимое для реализации конкретной программы воспитательной работы, направлений воспитывающей деятельности и направленностей дополнительного </a:t>
            </a:r>
            <a:r>
              <a:rPr lang="ru-RU" sz="1200" b="1" dirty="0" smtClean="0">
                <a:solidFill>
                  <a:srgbClr val="00B050"/>
                </a:solidFill>
              </a:rPr>
              <a:t>образования.</a:t>
            </a:r>
            <a:endParaRPr lang="ru-RU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36" y="89011"/>
            <a:ext cx="8998345" cy="920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Сведения, размещаемые на официальном сайте организации отдыха и оздоровления (подраздел «</a:t>
            </a:r>
            <a:r>
              <a:rPr lang="ru-RU" sz="21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Доступная среда</a:t>
            </a:r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»):</a:t>
            </a:r>
            <a:endParaRPr lang="ru-RU" sz="2100" b="1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" y="526131"/>
            <a:ext cx="643762" cy="4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601" y="1221740"/>
            <a:ext cx="8957897" cy="370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а) </a:t>
            </a:r>
            <a:r>
              <a:rPr lang="ru-RU" sz="1000" dirty="0"/>
              <a:t>о созданных </a:t>
            </a:r>
            <a:r>
              <a:rPr lang="ru-RU" sz="1000" b="1" dirty="0"/>
              <a:t>специальных условиях отдыха и оздоровления </a:t>
            </a:r>
            <a:r>
              <a:rPr lang="ru-RU" sz="1000" dirty="0"/>
              <a:t>детей с ОВЗ, </a:t>
            </a:r>
            <a:r>
              <a:rPr lang="ru-RU" sz="1000" dirty="0" smtClean="0"/>
              <a:t>с </a:t>
            </a:r>
            <a:r>
              <a:rPr lang="ru-RU" sz="1000" dirty="0"/>
              <a:t>инвалидностью; </a:t>
            </a:r>
          </a:p>
          <a:p>
            <a:r>
              <a:rPr lang="ru-RU" sz="1000" dirty="0"/>
              <a:t>б) о созданных </a:t>
            </a:r>
            <a:r>
              <a:rPr lang="ru-RU" sz="1000" b="1" dirty="0"/>
              <a:t>специальных условиях охраны здоровья детей целевой группы, в том числе условиях питания</a:t>
            </a:r>
            <a:r>
              <a:rPr lang="ru-RU" sz="1000" dirty="0"/>
              <a:t>;</a:t>
            </a:r>
          </a:p>
          <a:p>
            <a:r>
              <a:rPr lang="ru-RU" sz="1000" dirty="0"/>
              <a:t>в) об </a:t>
            </a:r>
            <a:r>
              <a:rPr lang="ru-RU" sz="1000" b="1" dirty="0"/>
              <a:t>условиях для хранения лекарственных препаратов </a:t>
            </a:r>
            <a:r>
              <a:rPr lang="ru-RU" sz="1000" dirty="0"/>
              <a:t>для медицинского применения и специализированных продуктов лечебного питания;</a:t>
            </a:r>
          </a:p>
          <a:p>
            <a:r>
              <a:rPr lang="ru-RU" sz="1000" dirty="0"/>
              <a:t>г) о </a:t>
            </a:r>
            <a:r>
              <a:rPr lang="ru-RU" sz="1000" b="1" dirty="0"/>
              <a:t>специально оборудованных помещениях и объектах</a:t>
            </a:r>
            <a:r>
              <a:rPr lang="ru-RU" sz="1000" dirty="0"/>
              <a:t>, приспособленных для детей с ОВЗ и детей – инвалидов, в том числе спортивных объектах;</a:t>
            </a:r>
          </a:p>
          <a:p>
            <a:r>
              <a:rPr lang="ru-RU" sz="1000" dirty="0"/>
              <a:t>д) </a:t>
            </a:r>
            <a:r>
              <a:rPr lang="ru-RU" sz="1000" b="1" dirty="0"/>
              <a:t>о материально-технических средствах обучения и воспитания, отвечающих возможностям и потребностям детей с ОВЗ, с инвалидностью</a:t>
            </a:r>
            <a:r>
              <a:rPr lang="ru-RU" sz="1000" dirty="0"/>
              <a:t>;</a:t>
            </a:r>
          </a:p>
          <a:p>
            <a:r>
              <a:rPr lang="ru-RU" sz="1000" dirty="0"/>
              <a:t>е) об </a:t>
            </a:r>
            <a:r>
              <a:rPr lang="ru-RU" sz="1000" b="1" dirty="0"/>
              <a:t>условиях беспрепятственного доступа к водным объектам (при наличии</a:t>
            </a:r>
            <a:r>
              <a:rPr lang="ru-RU" sz="1000" dirty="0"/>
              <a:t>);</a:t>
            </a:r>
          </a:p>
          <a:p>
            <a:r>
              <a:rPr lang="ru-RU" sz="1000" dirty="0"/>
              <a:t>ж) </a:t>
            </a:r>
            <a:r>
              <a:rPr lang="ru-RU" sz="1000" b="1" dirty="0"/>
              <a:t>об организации сопровождения ассистентом </a:t>
            </a:r>
            <a:r>
              <a:rPr lang="ru-RU" sz="1000" dirty="0"/>
              <a:t>(помощником) по оказанию технической помощи детей-инвалидов, нуждающихся в таком сопровождении;</a:t>
            </a:r>
          </a:p>
          <a:p>
            <a:r>
              <a:rPr lang="ru-RU" sz="1000" dirty="0"/>
              <a:t>з) </a:t>
            </a:r>
            <a:r>
              <a:rPr lang="ru-RU" sz="1000" b="1" dirty="0"/>
              <a:t>о возможности самостоятельного или с помощью ассистента (помощника) по оказанию технической помощи передвижения детей с ОВЗ, с инвалидностью по территории организации, включая вход в размещенные на территории объекты и выхода из них</a:t>
            </a:r>
            <a:r>
              <a:rPr lang="ru-RU" sz="1000" dirty="0"/>
              <a:t>;</a:t>
            </a:r>
          </a:p>
          <a:p>
            <a:r>
              <a:rPr lang="ru-RU" sz="1000" dirty="0"/>
              <a:t>и) </a:t>
            </a:r>
            <a:r>
              <a:rPr lang="ru-RU" sz="1000" b="1" dirty="0"/>
              <a:t>о возможности посадки в транспортное средство и высадки </a:t>
            </a:r>
            <a:r>
              <a:rPr lang="ru-RU" sz="1000" dirty="0"/>
              <a:t>из него перед входом на объекты, в том числе </a:t>
            </a:r>
            <a:r>
              <a:rPr lang="ru-RU" sz="1000" b="1" dirty="0"/>
              <a:t>с использованием кресла-коляски и при необходимости с помощью ассистента (помощника) по оказанию технической помощи</a:t>
            </a:r>
            <a:r>
              <a:rPr lang="ru-RU" sz="1000" dirty="0"/>
              <a:t>; </a:t>
            </a:r>
          </a:p>
          <a:p>
            <a:r>
              <a:rPr lang="ru-RU" sz="1000" dirty="0"/>
              <a:t>к) </a:t>
            </a:r>
            <a:r>
              <a:rPr lang="ru-RU" sz="1000" b="1" dirty="0"/>
              <a:t>о доступе к информационным системам и информационно-телекоммуникационным сетям, в том числе приспособленным для использования инвалидами и лицами с ОВЗ</a:t>
            </a:r>
            <a:r>
              <a:rPr lang="ru-RU" sz="1000" dirty="0"/>
              <a:t>;</a:t>
            </a:r>
          </a:p>
          <a:p>
            <a:r>
              <a:rPr lang="ru-RU" sz="1000" dirty="0"/>
              <a:t>л) о размещении </a:t>
            </a:r>
            <a:r>
              <a:rPr lang="ru-RU" sz="1000" b="1" dirty="0"/>
              <a:t>оборудования и носителей информации, необходимых  </a:t>
            </a:r>
            <a:r>
              <a:rPr lang="ru-RU" sz="1000" b="1" dirty="0" smtClean="0"/>
              <a:t>для </a:t>
            </a:r>
            <a:r>
              <a:rPr lang="ru-RU" sz="1000" b="1" dirty="0"/>
              <a:t>обеспечения беспрепятственного доступа инвалидов к объектам и услугам </a:t>
            </a:r>
            <a:r>
              <a:rPr lang="ru-RU" sz="1000" b="1" dirty="0" smtClean="0"/>
              <a:t>с </a:t>
            </a:r>
            <a:r>
              <a:rPr lang="ru-RU" sz="1000" b="1" dirty="0"/>
              <a:t>учетом ограничений их жизнедеятельности</a:t>
            </a:r>
            <a:r>
              <a:rPr lang="ru-RU" sz="1000" dirty="0"/>
              <a:t>;</a:t>
            </a:r>
          </a:p>
          <a:p>
            <a:r>
              <a:rPr lang="ru-RU" sz="1000" dirty="0"/>
              <a:t>м) </a:t>
            </a:r>
            <a:r>
              <a:rPr lang="ru-RU" sz="1000" b="1" dirty="0"/>
              <a:t>о дублировании необходимой для инвалидов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Брайля, допуск переводчика русского жестового языка (</a:t>
            </a:r>
            <a:r>
              <a:rPr lang="ru-RU" sz="1000" b="1" dirty="0" err="1"/>
              <a:t>сурдопереводчика</a:t>
            </a:r>
            <a:r>
              <a:rPr lang="ru-RU" sz="1000" b="1" dirty="0"/>
              <a:t>) </a:t>
            </a:r>
            <a:br>
              <a:rPr lang="ru-RU" sz="1000" b="1" dirty="0"/>
            </a:br>
            <a:r>
              <a:rPr lang="ru-RU" sz="1000" b="1" dirty="0"/>
              <a:t>‎и </a:t>
            </a:r>
            <a:r>
              <a:rPr lang="ru-RU" sz="1000" b="1" dirty="0" err="1"/>
              <a:t>тифлосурдопереводчика</a:t>
            </a:r>
            <a:r>
              <a:rPr lang="ru-RU" sz="1000" dirty="0"/>
              <a:t>;</a:t>
            </a:r>
          </a:p>
          <a:p>
            <a:r>
              <a:rPr lang="ru-RU" sz="1000" dirty="0"/>
              <a:t>н) о допуске и условиях перемещения (нахождения) </a:t>
            </a:r>
            <a:r>
              <a:rPr lang="ru-RU" sz="1000" b="1" dirty="0"/>
              <a:t>на объектах собаки-проводника </a:t>
            </a:r>
            <a:r>
              <a:rPr lang="ru-RU" sz="1000" dirty="0"/>
              <a:t>при наличии документа, подтверждающего ее специальное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30218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36" y="89011"/>
            <a:ext cx="8998345" cy="920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Основные элементы функционирования сферы организации отдыха и оздоровления детей:</a:t>
            </a:r>
            <a:endParaRPr lang="ru-RU" sz="2100" b="1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1479127"/>
            <a:ext cx="1086696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08809" y="1435100"/>
            <a:ext cx="7911648" cy="756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Доступная среда (при наличии детей с инвалидностью)</a:t>
            </a: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" y="2294613"/>
            <a:ext cx="8880201" cy="2653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807" y="2294613"/>
            <a:ext cx="8880201" cy="2653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48310" algn="ctr">
              <a:lnSpc>
                <a:spcPts val="2100"/>
              </a:lnSpc>
            </a:pPr>
            <a:r>
              <a:rPr lang="ru-RU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Порядок </a:t>
            </a:r>
            <a:r>
              <a:rPr lang="ru-RU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обеспечения условий доступности для инвалидов объектов и предоставляемых услуг </a:t>
            </a:r>
            <a:r>
              <a:rPr lang="ru-RU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в сфере общего, среднего профессионального образования и соответствующего дополнительного профессионального образования, профессионального обучения, дополнительного образования детей и взрослых, </a:t>
            </a:r>
            <a:r>
              <a:rPr lang="ru-RU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в сфере организации отдыха </a:t>
            </a:r>
            <a:br>
              <a:rPr lang="ru-RU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ru-RU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‎и оздоровления детей, а также оказания им при этом необходимой помощи </a:t>
            </a:r>
            <a:r>
              <a:rPr lang="ru-RU" sz="1200" b="1" dirty="0">
                <a:solidFill>
                  <a:schemeClr val="bg2"/>
                </a:solidFill>
                <a:latin typeface="Times New Roman"/>
                <a:ea typeface="Times New Roman"/>
              </a:rPr>
              <a:t>( с 01.09.2025)</a:t>
            </a:r>
          </a:p>
          <a:p>
            <a:pPr indent="448310" algn="ctr">
              <a:lnSpc>
                <a:spcPts val="2100"/>
              </a:lnSpc>
            </a:pPr>
            <a:r>
              <a:rPr lang="ru-RU" sz="1200" b="1" dirty="0">
                <a:solidFill>
                  <a:schemeClr val="bg2"/>
                </a:solidFill>
                <a:latin typeface="Times New Roman"/>
                <a:ea typeface="Times New Roman"/>
                <a:hlinkClick r:id="rId4"/>
              </a:rPr>
              <a:t>https://regulation.gov.ru/Regulation/Npa/PublicView?npaID=153246</a:t>
            </a:r>
            <a:endParaRPr lang="ru-RU" sz="1200" b="1" dirty="0">
              <a:solidFill>
                <a:schemeClr val="bg2"/>
              </a:solidFill>
              <a:latin typeface="Times New Roman"/>
              <a:ea typeface="Times New Roman"/>
            </a:endParaRPr>
          </a:p>
          <a:p>
            <a:endParaRPr lang="ru-RU" sz="1100" b="1" dirty="0" smtClean="0"/>
          </a:p>
          <a:p>
            <a:r>
              <a:rPr lang="ru-RU" sz="1100" b="1" dirty="0" smtClean="0"/>
              <a:t>Приказ </a:t>
            </a:r>
            <a:r>
              <a:rPr lang="ru-RU" sz="1100" b="1" dirty="0" err="1"/>
              <a:t>Минобрнауки</a:t>
            </a:r>
            <a:r>
              <a:rPr lang="ru-RU" sz="1100" b="1" dirty="0"/>
              <a:t> России от 09.11.2015 N </a:t>
            </a:r>
            <a:r>
              <a:rPr lang="ru-RU" sz="1100" b="1" dirty="0" smtClean="0"/>
              <a:t>1309</a:t>
            </a:r>
            <a:endParaRPr lang="ru-RU" sz="1100" b="1" dirty="0"/>
          </a:p>
          <a:p>
            <a:r>
              <a:rPr lang="ru-RU" sz="1100" b="1" dirty="0" smtClean="0"/>
              <a:t>«Об </a:t>
            </a:r>
            <a:r>
              <a:rPr lang="ru-RU" sz="1100" b="1" dirty="0"/>
              <a:t>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</a:t>
            </a:r>
            <a:r>
              <a:rPr lang="ru-RU" sz="1100" b="1" dirty="0" smtClean="0"/>
              <a:t>помощи».</a:t>
            </a:r>
            <a:endParaRPr lang="ru-RU" sz="1100" b="1" dirty="0"/>
          </a:p>
          <a:p>
            <a:pPr indent="448310" algn="ctr">
              <a:lnSpc>
                <a:spcPts val="2100"/>
              </a:lnSpc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61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40226" y="1798319"/>
            <a:ext cx="7157086" cy="3323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6393" y="0"/>
            <a:ext cx="7360919" cy="226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  <a:latin typeface="Cambria" panose="02040503050406030204" pitchFamily="18" charset="0"/>
                <a:ea typeface="+mn-ea"/>
              </a:rPr>
              <a:t>Постановление Правительства РФ от 20.06.2022 N 1102</a:t>
            </a:r>
          </a:p>
          <a:p>
            <a:r>
              <a:rPr lang="ru-RU" sz="1200" b="1" dirty="0" smtClean="0">
                <a:solidFill>
                  <a:srgbClr val="1F497D"/>
                </a:solidFill>
                <a:latin typeface="Cambria" panose="02040503050406030204" pitchFamily="18" charset="0"/>
                <a:ea typeface="+mn-ea"/>
              </a:rPr>
              <a:t>«Об </a:t>
            </a:r>
            <a:r>
              <a:rPr lang="ru-RU" sz="1200" b="1" dirty="0">
                <a:solidFill>
                  <a:srgbClr val="1F497D"/>
                </a:solidFill>
                <a:latin typeface="Cambria" panose="02040503050406030204" pitchFamily="18" charset="0"/>
                <a:ea typeface="+mn-ea"/>
              </a:rPr>
              <a:t>утверждении Правил предоставления из федерального бюджета грантов в форме субсидий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+mn-ea"/>
              </a:rPr>
              <a:t>индивидуальным предпринимателям и юридическим лицам в рамках реализации отдельных мероприятий государственной программы Российской Федерации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+mn-ea"/>
              </a:rPr>
              <a:t>«Доступная среда»</a:t>
            </a:r>
          </a:p>
          <a:p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+mn-ea"/>
              <a:hlinkClick r:id="rId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</a:t>
            </a:r>
            <a:r>
              <a:rPr lang="ru-RU" u="sng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детскийотдых.рф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                                 </a:t>
            </a:r>
            <a:r>
              <a:rPr lang="ru-RU" b="1" dirty="0" smtClean="0">
                <a:hlinkClick r:id="rId5"/>
              </a:rPr>
              <a:t>Объявление </a:t>
            </a:r>
            <a:r>
              <a:rPr lang="ru-RU" b="1" dirty="0">
                <a:hlinkClick r:id="rId5"/>
              </a:rPr>
              <a:t>об отборе от </a:t>
            </a:r>
            <a:r>
              <a:rPr lang="ru-RU" b="1" dirty="0" smtClean="0">
                <a:hlinkClick r:id="rId5"/>
              </a:rPr>
              <a:t>28.02.2025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cs typeface="Times New Roman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promote.budget.gov.ru/m-data/document/selection/890bddb7-5b38-44e9-ac28-23f2e3d9cad2/401076cb-3768-42bc-a7e9-949e783a5896/20/851096?isPublicView=true</a:t>
            </a:r>
            <a:endParaRPr lang="en-US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0" y="4245441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" y="789092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2134" y="629920"/>
            <a:ext cx="8080948" cy="1307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/>
              </a:rPr>
              <a:t>Обеспечивать </a:t>
            </a:r>
            <a:r>
              <a:rPr lang="ru-RU" sz="1600" b="1" dirty="0">
                <a:latin typeface="Times New Roman"/>
              </a:rPr>
              <a:t>создание и ведение своего официального сайта</a:t>
            </a:r>
            <a:r>
              <a:rPr lang="ru-RU" sz="1600" dirty="0">
                <a:latin typeface="Times New Roman"/>
              </a:rPr>
              <a:t> в сети «Интернет» </a:t>
            </a:r>
            <a:r>
              <a:rPr lang="ru-RU" sz="1600" dirty="0" smtClean="0">
                <a:latin typeface="Times New Roman"/>
              </a:rPr>
              <a:t>       в </a:t>
            </a:r>
            <a:r>
              <a:rPr lang="ru-RU" sz="1600" dirty="0">
                <a:latin typeface="Times New Roman"/>
              </a:rPr>
              <a:t>соответствии с его </a:t>
            </a:r>
            <a:r>
              <a:rPr lang="ru-RU" sz="1600" b="1" dirty="0">
                <a:solidFill>
                  <a:srgbClr val="00B050"/>
                </a:solidFill>
                <a:latin typeface="Times New Roman"/>
              </a:rPr>
              <a:t>примерной структурой и форматом предоставления информации, утвержденными федеральным органом исполнительной власти, уполномоченным Правительством Российской Федерации в сфере организации отдыха и оздоровления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</a:rPr>
              <a:t>детей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1998133"/>
            <a:ext cx="8924862" cy="3034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Times New Roman"/>
            </a:endParaRPr>
          </a:p>
          <a:p>
            <a:pPr algn="ctr"/>
            <a:r>
              <a:rPr lang="ru-RU" sz="1600" b="1" dirty="0" smtClean="0">
                <a:latin typeface="Times New Roman"/>
              </a:rPr>
              <a:t>Официальный сайт ЮЛ или ИП в </a:t>
            </a:r>
            <a:r>
              <a:rPr lang="ru-RU" sz="1600" b="1" dirty="0">
                <a:latin typeface="Times New Roman"/>
              </a:rPr>
              <a:t>сети «</a:t>
            </a:r>
            <a:r>
              <a:rPr lang="ru-RU" sz="1600" b="1" dirty="0" smtClean="0">
                <a:latin typeface="Times New Roman"/>
              </a:rPr>
              <a:t>Интернет» </a:t>
            </a:r>
            <a:r>
              <a:rPr lang="ru-RU" sz="1600" dirty="0" smtClean="0">
                <a:latin typeface="Times New Roman"/>
              </a:rPr>
              <a:t>должен содержать </a:t>
            </a:r>
            <a:r>
              <a:rPr lang="ru-RU" sz="1600" dirty="0" smtClean="0">
                <a:latin typeface="Times New Roman"/>
                <a:ea typeface="Calibri"/>
              </a:rPr>
              <a:t>раздел </a:t>
            </a:r>
            <a:r>
              <a:rPr lang="ru-RU" sz="1600" b="1" dirty="0">
                <a:latin typeface="Times New Roman"/>
                <a:ea typeface="Calibri"/>
              </a:rPr>
              <a:t>«Сведения об организации отдыха детей и их оздоровлении</a:t>
            </a:r>
            <a:r>
              <a:rPr lang="ru-RU" sz="1600" b="1" dirty="0" smtClean="0">
                <a:latin typeface="Times New Roman"/>
                <a:ea typeface="Calibri"/>
              </a:rPr>
              <a:t>»: (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проект приказа </a:t>
            </a:r>
            <a:r>
              <a:rPr lang="ru-RU" sz="1600" b="1" dirty="0" err="1">
                <a:solidFill>
                  <a:srgbClr val="FF0000"/>
                </a:solidFill>
                <a:latin typeface="Times New Roman"/>
                <a:ea typeface="Calibri"/>
              </a:rPr>
              <a:t>М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инпросвещения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</a:rPr>
              <a:t> РФ</a:t>
            </a:r>
            <a:r>
              <a:rPr lang="ru-RU" sz="1600" b="1" dirty="0" smtClean="0">
                <a:latin typeface="Times New Roman"/>
                <a:ea typeface="Calibri"/>
              </a:rPr>
              <a:t>)</a:t>
            </a:r>
          </a:p>
          <a:p>
            <a:r>
              <a:rPr lang="ru-RU" b="1" dirty="0"/>
              <a:t>подразделы: </a:t>
            </a:r>
          </a:p>
          <a:p>
            <a:r>
              <a:rPr lang="ru-RU" dirty="0"/>
              <a:t>«Основные сведения»;</a:t>
            </a:r>
          </a:p>
          <a:p>
            <a:r>
              <a:rPr lang="ru-RU" dirty="0"/>
              <a:t>«Структура и органы управления Организации»;</a:t>
            </a:r>
          </a:p>
          <a:p>
            <a:r>
              <a:rPr lang="ru-RU" dirty="0"/>
              <a:t>«Документы»;</a:t>
            </a:r>
          </a:p>
          <a:p>
            <a:r>
              <a:rPr lang="ru-RU" dirty="0"/>
              <a:t>«Деятельность»;</a:t>
            </a:r>
          </a:p>
          <a:p>
            <a:r>
              <a:rPr lang="ru-RU" dirty="0"/>
              <a:t>«Руководство. Педагогический и вожатский состав»;</a:t>
            </a:r>
          </a:p>
          <a:p>
            <a:r>
              <a:rPr lang="ru-RU" dirty="0"/>
              <a:t>«Материально-техническое обеспечение и оснащенность Организации»;</a:t>
            </a:r>
          </a:p>
          <a:p>
            <a:r>
              <a:rPr lang="ru-RU" dirty="0"/>
              <a:t>«Услуги, в том числе платные, предоставляемые Организацией»; </a:t>
            </a:r>
          </a:p>
          <a:p>
            <a:r>
              <a:rPr lang="ru-RU" dirty="0"/>
              <a:t>«Доступная </a:t>
            </a:r>
            <a:r>
              <a:rPr lang="ru-RU" dirty="0" smtClean="0"/>
              <a:t>среда».</a:t>
            </a:r>
          </a:p>
          <a:p>
            <a:endParaRPr lang="ru-RU" sz="1000" b="1" dirty="0">
              <a:solidFill>
                <a:schemeClr val="bg2"/>
              </a:solidFill>
              <a:hlinkClick r:id="rId4"/>
            </a:endParaRPr>
          </a:p>
          <a:p>
            <a:r>
              <a:rPr lang="ru-RU" sz="1000" b="1" dirty="0" smtClean="0">
                <a:solidFill>
                  <a:schemeClr val="bg2"/>
                </a:solidFill>
                <a:hlinkClick r:id="rId4"/>
              </a:rPr>
              <a:t>Ссылка </a:t>
            </a:r>
            <a:r>
              <a:rPr lang="ru-RU" sz="1000" b="1" dirty="0">
                <a:solidFill>
                  <a:schemeClr val="bg2"/>
                </a:solidFill>
                <a:hlinkClick r:id="rId4"/>
              </a:rPr>
              <a:t>на </a:t>
            </a:r>
            <a:r>
              <a:rPr lang="ru-RU" sz="1000" b="1" dirty="0" smtClean="0">
                <a:solidFill>
                  <a:schemeClr val="bg2"/>
                </a:solidFill>
                <a:hlinkClick r:id="rId4"/>
              </a:rPr>
              <a:t>федеральный портал проектов НПА: 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://regulation.gov.ru/Regulation/Npa/PublicView?npaID=154172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7874" y="59690"/>
            <a:ext cx="7015207" cy="570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/>
              </a:rPr>
              <a:t>Обязанности организаций отдыха детей и их оздоровления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/>
              </a:rPr>
              <a:t>с 01.04.2025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040" indent="0" algn="ctr">
              <a:buNone/>
            </a:pPr>
            <a:r>
              <a:rPr lang="ru-RU" dirty="0" smtClean="0"/>
              <a:t>ФГБОУ </a:t>
            </a:r>
            <a:r>
              <a:rPr lang="ru-RU" dirty="0"/>
              <a:t>ДО «Федеральный центр дополнительного образования и организации отдыха и оздоровления детей» </a:t>
            </a:r>
            <a:r>
              <a:rPr lang="ru-RU" dirty="0" smtClean="0"/>
              <a:t>(</a:t>
            </a:r>
            <a:r>
              <a:rPr lang="ru-RU" dirty="0" smtClean="0"/>
              <a:t>иные ресурсы: 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://фцомофв.рф/</a:t>
            </a:r>
            <a:r>
              <a:rPr lang="ru-RU" u="sng" dirty="0"/>
              <a:t>, </a:t>
            </a:r>
            <a:r>
              <a:rPr lang="ru-RU" u="sng" dirty="0">
                <a:hlinkClick r:id="rId3"/>
              </a:rPr>
              <a:t>http://еип-фкис.рф/</a:t>
            </a:r>
            <a:r>
              <a:rPr lang="ru-RU" u="sng" dirty="0"/>
              <a:t>, </a:t>
            </a:r>
            <a:r>
              <a:rPr lang="ru-RU" u="sng" dirty="0">
                <a:hlinkClick r:id="rId4"/>
              </a:rPr>
              <a:t>http://науфк.рф</a:t>
            </a:r>
            <a:r>
              <a:rPr lang="ru-RU" dirty="0" smtClean="0"/>
              <a:t>/)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5604915" y="4303056"/>
            <a:ext cx="3539085" cy="8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2811"/>
            <a:ext cx="8934450" cy="50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873" y="97511"/>
            <a:ext cx="7864175" cy="953367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rgbClr val="00B050"/>
                </a:solidFill>
              </a:rPr>
              <a:t>В </a:t>
            </a:r>
            <a:r>
              <a:rPr lang="ru-RU" sz="1800" b="1" i="1" dirty="0">
                <a:solidFill>
                  <a:srgbClr val="00B050"/>
                </a:solidFill>
              </a:rPr>
              <a:t>2025 году организации отдыха детей и их оздоровления, включенные в реестр организаций отдыха и оздоровления, </a:t>
            </a:r>
            <a:r>
              <a:rPr lang="ru-RU" sz="1800" b="1" i="1" dirty="0" smtClean="0">
                <a:solidFill>
                  <a:srgbClr val="00B050"/>
                </a:solidFill>
              </a:rPr>
              <a:t/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должны (</a:t>
            </a:r>
            <a:r>
              <a:rPr lang="ru-RU" sz="1800" b="1" i="1" dirty="0" smtClean="0">
                <a:solidFill>
                  <a:srgbClr val="FF0000"/>
                </a:solidFill>
              </a:rPr>
              <a:t>с 01.04.2025</a:t>
            </a:r>
            <a:r>
              <a:rPr lang="ru-RU" sz="1800" b="1" i="1" dirty="0" smtClean="0">
                <a:solidFill>
                  <a:srgbClr val="00B050"/>
                </a:solidFill>
              </a:rPr>
              <a:t>):</a:t>
            </a:r>
            <a:r>
              <a:rPr lang="ru-RU" sz="1800" b="1" i="1" dirty="0">
                <a:solidFill>
                  <a:srgbClr val="00B050"/>
                </a:solidFill>
              </a:rPr>
              <a:t/>
            </a:r>
            <a:br>
              <a:rPr lang="ru-RU" sz="1800" b="1" i="1" dirty="0">
                <a:solidFill>
                  <a:srgbClr val="00B050"/>
                </a:solidFill>
              </a:rPr>
            </a:br>
            <a:endParaRPr lang="ru-RU" sz="1800" b="1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75359"/>
            <a:ext cx="9144000" cy="4093029"/>
          </a:xfrm>
        </p:spPr>
        <p:txBody>
          <a:bodyPr/>
          <a:lstStyle/>
          <a:p>
            <a:pPr marL="203040" indent="0">
              <a:buNone/>
            </a:pPr>
            <a:r>
              <a:rPr lang="ru-RU" sz="1400" b="1" dirty="0">
                <a:solidFill>
                  <a:schemeClr val="bg2"/>
                </a:solidFill>
              </a:rPr>
              <a:t>Обеспечить </a:t>
            </a:r>
            <a:r>
              <a:rPr lang="ru-RU" sz="1400" b="1" dirty="0" smtClean="0">
                <a:solidFill>
                  <a:schemeClr val="bg2"/>
                </a:solidFill>
              </a:rPr>
              <a:t>организацию материально-техническими</a:t>
            </a:r>
            <a:r>
              <a:rPr lang="ru-RU" sz="1400" b="1" dirty="0">
                <a:solidFill>
                  <a:schemeClr val="bg2"/>
                </a:solidFill>
              </a:rPr>
              <a:t>, кадровыми ресурсами для: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u="sng" dirty="0" smtClean="0"/>
              <a:t>реализации </a:t>
            </a:r>
            <a:r>
              <a:rPr lang="ru-RU" sz="1400" b="1" u="sng" dirty="0"/>
              <a:t>программы воспитательной работы и календарного плана воспитательной работы</a:t>
            </a:r>
            <a:r>
              <a:rPr lang="ru-RU" sz="1400" dirty="0"/>
              <a:t>, разработанной в соответствии с федеральной программой воспитательной работы для организаций отдыха детей и их оздоровления и календарным планом воспитательной </a:t>
            </a:r>
            <a:r>
              <a:rPr lang="ru-RU" sz="1400" dirty="0" smtClean="0"/>
              <a:t>работы </a:t>
            </a:r>
            <a:r>
              <a:rPr lang="ru-RU" sz="1400" dirty="0" smtClean="0">
                <a:solidFill>
                  <a:srgbClr val="00B050"/>
                </a:solidFill>
              </a:rPr>
              <a:t>(</a:t>
            </a:r>
            <a:r>
              <a:rPr lang="ru-RU" sz="1400" b="1" dirty="0" smtClean="0">
                <a:solidFill>
                  <a:srgbClr val="00B050"/>
                </a:solidFill>
              </a:rPr>
              <a:t>обеспечить условия повышения </a:t>
            </a:r>
            <a:r>
              <a:rPr lang="ru-RU" sz="1400" b="1" dirty="0">
                <a:solidFill>
                  <a:srgbClr val="00B050"/>
                </a:solidFill>
              </a:rPr>
              <a:t>квалификации </a:t>
            </a:r>
            <a:r>
              <a:rPr lang="ru-RU" sz="1400" b="1" dirty="0" err="1">
                <a:solidFill>
                  <a:srgbClr val="00B050"/>
                </a:solidFill>
              </a:rPr>
              <a:t>вожатско</a:t>
            </a:r>
            <a:r>
              <a:rPr lang="ru-RU" sz="1400" b="1" dirty="0">
                <a:solidFill>
                  <a:srgbClr val="00B050"/>
                </a:solidFill>
              </a:rPr>
              <a:t>-педагогического состава</a:t>
            </a:r>
            <a:r>
              <a:rPr lang="ru-RU" sz="14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);</a:t>
            </a:r>
            <a:endParaRPr lang="ru-RU" sz="1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u="sng" dirty="0" smtClean="0"/>
              <a:t>ведения </a:t>
            </a:r>
            <a:r>
              <a:rPr lang="ru-RU" sz="1400" b="1" u="sng" dirty="0"/>
              <a:t>официального сайта </a:t>
            </a:r>
            <a:r>
              <a:rPr lang="ru-RU" sz="1400" dirty="0"/>
              <a:t>организации отдыха и оздоровления детей, созданного в соответствии с утвержденной примерной структурой официального сайта организации отдыха детей и их оздоровления в сети «Интернет» и формата предоставления </a:t>
            </a:r>
            <a:r>
              <a:rPr lang="ru-RU" sz="1400" dirty="0" smtClean="0"/>
              <a:t>информации.</a:t>
            </a:r>
            <a:endParaRPr lang="ru-RU" sz="1400" dirty="0"/>
          </a:p>
          <a:p>
            <a:pPr marL="203040" indent="0">
              <a:buNone/>
            </a:pPr>
            <a:endParaRPr lang="ru-RU" sz="1400" b="1" dirty="0" smtClean="0">
              <a:solidFill>
                <a:schemeClr val="bg2"/>
              </a:solidFill>
            </a:endParaRPr>
          </a:p>
          <a:p>
            <a:pPr marL="203040" indent="0">
              <a:buNone/>
            </a:pPr>
            <a:r>
              <a:rPr lang="ru-RU" sz="1400" b="1" dirty="0" smtClean="0">
                <a:solidFill>
                  <a:schemeClr val="bg2"/>
                </a:solidFill>
              </a:rPr>
              <a:t>Обеспечить </a:t>
            </a:r>
            <a:r>
              <a:rPr lang="ru-RU" sz="1400" b="1" dirty="0">
                <a:solidFill>
                  <a:schemeClr val="bg2"/>
                </a:solidFill>
              </a:rPr>
              <a:t>для включения в реестр организаций отдыха детей и их оздоровления направление </a:t>
            </a:r>
            <a:r>
              <a:rPr lang="ru-RU" sz="1400" b="1" dirty="0" smtClean="0">
                <a:solidFill>
                  <a:schemeClr val="bg2"/>
                </a:solidFill>
              </a:rPr>
              <a:t>следующих </a:t>
            </a:r>
            <a:r>
              <a:rPr lang="ru-RU" sz="1400" b="1" dirty="0">
                <a:solidFill>
                  <a:schemeClr val="bg2"/>
                </a:solidFill>
              </a:rPr>
              <a:t>сведений и документов: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адрес официального сайта в сети «Интернет»;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копии программы воспитательной работы, предусмотренной </a:t>
            </a:r>
            <a:r>
              <a:rPr lang="ru-RU" sz="1400" dirty="0">
                <a:hlinkClick r:id="rId3"/>
              </a:rPr>
              <a:t>абзацем вторым пункта 2 статьи 12</a:t>
            </a:r>
            <a:r>
              <a:rPr lang="ru-RU" sz="1400" dirty="0"/>
              <a:t> Федерального закона от 24.07.1998 № 124-ФЗ «Об основных гарантиях прав ребенка в Российской Федерации», заверенной в установленном порядке.</a:t>
            </a:r>
          </a:p>
          <a:p>
            <a:pPr marL="203040" indent="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32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210432" y="4485132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226755"/>
            <a:ext cx="7353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РЕГИОНАЛЬНОГО КОНТРОЛЯ: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2440" y="1245037"/>
            <a:ext cx="7947660" cy="31269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797" y="1879253"/>
            <a:ext cx="75199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Осуществление </a:t>
            </a:r>
            <a:r>
              <a:rPr lang="ru-RU" sz="2000" dirty="0"/>
              <a:t>регионального государственного контроля (надзора) за достоверностью, актуальностью и полнотой сведений об организациях отдыха детей и их оздоровления, содержащихся в реестре организаций отдыха детей и их оздоровления</a:t>
            </a:r>
          </a:p>
        </p:txBody>
      </p:sp>
      <p:pic>
        <p:nvPicPr>
          <p:cNvPr id="6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210432" y="4485132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920" y="89013"/>
            <a:ext cx="8941699" cy="898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Организация и осуществление регионального государственного контроля в сфере организации отдыха и оздоровления </a:t>
            </a:r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детей:</a:t>
            </a:r>
            <a:endParaRPr lang="ru-RU" sz="2100" dirty="0">
              <a:solidFill>
                <a:srgbClr val="0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6719" y="1080890"/>
            <a:ext cx="6166026" cy="1005568"/>
            <a:chOff x="0" y="118755"/>
            <a:chExt cx="3202327" cy="17991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18755"/>
              <a:ext cx="3202327" cy="17991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118755"/>
              <a:ext cx="3202327" cy="17991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300" b="1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6719" y="3520068"/>
            <a:ext cx="6166028" cy="1124762"/>
            <a:chOff x="3329844" y="164923"/>
            <a:chExt cx="3312977" cy="17991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329844" y="164923"/>
              <a:ext cx="3312977" cy="17991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329844" y="164923"/>
              <a:ext cx="3312976" cy="17991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300" b="1" dirty="0" smtClean="0">
                  <a:solidFill>
                    <a:srgbClr val="1F497D"/>
                  </a:solidFill>
                  <a:latin typeface="Cambria" panose="02040503050406030204" pitchFamily="18" charset="0"/>
                  <a:cs typeface="Arial"/>
                </a:rPr>
                <a:t>Положение </a:t>
              </a:r>
              <a:r>
                <a:rPr lang="ru-RU" sz="1300" b="1" dirty="0">
                  <a:solidFill>
                    <a:srgbClr val="1F497D"/>
                  </a:solidFill>
                  <a:latin typeface="Cambria" panose="02040503050406030204" pitchFamily="18" charset="0"/>
                  <a:cs typeface="Arial"/>
                </a:rPr>
                <a:t>о региональном государственном контроле (надзоре) за достоверностью, актуальностью и полнотой сведений об организациях отдыха детей и их оздоровления, содержащихся в реестре организаций отдыха детей и их оздоровления», утвержденного Постановлением Правительства Красноярского края от 29.12.2021 № 998-п</a:t>
              </a:r>
            </a:p>
            <a:p>
              <a:pPr algn="just"/>
              <a:endParaRPr lang="ru-RU" sz="1300" b="1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46719" y="2230504"/>
            <a:ext cx="6166028" cy="1143875"/>
            <a:chOff x="559699" y="2247593"/>
            <a:chExt cx="5494531" cy="143205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59699" y="2247593"/>
              <a:ext cx="5494531" cy="14320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559699" y="2247593"/>
              <a:ext cx="5494531" cy="14320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300" b="1" dirty="0" smtClean="0">
                  <a:solidFill>
                    <a:srgbClr val="1F497D"/>
                  </a:solidFill>
                  <a:latin typeface="Cambria" panose="02040503050406030204" pitchFamily="18" charset="0"/>
                  <a:cs typeface="Arial"/>
                </a:rPr>
                <a:t>Федеральный </a:t>
              </a:r>
              <a:r>
                <a:rPr lang="ru-RU" sz="1300" b="1" dirty="0">
                  <a:solidFill>
                    <a:srgbClr val="1F497D"/>
                  </a:solidFill>
                  <a:latin typeface="Cambria" panose="02040503050406030204" pitchFamily="18" charset="0"/>
                  <a:cs typeface="Arial"/>
                </a:rPr>
                <a:t>закон от 24.07.1998 № 124-ФЗ  «Об основных гарантиях прав ребенка в Российской Федерации»</a:t>
              </a:r>
            </a:p>
            <a:p>
              <a:pPr algn="just"/>
              <a:endParaRPr lang="ru-RU" sz="1300" b="1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endParaRPr>
            </a:p>
          </p:txBody>
        </p:sp>
      </p:grpSp>
      <p:pic>
        <p:nvPicPr>
          <p:cNvPr id="4098" name="Picture 2" descr="https://sdo.kursksu.ru/pluginfile.php/33021/course/overviewfiles/blob-man-graduate-in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078" y="1078925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879" y="1106620"/>
            <a:ext cx="61558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F497D"/>
                </a:solidFill>
                <a:latin typeface="Cambria" panose="02040503050406030204" pitchFamily="18" charset="0"/>
              </a:rPr>
              <a:t>Федеральный закон от 31.07.2020 № 248-ФЗ «О государственном контроле (надзоре) и муниципальном контроле в Российской Федерации»</a:t>
            </a:r>
          </a:p>
        </p:txBody>
      </p:sp>
      <p:pic>
        <p:nvPicPr>
          <p:cNvPr id="18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598920" y="4392888"/>
            <a:ext cx="2551520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62D0E4-9B3C-BBC9-D7F2-33D90160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D6B9EA5-7146-CF06-62D0-201614AA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27C5AD7-4C0C-D2B3-9515-CA8D050208DB}"/>
              </a:ext>
            </a:extLst>
          </p:cNvPr>
          <p:cNvSpPr/>
          <p:nvPr/>
        </p:nvSpPr>
        <p:spPr>
          <a:xfrm>
            <a:off x="992981" y="183861"/>
            <a:ext cx="7672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10.03.2022 № 336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организации и осуществления государственного контроля (надзора), муниципального контроля»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9D3F720-3E33-EE00-51F1-457627768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856" y="1416883"/>
            <a:ext cx="775096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14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января 2030 г.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право направления обращений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контролируемых лиц по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вопросу осуществления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консультирования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 проведения профилактического визита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отношении такого контролируемого лица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обеспечивается с использованием федеральной государственной информационной системы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Единый портал государственных и муниципальных услуг (функций)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indent="1714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Такое заявление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подлежит рассмотрению в течение 10 рабочих дней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рабочих дней на согласование даты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179952" y="4251156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62D0E4-9B3C-BBC9-D7F2-33D90160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D6B9EA5-7146-CF06-62D0-201614AA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6944" r="17813" b="5833"/>
          <a:stretch/>
        </p:blipFill>
        <p:spPr bwMode="auto">
          <a:xfrm>
            <a:off x="257176" y="815413"/>
            <a:ext cx="5114924" cy="38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23668" y="163773"/>
            <a:ext cx="3840905" cy="4898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профилактический визит</a:t>
            </a:r>
            <a:b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консультирование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72100" y="329986"/>
            <a:ext cx="3265932" cy="4132286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78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3793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0682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7584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ЗАПИСЬ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организаций, находящихся в реестре):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://www.gosuslugi.ru/626705/1/form (запись 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://www.gosuslugi.ru/625710/1/form (запись на консультацию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48904" y="4462272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920" y="89012"/>
            <a:ext cx="8941699" cy="16585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Перечень НПА, содержащих обязательные требования, оценка которых осуществляется министерством образования Красноярского края в рамках регионального контроля </a:t>
            </a:r>
          </a:p>
          <a:p>
            <a:pPr algn="ctr"/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(</a:t>
            </a:r>
            <a:r>
              <a:rPr lang="ru-RU" sz="2100" b="1" dirty="0" smtClean="0">
                <a:solidFill>
                  <a:srgbClr val="00B050"/>
                </a:solidFill>
                <a:latin typeface="Cambria" panose="02040503050406030204" pitchFamily="18" charset="0"/>
                <a:cs typeface="Arial"/>
              </a:rPr>
              <a:t>приказ министерства образования Красноярского от 15.03.2021 № 127-11-05</a:t>
            </a:r>
            <a:r>
              <a:rPr lang="ru-RU" sz="21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):</a:t>
            </a:r>
            <a:endParaRPr lang="ru-RU" sz="2100" dirty="0">
              <a:solidFill>
                <a:srgbClr val="0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6721" y="2000713"/>
            <a:ext cx="6166026" cy="1005568"/>
            <a:chOff x="0" y="118755"/>
            <a:chExt cx="3202327" cy="17991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18755"/>
              <a:ext cx="3202327" cy="17991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118755"/>
              <a:ext cx="3202327" cy="17991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300" b="1" dirty="0" smtClean="0">
                  <a:solidFill>
                    <a:srgbClr val="00B050"/>
                  </a:solidFill>
                  <a:latin typeface="Cambria" panose="02040503050406030204" pitchFamily="18" charset="0"/>
                  <a:cs typeface="Arial"/>
                </a:rPr>
                <a:t>Статья 1, части 2-4, 6 статьи 12.2. Федерального закона </a:t>
              </a:r>
              <a:r>
                <a:rPr lang="ru-RU" sz="1300" b="1" dirty="0">
                  <a:solidFill>
                    <a:srgbClr val="00B050"/>
                  </a:solidFill>
                  <a:latin typeface="Cambria" panose="02040503050406030204" pitchFamily="18" charset="0"/>
                  <a:cs typeface="Arial"/>
                </a:rPr>
                <a:t>от 24.07.1998 </a:t>
              </a:r>
              <a:endParaRPr lang="ru-RU" sz="1300" b="1" dirty="0" smtClean="0">
                <a:solidFill>
                  <a:srgbClr val="00B050"/>
                </a:solidFill>
                <a:latin typeface="Cambria" panose="02040503050406030204" pitchFamily="18" charset="0"/>
                <a:cs typeface="Arial"/>
              </a:endParaRPr>
            </a:p>
            <a:p>
              <a:pPr algn="just"/>
              <a:r>
                <a:rPr lang="ru-RU" sz="1300" b="1" dirty="0" smtClean="0">
                  <a:solidFill>
                    <a:srgbClr val="00B050"/>
                  </a:solidFill>
                  <a:latin typeface="Cambria" panose="02040503050406030204" pitchFamily="18" charset="0"/>
                  <a:cs typeface="Arial"/>
                </a:rPr>
                <a:t>№ </a:t>
              </a:r>
              <a:r>
                <a:rPr lang="ru-RU" sz="1300" b="1" dirty="0">
                  <a:solidFill>
                    <a:srgbClr val="00B050"/>
                  </a:solidFill>
                  <a:latin typeface="Cambria" panose="02040503050406030204" pitchFamily="18" charset="0"/>
                  <a:cs typeface="Arial"/>
                </a:rPr>
                <a:t>124-ФЗ</a:t>
              </a:r>
              <a:r>
                <a:rPr lang="ru-RU" sz="1300" b="1" dirty="0">
                  <a:solidFill>
                    <a:srgbClr val="1F497D"/>
                  </a:solidFill>
                  <a:latin typeface="Cambria" panose="02040503050406030204" pitchFamily="18" charset="0"/>
                  <a:cs typeface="Arial"/>
                </a:rPr>
                <a:t>  «Об основных гарантиях прав ребенка в Российской Федерации»</a:t>
              </a:r>
            </a:p>
          </p:txBody>
        </p:sp>
      </p:grpSp>
      <p:pic>
        <p:nvPicPr>
          <p:cNvPr id="4098" name="Picture 2" descr="https://sdo.kursksu.ru/pluginfile.php/33021/course/overviewfiles/blob-man-graduate-in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31" y="1855497"/>
            <a:ext cx="1797749" cy="179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624894" y="3690504"/>
            <a:ext cx="2185091" cy="1124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РЕЕСТР ОБЯЗАТЕЛЬНЫХ ТРЕБОВАНИЙ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721" y="3227191"/>
            <a:ext cx="6166026" cy="16292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Категории лиц, обязанные соблюдать обязательные требования: </a:t>
            </a:r>
            <a:r>
              <a:rPr lang="ru-RU" sz="1300" b="1" dirty="0" smtClean="0">
                <a:solidFill>
                  <a:srgbClr val="00B050"/>
                </a:solidFill>
                <a:latin typeface="Cambria" panose="02040503050406030204" pitchFamily="18" charset="0"/>
                <a:cs typeface="Arial"/>
              </a:rPr>
              <a:t>организации отдыха и оздоровления (вкл. ИП)</a:t>
            </a:r>
            <a:r>
              <a:rPr lang="ru-RU" sz="13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;</a:t>
            </a:r>
          </a:p>
          <a:p>
            <a:pPr algn="just"/>
            <a:endParaRPr lang="ru-RU" sz="1300" b="1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  <a:p>
            <a:pPr algn="just"/>
            <a:r>
              <a:rPr lang="ru-RU" sz="13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Виды экономической деятельности лиц, обязанных соблюдать установленные нормативным обязательные требования, в соответствии с ОКВЭД: </a:t>
            </a:r>
            <a:r>
              <a:rPr lang="ru-RU" sz="1300" b="1" dirty="0" smtClean="0">
                <a:solidFill>
                  <a:srgbClr val="00B050"/>
                </a:solidFill>
                <a:latin typeface="Cambria" panose="02040503050406030204" pitchFamily="18" charset="0"/>
                <a:cs typeface="Arial"/>
              </a:rPr>
              <a:t>55.23.1</a:t>
            </a:r>
            <a:endParaRPr lang="ru-RU" sz="1300" b="1" dirty="0">
              <a:solidFill>
                <a:srgbClr val="00B050"/>
              </a:solidFill>
              <a:latin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5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040" indent="0">
              <a:buNone/>
            </a:pP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38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80754" y="148046"/>
            <a:ext cx="7358743" cy="4397828"/>
          </a:xfrm>
          <a:prstGeom prst="rect">
            <a:avLst/>
          </a:prstGeom>
        </p:spPr>
      </p:pic>
      <p:pic>
        <p:nvPicPr>
          <p:cNvPr id="7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64144" y="4545874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48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/>
              <a:t>Подраздел «Основные сведения»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700306"/>
            <a:ext cx="8924862" cy="4443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а) о полном и сокращенном (при наличии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) наименовании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Организации;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б) об организационно-правовой форме Организации;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в) о типе Организации;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г)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о дате создания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Организации;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д) об учредителе (учредителях) Организации;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е) о наименовании представительств и филиалов Организации (при наличии);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ж)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о месте нахождения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Организации, ее представительств и филиалов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при наличии);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з)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о режиме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(сезонный/круглогодичный)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и графике работы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Организации,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представительств и филиалов (при наличии);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и) о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контактных телефонах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Организации, ее представительств и филиалов (при наличии), в том числе телефонах для оперативной связи с родителями (законными представителями) детей; 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к)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об адресах электронной почты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Организации, ее представительств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филиалов (при наличии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indent="448310" algn="just">
              <a:lnSpc>
                <a:spcPts val="21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л) об адресах официальных сайтов представительств и филиалов Организации (при наличии) или страницах в сети «Интернет»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15215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48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/>
              <a:t>Подраздел «Структура и органы управления Организацией»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700306"/>
            <a:ext cx="8924862" cy="4443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а</a:t>
            </a:r>
            <a:r>
              <a:rPr lang="ru-RU" sz="2000" dirty="0"/>
              <a:t>) </a:t>
            </a:r>
            <a:r>
              <a:rPr lang="ru-RU" sz="2000" b="1" dirty="0"/>
              <a:t>о структуре и об органах управления </a:t>
            </a:r>
            <a:r>
              <a:rPr lang="ru-RU" sz="2000" dirty="0"/>
              <a:t>Организации с указанием наименований структурных подразделений (</a:t>
            </a:r>
            <a:r>
              <a:rPr lang="ru-RU" sz="2000" b="1" dirty="0"/>
              <a:t>органов управления</a:t>
            </a:r>
            <a:r>
              <a:rPr lang="ru-RU" sz="2000" dirty="0"/>
              <a:t>) </a:t>
            </a:r>
            <a:r>
              <a:rPr lang="ru-RU" sz="2000" dirty="0" smtClean="0"/>
              <a:t>    (</a:t>
            </a:r>
            <a:r>
              <a:rPr lang="ru-RU" sz="2000" dirty="0"/>
              <a:t>при наличии);</a:t>
            </a:r>
          </a:p>
          <a:p>
            <a:r>
              <a:rPr lang="ru-RU" sz="2000" dirty="0"/>
              <a:t>б) </a:t>
            </a:r>
            <a:r>
              <a:rPr lang="ru-RU" sz="2000" b="1" dirty="0"/>
              <a:t>о фамилиях, именах, отчествах (при наличии) и должностях руководителей структурных подразделений</a:t>
            </a:r>
            <a:r>
              <a:rPr lang="ru-RU" sz="2000" dirty="0"/>
              <a:t>;</a:t>
            </a:r>
          </a:p>
          <a:p>
            <a:r>
              <a:rPr lang="ru-RU" sz="2000" dirty="0"/>
              <a:t>в) </a:t>
            </a:r>
            <a:r>
              <a:rPr lang="ru-RU" sz="2000" b="1" dirty="0"/>
              <a:t>о местах нахождения структурных подразделений (органов управления)</a:t>
            </a:r>
            <a:r>
              <a:rPr lang="ru-RU" sz="2000" dirty="0"/>
              <a:t> Организации;</a:t>
            </a:r>
          </a:p>
          <a:p>
            <a:r>
              <a:rPr lang="ru-RU" sz="2000" dirty="0"/>
              <a:t>г) </a:t>
            </a:r>
            <a:r>
              <a:rPr lang="ru-RU" sz="2000" b="1" dirty="0"/>
              <a:t>об адресах официальных сайтов </a:t>
            </a:r>
            <a:r>
              <a:rPr lang="ru-RU" sz="2000" dirty="0"/>
              <a:t>в сети «Интернет» структурных подразделений (органов управления) Организации (при наличии);</a:t>
            </a:r>
          </a:p>
          <a:p>
            <a:r>
              <a:rPr lang="ru-RU" sz="2000" dirty="0"/>
              <a:t>д) </a:t>
            </a:r>
            <a:r>
              <a:rPr lang="ru-RU" sz="2000" b="1" dirty="0"/>
              <a:t>об адресах электронной почты </a:t>
            </a:r>
            <a:r>
              <a:rPr lang="ru-RU" sz="2000" dirty="0"/>
              <a:t>структурных подразделений (органов управления) Организации (при наличии);</a:t>
            </a:r>
          </a:p>
          <a:p>
            <a:r>
              <a:rPr lang="ru-RU" sz="2000" dirty="0"/>
              <a:t>е</a:t>
            </a:r>
            <a:r>
              <a:rPr lang="ru-RU" sz="2000" b="1" dirty="0"/>
              <a:t>) о положениях структурных подразделений (органов управления) </a:t>
            </a:r>
            <a:r>
              <a:rPr lang="ru-RU" sz="2000" dirty="0"/>
              <a:t>Организации с приложением указанных положений в виде электронных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1177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0" y="-78631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48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/>
              <a:t>Подраздел </a:t>
            </a:r>
            <a:r>
              <a:rPr lang="ru-RU" sz="1600" b="1" dirty="0" smtClean="0"/>
              <a:t>«Документы»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574997"/>
            <a:ext cx="8924862" cy="45685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а) устав Организации;</a:t>
            </a:r>
          </a:p>
          <a:p>
            <a:r>
              <a:rPr lang="ru-RU" sz="1600" dirty="0"/>
              <a:t>б) положение об Организации;</a:t>
            </a:r>
          </a:p>
          <a:p>
            <a:r>
              <a:rPr lang="ru-RU" sz="1600" dirty="0"/>
              <a:t>в) </a:t>
            </a:r>
            <a:r>
              <a:rPr lang="ru-RU" sz="1600" b="1" dirty="0"/>
              <a:t>правила нахождения на территории организации отдыха детей </a:t>
            </a:r>
            <a:r>
              <a:rPr lang="ru-RU" sz="1600" b="1" dirty="0" smtClean="0"/>
              <a:t>и </a:t>
            </a:r>
            <a:r>
              <a:rPr lang="ru-RU" sz="1600" b="1" dirty="0"/>
              <a:t>их оздоровления</a:t>
            </a:r>
            <a:r>
              <a:rPr lang="ru-RU" sz="1600" dirty="0"/>
              <a:t> (п. 2.2. статьи 12 Федерального закона № 124-ФЗ);</a:t>
            </a:r>
          </a:p>
          <a:p>
            <a:r>
              <a:rPr lang="ru-RU" sz="1600" dirty="0"/>
              <a:t>г) коллективный договор (при наличии);</a:t>
            </a:r>
          </a:p>
          <a:p>
            <a:r>
              <a:rPr lang="ru-RU" sz="1600" dirty="0"/>
              <a:t>д) </a:t>
            </a:r>
            <a:r>
              <a:rPr lang="ru-RU" sz="1600" b="1" dirty="0"/>
              <a:t>информация о наличии санитарно-эпидемиологического заключения, включая дату выдачи заключения</a:t>
            </a:r>
            <a:r>
              <a:rPr lang="ru-RU" sz="1600" dirty="0"/>
              <a:t>;</a:t>
            </a:r>
          </a:p>
          <a:p>
            <a:r>
              <a:rPr lang="ru-RU" sz="1600" dirty="0"/>
              <a:t>е) предписания органов, осуществляющих государственный контроль (надзор) в сфере организации отдыха детей и их оздоровления, отчеты об исполнении таких предписаний (до подтверждения органом, осуществляющим государственный контроль (надзор) в сфере организации отдыха детей </a:t>
            </a:r>
            <a:r>
              <a:rPr lang="ru-RU" sz="1600" dirty="0" smtClean="0"/>
              <a:t>и </a:t>
            </a:r>
            <a:r>
              <a:rPr lang="ru-RU" sz="1600" dirty="0"/>
              <a:t>их оздоровления, исполнения предписания или признания его недействительным в установленном законом порядке) (при наличии);</a:t>
            </a:r>
          </a:p>
          <a:p>
            <a:r>
              <a:rPr lang="ru-RU" sz="1600" dirty="0"/>
              <a:t>ж) информация о наличии лицензии на осуществление медицинской деятельности;</a:t>
            </a:r>
          </a:p>
          <a:p>
            <a:r>
              <a:rPr lang="ru-RU" sz="1600" dirty="0"/>
              <a:t>з) информация о наличии лицензии на осуществление образовательной деятельности;</a:t>
            </a:r>
          </a:p>
          <a:p>
            <a:r>
              <a:rPr lang="ru-RU" sz="1600" dirty="0"/>
              <a:t>и) программа развития Организации (при наличии);</a:t>
            </a:r>
          </a:p>
          <a:p>
            <a:r>
              <a:rPr lang="ru-RU" sz="1600" dirty="0"/>
              <a:t>к) иные локальные нормативные акты Организации по основным вопросам организации и осуществления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609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36" y="89012"/>
            <a:ext cx="8998345" cy="689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Соблюдение обязательных требований </a:t>
            </a:r>
            <a:r>
              <a:rPr lang="ru-RU" sz="1800" b="1" u="sng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санитарно-эпидемиологического </a:t>
            </a:r>
            <a:r>
              <a:rPr lang="ru-RU" sz="1800" b="1" u="sng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законодательства</a:t>
            </a:r>
            <a:endParaRPr lang="ru-RU" sz="1800" b="1" u="sng" dirty="0">
              <a:solidFill>
                <a:schemeClr val="bg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1272719"/>
            <a:ext cx="1086696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2488676"/>
            <a:ext cx="1086696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3668966"/>
            <a:ext cx="1086696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51432" y="1028050"/>
            <a:ext cx="7911649" cy="1304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организации отдыха детей и их оздоровления должны получить в Управлении Федеральной службы по надзору в сфере защиты прав потребителей и благополучия человека по Красноярскому краю санитарно-эпидемиологическое заключение о соответствии деятельности, осуществляемой организацией отдыха детей и их оздоровления, санитарно-эпидемиологическим требованиям.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1431" y="2410855"/>
            <a:ext cx="7911649" cy="1304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Санитарно-эпидемиологическое заключение о соответствии деятельности, осуществляемой организацией отдыха детей и их оздоровления санитарно-эпидемиологическим требованиям, </a:t>
            </a:r>
          </a:p>
          <a:p>
            <a:pPr algn="just"/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</a:t>
            </a:r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сроком на 1 год </a:t>
            </a:r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п.9 Порядка выдачи санитарно-эпидемиологического заключения от 19.07.2007 № 224).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51430" y="3832040"/>
            <a:ext cx="7911649" cy="12457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деятельности определены:</a:t>
            </a:r>
          </a:p>
          <a:p>
            <a:pPr algn="just"/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Главного государственного санитарного врача РФ от 28.09.2020 № 28</a:t>
            </a:r>
          </a:p>
          <a:p>
            <a:pPr algn="just"/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молодежи»</a:t>
            </a:r>
          </a:p>
        </p:txBody>
      </p:sp>
    </p:spTree>
    <p:extLst>
      <p:ext uri="{BB962C8B-B14F-4D97-AF65-F5344CB8AC3E}">
        <p14:creationId xmlns:p14="http://schemas.microsoft.com/office/powerpoint/2010/main" val="38811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46678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6140162" cy="48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ea typeface="Calibri"/>
              </a:rPr>
              <a:t>Правила нахождения на территории организации отдыха детей и их оздоровления </a:t>
            </a:r>
            <a:r>
              <a:rPr lang="ru-RU" sz="1600" b="1" dirty="0" smtClean="0">
                <a:ea typeface="Calibri"/>
              </a:rPr>
              <a:t>включают: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700306"/>
            <a:ext cx="8924862" cy="4443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особенности использования расположенных на территории организации отдыха детей и их оздоровления водного объекта или его части, включая осуществление обособленного водопользования, земельного участка в пределах береговой полосы водного объекта либо примыкающего к территории организации отдыха детей и их оздоровления участка береговой полосы водного объекта, расположенного вне границ территории организации отдыха детей и их оздоровления, а также расположенного вне границ территории организации отдыха детей и их оздоровления водного объекта;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особенности доступа к расположенным на территории организации отдыха детей и их оздоровления водному объекту или его части, земельному участку в пределах береговой полосы водного объекта в случае предоставления соответствующей организации в установленном законом порядке водных объектов и земельных участков в пределах береговой полосы;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правила поведения на территории организации отдыха детей и их оздоровления и на объектах, которые расположены на территории организации отдыха детей и их оздоровления;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иную необходимую для безопасного пребывания детей информацию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7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8133" y="89012"/>
            <a:ext cx="1984948" cy="35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 01.04.2025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1" y="-80002"/>
            <a:ext cx="871008" cy="6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0478" y="89012"/>
            <a:ext cx="4168986" cy="48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/>
              <a:t>Подраздел «Деятельность»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220" y="574997"/>
            <a:ext cx="8924862" cy="45685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	возрастная </a:t>
            </a:r>
            <a:r>
              <a:rPr lang="ru-RU" sz="2800" dirty="0"/>
              <a:t>категория детей, принимаемых в организацию отдыха детей </a:t>
            </a:r>
            <a:r>
              <a:rPr lang="ru-RU" sz="2800" dirty="0" smtClean="0"/>
              <a:t>и </a:t>
            </a:r>
            <a:r>
              <a:rPr lang="ru-RU" sz="2800" dirty="0"/>
              <a:t>их оздоровления</a:t>
            </a:r>
            <a:r>
              <a:rPr lang="ru-RU" sz="2800" dirty="0" smtClean="0"/>
              <a:t>;</a:t>
            </a:r>
          </a:p>
          <a:p>
            <a:endParaRPr lang="ru-RU" sz="2800" dirty="0"/>
          </a:p>
          <a:p>
            <a:r>
              <a:rPr lang="ru-RU" sz="2800" dirty="0"/>
              <a:t>	</a:t>
            </a:r>
            <a:r>
              <a:rPr lang="ru-RU" sz="2800" dirty="0" smtClean="0"/>
              <a:t>даты </a:t>
            </a:r>
            <a:r>
              <a:rPr lang="ru-RU" sz="2800" dirty="0"/>
              <a:t>проведения смен</a:t>
            </a:r>
            <a:r>
              <a:rPr lang="ru-RU" sz="2800" dirty="0" smtClean="0"/>
              <a:t>;</a:t>
            </a:r>
          </a:p>
          <a:p>
            <a:endParaRPr lang="ru-RU" sz="2800" dirty="0"/>
          </a:p>
          <a:p>
            <a:r>
              <a:rPr lang="ru-RU" sz="2800" dirty="0"/>
              <a:t>	</a:t>
            </a:r>
            <a:r>
              <a:rPr lang="ru-RU" sz="2800" dirty="0" smtClean="0"/>
              <a:t>реализуемые </a:t>
            </a:r>
            <a:r>
              <a:rPr lang="ru-RU" sz="2800" dirty="0"/>
              <a:t>программы дополнительного образования по различным </a:t>
            </a:r>
            <a:r>
              <a:rPr lang="ru-RU" sz="2800" dirty="0" smtClean="0"/>
              <a:t>направленностям;</a:t>
            </a:r>
          </a:p>
          <a:p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методические </a:t>
            </a:r>
            <a:r>
              <a:rPr lang="ru-RU" sz="2800" dirty="0"/>
              <a:t>разработки (при наличии</a:t>
            </a:r>
            <a:r>
              <a:rPr lang="ru-RU" sz="2800" dirty="0" smtClean="0"/>
              <a:t>);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	программа воспитания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7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283225" y="4485132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40764</TotalTime>
  <Words>3587</Words>
  <Application>Microsoft Office PowerPoint</Application>
  <PresentationFormat>Экран (16:9)</PresentationFormat>
  <Paragraphs>379</Paragraphs>
  <Slides>38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1_Тема Office</vt:lpstr>
      <vt:lpstr>2_Тема Office</vt:lpstr>
      <vt:lpstr>24_Тема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ресурсы:</vt:lpstr>
      <vt:lpstr>Презентация PowerPoint</vt:lpstr>
      <vt:lpstr>В 2025 году организации отдыха детей и их оздоровления, включенные в реестр организаций отдыха и оздоровления,  должны (с 01.04.2025): 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Соленникова Мира Алексеевна</cp:lastModifiedBy>
  <cp:revision>3053</cp:revision>
  <cp:lastPrinted>2025-03-04T11:11:49Z</cp:lastPrinted>
  <dcterms:modified xsi:type="dcterms:W3CDTF">2025-03-10T08:05:02Z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