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6"/>
  </p:notesMasterIdLst>
  <p:handoutMasterIdLst>
    <p:handoutMasterId r:id="rId47"/>
  </p:handoutMasterIdLst>
  <p:sldIdLst>
    <p:sldId id="897" r:id="rId2"/>
    <p:sldId id="1922" r:id="rId3"/>
    <p:sldId id="1915" r:id="rId4"/>
    <p:sldId id="1916" r:id="rId5"/>
    <p:sldId id="1917" r:id="rId6"/>
    <p:sldId id="1918" r:id="rId7"/>
    <p:sldId id="1921" r:id="rId8"/>
    <p:sldId id="1925" r:id="rId9"/>
    <p:sldId id="1926" r:id="rId10"/>
    <p:sldId id="1924" r:id="rId11"/>
    <p:sldId id="1927" r:id="rId12"/>
    <p:sldId id="1928" r:id="rId13"/>
    <p:sldId id="1929" r:id="rId14"/>
    <p:sldId id="1930" r:id="rId15"/>
    <p:sldId id="1923" r:id="rId16"/>
    <p:sldId id="1919" r:id="rId17"/>
    <p:sldId id="1890" r:id="rId18"/>
    <p:sldId id="1891" r:id="rId19"/>
    <p:sldId id="1892" r:id="rId20"/>
    <p:sldId id="1893" r:id="rId21"/>
    <p:sldId id="1894" r:id="rId22"/>
    <p:sldId id="1895" r:id="rId23"/>
    <p:sldId id="1896" r:id="rId24"/>
    <p:sldId id="1897" r:id="rId25"/>
    <p:sldId id="1898" r:id="rId26"/>
    <p:sldId id="1899" r:id="rId27"/>
    <p:sldId id="1900" r:id="rId28"/>
    <p:sldId id="1901" r:id="rId29"/>
    <p:sldId id="1907" r:id="rId30"/>
    <p:sldId id="1920" r:id="rId31"/>
    <p:sldId id="1908" r:id="rId32"/>
    <p:sldId id="1909" r:id="rId33"/>
    <p:sldId id="1910" r:id="rId34"/>
    <p:sldId id="1911" r:id="rId35"/>
    <p:sldId id="1657" r:id="rId36"/>
    <p:sldId id="1806" r:id="rId37"/>
    <p:sldId id="1912" r:id="rId38"/>
    <p:sldId id="1914" r:id="rId39"/>
    <p:sldId id="1888" r:id="rId40"/>
    <p:sldId id="1902" r:id="rId41"/>
    <p:sldId id="1903" r:id="rId42"/>
    <p:sldId id="1904" r:id="rId43"/>
    <p:sldId id="1905" r:id="rId44"/>
    <p:sldId id="1756" r:id="rId45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922"/>
            <p14:sldId id="1915"/>
            <p14:sldId id="1916"/>
            <p14:sldId id="1917"/>
            <p14:sldId id="1918"/>
            <p14:sldId id="1921"/>
            <p14:sldId id="1925"/>
            <p14:sldId id="1926"/>
            <p14:sldId id="1924"/>
            <p14:sldId id="1927"/>
            <p14:sldId id="1928"/>
            <p14:sldId id="1929"/>
            <p14:sldId id="1930"/>
            <p14:sldId id="1923"/>
            <p14:sldId id="1919"/>
            <p14:sldId id="1890"/>
            <p14:sldId id="1891"/>
            <p14:sldId id="1892"/>
            <p14:sldId id="1893"/>
            <p14:sldId id="1894"/>
            <p14:sldId id="1895"/>
            <p14:sldId id="1896"/>
            <p14:sldId id="1897"/>
            <p14:sldId id="1898"/>
            <p14:sldId id="1899"/>
            <p14:sldId id="1900"/>
            <p14:sldId id="1901"/>
            <p14:sldId id="1907"/>
            <p14:sldId id="1920"/>
            <p14:sldId id="1908"/>
            <p14:sldId id="1909"/>
            <p14:sldId id="1910"/>
            <p14:sldId id="1911"/>
            <p14:sldId id="1657"/>
            <p14:sldId id="1806"/>
            <p14:sldId id="1912"/>
            <p14:sldId id="1914"/>
          </p14:sldIdLst>
        </p14:section>
        <p14:section name="Раздел без заголовка" id="{7CB72ACF-D885-409D-83A5-944B4864F899}">
          <p14:sldIdLst>
            <p14:sldId id="1888"/>
            <p14:sldId id="1902"/>
            <p14:sldId id="1903"/>
            <p14:sldId id="1904"/>
            <p14:sldId id="1905"/>
            <p14:sldId id="175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08DC4"/>
    <a:srgbClr val="607492"/>
    <a:srgbClr val="0E6E8C"/>
    <a:srgbClr val="00CC9C"/>
    <a:srgbClr val="149698"/>
    <a:srgbClr val="1496C0"/>
    <a:srgbClr val="FF5353"/>
    <a:srgbClr val="FFFFFF"/>
    <a:srgbClr val="009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0744" autoAdjust="0"/>
  </p:normalViewPr>
  <p:slideViewPr>
    <p:cSldViewPr snapToGrid="0">
      <p:cViewPr varScale="1">
        <p:scale>
          <a:sx n="141" d="100"/>
          <a:sy n="141" d="100"/>
        </p:scale>
        <p:origin x="-816" y="-102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спортивных школ, получивших лицензию в 2022 году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спортивных школ, прошедших ПВ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спортивных школ, планирующих пройти ПВ до конца 2023 года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4807936"/>
        <c:axId val="414809472"/>
        <c:axId val="0"/>
      </c:bar3DChart>
      <c:catAx>
        <c:axId val="4148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4809472"/>
        <c:crosses val="autoZero"/>
        <c:auto val="1"/>
        <c:lblAlgn val="ctr"/>
        <c:lblOffset val="100"/>
        <c:noMultiLvlLbl val="0"/>
      </c:catAx>
      <c:valAx>
        <c:axId val="41480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807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ВКС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месту осуществления образовательной деятельности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4910336"/>
        <c:axId val="414911872"/>
        <c:axId val="0"/>
      </c:bar3DChart>
      <c:catAx>
        <c:axId val="41491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4911872"/>
        <c:crosses val="autoZero"/>
        <c:auto val="1"/>
        <c:lblAlgn val="ctr"/>
        <c:lblOffset val="100"/>
        <c:noMultiLvlLbl val="0"/>
      </c:catAx>
      <c:valAx>
        <c:axId val="41491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910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обязательный ПВ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заявлению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000448"/>
        <c:axId val="415001984"/>
        <c:axId val="0"/>
      </c:bar3DChart>
      <c:catAx>
        <c:axId val="4150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5001984"/>
        <c:crosses val="autoZero"/>
        <c:auto val="1"/>
        <c:lblAlgn val="ctr"/>
        <c:lblOffset val="100"/>
        <c:noMultiLvlLbl val="0"/>
      </c:catAx>
      <c:valAx>
        <c:axId val="41500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00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34D8B-E4ED-4E8B-AB60-4A702FF9B83E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8B63E8-0157-4EB0-9A4C-8A2A13A813C6}">
      <dgm:prSet phldrT="[Текст]" custT="1"/>
      <dgm:spPr>
        <a:xfrm>
          <a:off x="33052" y="0"/>
          <a:ext cx="3056302" cy="5297162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2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ru-RU" sz="1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Постановление Правительства Российской Федерации </a:t>
          </a:r>
          <a:br>
            <a:rPr lang="ru-RU" sz="1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1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от 10.03.2022 </a:t>
          </a:r>
          <a:br>
            <a:rPr lang="ru-RU" sz="1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1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№ 336 </a:t>
          </a:r>
          <a:br>
            <a:rPr lang="ru-RU" sz="1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1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«Об особенностях организации и осуществления государственного контроля (надзора), муниципального контроля» </a:t>
          </a:r>
        </a:p>
        <a:p>
          <a:pPr algn="ctr"/>
          <a:endParaRPr lang="ru-RU" sz="2400" b="1" dirty="0" smtClean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algn="ctr"/>
          <a:endParaRPr lang="ru-RU" sz="18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35ED0DB4-21A7-4011-AED5-91B0A9BF87ED}" type="parTrans" cxnId="{69BDDF0C-FF8E-4F4A-95CD-228DB427C62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4162ED8-0741-4C8A-9CB3-B9B617734D94}" type="sibTrans" cxnId="{69BDDF0C-FF8E-4F4A-95CD-228DB427C627}">
      <dgm:prSet/>
      <dgm:spPr>
        <a:xfrm>
          <a:off x="3277440" y="2407674"/>
          <a:ext cx="398741" cy="481812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ru-RU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F0B8F3-6A1E-45C1-91C4-B6D72619055F}">
      <dgm:prSet custT="1"/>
      <dgm:spPr>
        <a:xfrm>
          <a:off x="3841696" y="0"/>
          <a:ext cx="3135995" cy="5297162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Мораторий </a:t>
          </a:r>
          <a:br>
            <a:rPr lang="ru-RU" sz="2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2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на проведение плановых </a:t>
          </a:r>
          <a:br>
            <a:rPr lang="ru-RU" sz="2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2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и внеплановых проверок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8A5E27-A584-42CA-920E-B39F972AA882}" type="parTrans" cxnId="{E4F30CE0-A197-4B7C-B797-D0E0643781B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D0414F1-FB3A-465A-A2AF-9C29FD5612B3}" type="sibTrans" cxnId="{E4F30CE0-A197-4B7C-B797-D0E0643781B1}">
      <dgm:prSet/>
      <dgm:spPr>
        <a:xfrm>
          <a:off x="7171971" y="2407674"/>
          <a:ext cx="411871" cy="481812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ru-RU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139C2C3-2931-4066-9049-C40F943275BE}" type="pres">
      <dgm:prSet presAssocID="{7E034D8B-E4ED-4E8B-AB60-4A702FF9B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4BC54-F933-4B32-B864-E25A3CB41BAA}" type="pres">
      <dgm:prSet presAssocID="{828B63E8-0157-4EB0-9A4C-8A2A13A813C6}" presName="node" presStyleLbl="node1" presStyleIdx="0" presStyleCnt="2" custScaleX="157315" custLinFactNeighborX="3188" custLinFactNeighborY="-59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91561D1-20E9-455D-8959-4F8AA581DB5F}" type="pres">
      <dgm:prSet presAssocID="{34162ED8-0741-4C8A-9CB3-B9B617734D94}" presName="sibTrans" presStyleLbl="sibTrans2D1" presStyleIdx="0" presStyleCn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BF06BCD8-3188-4104-95E0-DD4EB8741C31}" type="pres">
      <dgm:prSet presAssocID="{34162ED8-0741-4C8A-9CB3-B9B617734D9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23A3C878-F770-4655-9745-D3E813E29297}" type="pres">
      <dgm:prSet presAssocID="{8CF0B8F3-6A1E-45C1-91C4-B6D72619055F}" presName="node" presStyleLbl="node1" presStyleIdx="1" presStyleCnt="2" custScaleX="16141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E73CB07F-E599-42FC-B231-5BD7AE2F8ED9}" type="presOf" srcId="{34162ED8-0741-4C8A-9CB3-B9B617734D94}" destId="{BF06BCD8-3188-4104-95E0-DD4EB8741C31}" srcOrd="1" destOrd="0" presId="urn:microsoft.com/office/officeart/2005/8/layout/process1"/>
    <dgm:cxn modelId="{EE9FAB2C-820F-455B-A63A-D3DFC9582781}" type="presOf" srcId="{828B63E8-0157-4EB0-9A4C-8A2A13A813C6}" destId="{0BE4BC54-F933-4B32-B864-E25A3CB41BAA}" srcOrd="0" destOrd="0" presId="urn:microsoft.com/office/officeart/2005/8/layout/process1"/>
    <dgm:cxn modelId="{69BDDF0C-FF8E-4F4A-95CD-228DB427C627}" srcId="{7E034D8B-E4ED-4E8B-AB60-4A702FF9B83E}" destId="{828B63E8-0157-4EB0-9A4C-8A2A13A813C6}" srcOrd="0" destOrd="0" parTransId="{35ED0DB4-21A7-4011-AED5-91B0A9BF87ED}" sibTransId="{34162ED8-0741-4C8A-9CB3-B9B617734D94}"/>
    <dgm:cxn modelId="{E4F30CE0-A197-4B7C-B797-D0E0643781B1}" srcId="{7E034D8B-E4ED-4E8B-AB60-4A702FF9B83E}" destId="{8CF0B8F3-6A1E-45C1-91C4-B6D72619055F}" srcOrd="1" destOrd="0" parTransId="{E78A5E27-A584-42CA-920E-B39F972AA882}" sibTransId="{BD0414F1-FB3A-465A-A2AF-9C29FD5612B3}"/>
    <dgm:cxn modelId="{BBCE7C60-BC4E-4130-889B-142512973E36}" type="presOf" srcId="{34162ED8-0741-4C8A-9CB3-B9B617734D94}" destId="{D91561D1-20E9-455D-8959-4F8AA581DB5F}" srcOrd="0" destOrd="0" presId="urn:microsoft.com/office/officeart/2005/8/layout/process1"/>
    <dgm:cxn modelId="{3C57082F-0898-4E2B-AD2C-B121625D7274}" type="presOf" srcId="{8CF0B8F3-6A1E-45C1-91C4-B6D72619055F}" destId="{23A3C878-F770-4655-9745-D3E813E29297}" srcOrd="0" destOrd="0" presId="urn:microsoft.com/office/officeart/2005/8/layout/process1"/>
    <dgm:cxn modelId="{288E518E-B654-4AC9-9307-1402B599B2CC}" type="presOf" srcId="{7E034D8B-E4ED-4E8B-AB60-4A702FF9B83E}" destId="{C139C2C3-2931-4066-9049-C40F943275BE}" srcOrd="0" destOrd="0" presId="urn:microsoft.com/office/officeart/2005/8/layout/process1"/>
    <dgm:cxn modelId="{CF308B60-DA38-46E4-AB68-C5865F5C5364}" type="presParOf" srcId="{C139C2C3-2931-4066-9049-C40F943275BE}" destId="{0BE4BC54-F933-4B32-B864-E25A3CB41BAA}" srcOrd="0" destOrd="0" presId="urn:microsoft.com/office/officeart/2005/8/layout/process1"/>
    <dgm:cxn modelId="{8FC1B507-B980-461F-B08E-A9775BEE2FD7}" type="presParOf" srcId="{C139C2C3-2931-4066-9049-C40F943275BE}" destId="{D91561D1-20E9-455D-8959-4F8AA581DB5F}" srcOrd="1" destOrd="0" presId="urn:microsoft.com/office/officeart/2005/8/layout/process1"/>
    <dgm:cxn modelId="{F2B0EFAD-4078-4288-9CF8-9FE6C328F67F}" type="presParOf" srcId="{D91561D1-20E9-455D-8959-4F8AA581DB5F}" destId="{BF06BCD8-3188-4104-95E0-DD4EB8741C31}" srcOrd="0" destOrd="0" presId="urn:microsoft.com/office/officeart/2005/8/layout/process1"/>
    <dgm:cxn modelId="{70E62744-5D2E-4E72-B0DB-26852836B0B3}" type="presParOf" srcId="{C139C2C3-2931-4066-9049-C40F943275BE}" destId="{23A3C878-F770-4655-9745-D3E813E2929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pPr algn="ctr"/>
          <a:r>
            <a:rPr lang="ru-RU" sz="1800" b="1" noProof="0" dirty="0" smtClean="0">
              <a:solidFill>
                <a:schemeClr val="tx1"/>
              </a:solidFill>
              <a:sym typeface="Calibri"/>
            </a:rPr>
            <a:t>статья 49 Федерального закона от 29.12.2012 № 273-ФЗ «Об образовании в Российской Федерации», </a:t>
          </a:r>
        </a:p>
        <a:p>
          <a:pPr algn="ctr" rtl="0"/>
          <a:r>
            <a:rPr lang="ru-RU" sz="1400" b="1" dirty="0" smtClean="0">
              <a:solidFill>
                <a:schemeClr val="tx1"/>
              </a:solidFill>
              <a:sym typeface="Arial"/>
            </a:rPr>
            <a:t>Порядок проведения аттестации педагогических работников организаций, осуществляющих образовательную деятельность, утвержденный приказом </a:t>
          </a:r>
          <a:r>
            <a:rPr lang="ru-RU" sz="1400" b="1" dirty="0" err="1" smtClean="0">
              <a:solidFill>
                <a:schemeClr val="tx1"/>
              </a:solidFill>
              <a:sym typeface="Arial"/>
            </a:rPr>
            <a:t>Минобрнауки</a:t>
          </a:r>
          <a:r>
            <a:rPr lang="ru-RU" sz="1400" b="1" dirty="0" smtClean="0">
              <a:solidFill>
                <a:schemeClr val="tx1"/>
              </a:solidFill>
              <a:sym typeface="Arial"/>
            </a:rPr>
            <a:t> от 07.04.2014 № 276 (</a:t>
          </a:r>
          <a:r>
            <a:rPr lang="ru-RU" sz="1400" b="1" dirty="0" smtClean="0">
              <a:solidFill>
                <a:srgbClr val="FF0000"/>
              </a:solidFill>
            </a:rPr>
            <a:t>НПА из перечня исключений, действует до 01.09.2023</a:t>
          </a:r>
          <a:r>
            <a:rPr lang="ru-RU" sz="1400" b="1" dirty="0" smtClean="0">
              <a:solidFill>
                <a:schemeClr val="tx1"/>
              </a:solidFill>
            </a:rPr>
            <a:t>) </a:t>
          </a:r>
        </a:p>
        <a:p>
          <a:pPr algn="ctr" rtl="0"/>
          <a:r>
            <a:rPr lang="ru-RU" sz="1400" b="1" dirty="0" smtClean="0">
              <a:solidFill>
                <a:schemeClr val="tx1"/>
              </a:solidFill>
              <a:sym typeface="Arial"/>
            </a:rPr>
            <a:t>Порядок проведения аттестации педагогических работников организаций, осуществляющих образовательную деятельность, утвержденный приказом </a:t>
          </a:r>
          <a:r>
            <a:rPr lang="ru-RU" sz="1400" b="1" dirty="0" err="1" smtClean="0">
              <a:solidFill>
                <a:schemeClr val="tx1"/>
              </a:solidFill>
              <a:sym typeface="Arial"/>
            </a:rPr>
            <a:t>Минпросвещения</a:t>
          </a:r>
          <a:r>
            <a:rPr lang="ru-RU" sz="1400" b="1" dirty="0" smtClean="0">
              <a:solidFill>
                <a:schemeClr val="tx1"/>
              </a:solidFill>
              <a:sym typeface="Arial"/>
            </a:rPr>
            <a:t> от 24.03.2023 № 196</a:t>
          </a:r>
          <a:r>
            <a:rPr lang="ru-RU" sz="1400" b="1" dirty="0" smtClean="0">
              <a:solidFill>
                <a:srgbClr val="FF0000"/>
              </a:solidFill>
              <a:sym typeface="Arial"/>
            </a:rPr>
            <a:t> (действует с 01.09.2023) </a:t>
          </a:r>
        </a:p>
        <a:p>
          <a:pPr algn="ctr" rtl="0"/>
          <a:r>
            <a:rPr lang="ru-RU" sz="1400" dirty="0" smtClean="0">
              <a:solidFill>
                <a:schemeClr val="tx1"/>
              </a:solidFill>
            </a:rPr>
            <a:t/>
          </a:r>
          <a:br>
            <a:rPr lang="ru-RU" sz="1400" dirty="0" smtClean="0">
              <a:solidFill>
                <a:schemeClr val="tx1"/>
              </a:solidFill>
            </a:rPr>
          </a:br>
          <a:endParaRPr lang="ru-RU" sz="1400" b="1" dirty="0" smtClean="0">
            <a:solidFill>
              <a:schemeClr val="tx1"/>
            </a:solidFill>
            <a:sym typeface="Arial"/>
          </a:endParaRP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41087" custScaleY="138715" custLinFactNeighborX="-15944" custLinFactNeighborY="-9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NeighborX="-96" custLinFactNeighborY="-323">
        <dgm:presLayoutVars>
          <dgm:bulletEnabled val="1"/>
        </dgm:presLayoutVars>
      </dgm:prSet>
      <dgm:spPr/>
    </dgm:pt>
  </dgm:ptLst>
  <dgm:cxnLst>
    <dgm:cxn modelId="{64384041-23E5-475E-B187-F6833EB31E8F}" type="presOf" srcId="{CB4EDA8F-97FB-4872-8D04-6D49DD0A5520}" destId="{AFDC33D8-A6EC-4041-A623-7166449B74A4}" srcOrd="1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DC32D285-FD3F-46F4-A27C-C53FBC3F6D5C}" type="presOf" srcId="{CCB07745-A3BD-4505-B1A0-6EE5042C20E2}" destId="{8AB8BA0D-8012-4F63-AFF4-C0978293D295}" srcOrd="0" destOrd="0" presId="urn:microsoft.com/office/officeart/2005/8/layout/list1"/>
    <dgm:cxn modelId="{D9BDD372-39E3-43F2-B839-210CBB410A15}" type="presOf" srcId="{CB4EDA8F-97FB-4872-8D04-6D49DD0A5520}" destId="{ABB14F71-CEFA-4D88-854D-5CBB35C84D47}" srcOrd="0" destOrd="0" presId="urn:microsoft.com/office/officeart/2005/8/layout/list1"/>
    <dgm:cxn modelId="{BB582081-36E4-483B-852A-C6518670669D}" type="presParOf" srcId="{8AB8BA0D-8012-4F63-AFF4-C0978293D295}" destId="{F0059D53-B32D-4518-9122-ED4F2BE232E0}" srcOrd="0" destOrd="0" presId="urn:microsoft.com/office/officeart/2005/8/layout/list1"/>
    <dgm:cxn modelId="{650C0E78-9325-41EF-A198-71C28574AE84}" type="presParOf" srcId="{F0059D53-B32D-4518-9122-ED4F2BE232E0}" destId="{ABB14F71-CEFA-4D88-854D-5CBB35C84D47}" srcOrd="0" destOrd="0" presId="urn:microsoft.com/office/officeart/2005/8/layout/list1"/>
    <dgm:cxn modelId="{EC77E6EA-A1C0-43BF-BBFA-2EDE1582B0DC}" type="presParOf" srcId="{F0059D53-B32D-4518-9122-ED4F2BE232E0}" destId="{AFDC33D8-A6EC-4041-A623-7166449B74A4}" srcOrd="1" destOrd="0" presId="urn:microsoft.com/office/officeart/2005/8/layout/list1"/>
    <dgm:cxn modelId="{24C228CB-581D-4E0E-A6C7-F123DBAE2497}" type="presParOf" srcId="{8AB8BA0D-8012-4F63-AFF4-C0978293D295}" destId="{650105CD-C087-4B23-BE43-FD3A5A50A56F}" srcOrd="1" destOrd="0" presId="urn:microsoft.com/office/officeart/2005/8/layout/list1"/>
    <dgm:cxn modelId="{8E403010-9994-480F-BF25-C02F5069058C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pPr algn="ctr"/>
          <a:r>
            <a:rPr lang="ru-RU" sz="2000" dirty="0" smtClean="0"/>
            <a:t>Образовательная организация, в силу своей автономии,</a:t>
          </a:r>
        </a:p>
        <a:p>
          <a:pPr algn="ctr"/>
          <a:r>
            <a:rPr lang="ru-RU" sz="2000" dirty="0" smtClean="0"/>
            <a:t>принимает локальные нормативные акты, содержащие</a:t>
          </a:r>
        </a:p>
        <a:p>
          <a:pPr algn="ctr"/>
          <a:r>
            <a:rPr lang="ru-RU" sz="2000" dirty="0" smtClean="0"/>
            <a:t>нормы, регулирующие образовательные отношения, в</a:t>
          </a:r>
        </a:p>
        <a:p>
          <a:pPr algn="ctr"/>
          <a:r>
            <a:rPr lang="ru-RU" sz="2000" dirty="0" smtClean="0"/>
            <a:t>пределах своей компетенции в соответствии с</a:t>
          </a:r>
        </a:p>
        <a:p>
          <a:pPr algn="ctr"/>
          <a:r>
            <a:rPr lang="ru-RU" sz="2000" dirty="0" smtClean="0"/>
            <a:t>законодательством Российской Федерации в </a:t>
          </a:r>
          <a:r>
            <a:rPr lang="ru-RU" sz="2000" b="1" dirty="0" smtClean="0">
              <a:solidFill>
                <a:schemeClr val="tx1"/>
              </a:solidFill>
            </a:rPr>
            <a:t>порядке,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установленном ее уставом</a:t>
          </a:r>
        </a:p>
        <a:p>
          <a:pPr algn="just"/>
          <a:endParaRPr lang="ru-RU" sz="1600" b="1" dirty="0" smtClean="0">
            <a:solidFill>
              <a:srgbClr val="FF0000"/>
            </a:solidFill>
          </a:endParaRP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37287" custScaleY="147285" custLinFactNeighborX="-35274" custLinFactNeighborY="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Y="44236" custLinFactNeighborX="1309" custLinFactNeighborY="100000">
        <dgm:presLayoutVars>
          <dgm:bulletEnabled val="1"/>
        </dgm:presLayoutVars>
      </dgm:prSet>
      <dgm:spPr/>
    </dgm:pt>
  </dgm:ptLst>
  <dgm:cxnLst>
    <dgm:cxn modelId="{744EE694-4D92-4C80-AABA-625A6B0D2FAD}" type="presOf" srcId="{CB4EDA8F-97FB-4872-8D04-6D49DD0A5520}" destId="{AFDC33D8-A6EC-4041-A623-7166449B74A4}" srcOrd="1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B702BB7E-DA41-495B-961B-A1CF6198DD9E}" type="presOf" srcId="{CB4EDA8F-97FB-4872-8D04-6D49DD0A5520}" destId="{ABB14F71-CEFA-4D88-854D-5CBB35C84D47}" srcOrd="0" destOrd="0" presId="urn:microsoft.com/office/officeart/2005/8/layout/list1"/>
    <dgm:cxn modelId="{E484F0A3-5DE4-4782-A5B6-5EB6389846F2}" type="presOf" srcId="{CCB07745-A3BD-4505-B1A0-6EE5042C20E2}" destId="{8AB8BA0D-8012-4F63-AFF4-C0978293D295}" srcOrd="0" destOrd="0" presId="urn:microsoft.com/office/officeart/2005/8/layout/list1"/>
    <dgm:cxn modelId="{2B97A9EF-EE8E-493E-AB7F-73F99A7ADA2F}" type="presParOf" srcId="{8AB8BA0D-8012-4F63-AFF4-C0978293D295}" destId="{F0059D53-B32D-4518-9122-ED4F2BE232E0}" srcOrd="0" destOrd="0" presId="urn:microsoft.com/office/officeart/2005/8/layout/list1"/>
    <dgm:cxn modelId="{464DE6A5-CB17-4821-A886-1680493B139B}" type="presParOf" srcId="{F0059D53-B32D-4518-9122-ED4F2BE232E0}" destId="{ABB14F71-CEFA-4D88-854D-5CBB35C84D47}" srcOrd="0" destOrd="0" presId="urn:microsoft.com/office/officeart/2005/8/layout/list1"/>
    <dgm:cxn modelId="{91C11618-FDA9-4E4E-9313-D1B79FF37AEF}" type="presParOf" srcId="{F0059D53-B32D-4518-9122-ED4F2BE232E0}" destId="{AFDC33D8-A6EC-4041-A623-7166449B74A4}" srcOrd="1" destOrd="0" presId="urn:microsoft.com/office/officeart/2005/8/layout/list1"/>
    <dgm:cxn modelId="{01AD31F1-3BD3-4C5A-B5B8-1DF317EEED71}" type="presParOf" srcId="{8AB8BA0D-8012-4F63-AFF4-C0978293D295}" destId="{650105CD-C087-4B23-BE43-FD3A5A50A56F}" srcOrd="1" destOrd="0" presId="urn:microsoft.com/office/officeart/2005/8/layout/list1"/>
    <dgm:cxn modelId="{09562615-CA18-4389-9C29-91965FA83F19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</a:rPr>
            <a:t>изданный в установленном Уставом порядке уполномоченным должностным лицом или коллегиальным органом управления образовательной организации официальный документ, содержащий </a:t>
          </a:r>
          <a:r>
            <a:rPr lang="ru-RU" sz="2000" b="1" dirty="0" smtClean="0">
              <a:solidFill>
                <a:schemeClr val="tx1"/>
              </a:solidFill>
            </a:rPr>
            <a:t>правовые нормы (правила поведения), обязательные </a:t>
          </a:r>
          <a:r>
            <a:rPr lang="ru-RU" sz="2000" dirty="0" smtClean="0">
              <a:solidFill>
                <a:schemeClr val="tx1"/>
              </a:solidFill>
            </a:rPr>
            <a:t>для участников образовательных отношений, рассчитанные </a:t>
          </a:r>
          <a:r>
            <a:rPr lang="ru-RU" sz="2000" b="1" dirty="0" smtClean="0">
              <a:solidFill>
                <a:schemeClr val="tx1"/>
              </a:solidFill>
            </a:rPr>
            <a:t>на неоднократное применение</a:t>
          </a:r>
          <a:r>
            <a:rPr lang="ru-RU" sz="2000" dirty="0" smtClean="0">
              <a:solidFill>
                <a:schemeClr val="tx1"/>
              </a:solidFill>
            </a:rPr>
            <a:t>, направленные на урегулирование, изменение либо прекращение образовательных отношений</a:t>
          </a:r>
          <a:endParaRPr lang="ru-RU" sz="2000" b="1" dirty="0" smtClean="0">
            <a:solidFill>
              <a:schemeClr val="tx1"/>
            </a:solidFill>
          </a:endParaRP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37287" custScaleY="147285" custLinFactNeighborX="-29279" custLinFactNeighborY="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Y="44236" custLinFactNeighborX="1309" custLinFactNeighborY="100000">
        <dgm:presLayoutVars>
          <dgm:bulletEnabled val="1"/>
        </dgm:presLayoutVars>
      </dgm:prSet>
      <dgm:spPr/>
    </dgm:pt>
  </dgm:ptLst>
  <dgm:cxnLst>
    <dgm:cxn modelId="{D6DACD46-8F49-443A-A48B-34C228D236CB}" type="presOf" srcId="{CB4EDA8F-97FB-4872-8D04-6D49DD0A5520}" destId="{ABB14F71-CEFA-4D88-854D-5CBB35C84D47}" srcOrd="0" destOrd="0" presId="urn:microsoft.com/office/officeart/2005/8/layout/list1"/>
    <dgm:cxn modelId="{E6C89156-C746-495F-8896-C274D987D538}" type="presOf" srcId="{CCB07745-A3BD-4505-B1A0-6EE5042C20E2}" destId="{8AB8BA0D-8012-4F63-AFF4-C0978293D295}" srcOrd="0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B8A670A8-5496-427B-A3B7-F6B07993AE9D}" type="presOf" srcId="{CB4EDA8F-97FB-4872-8D04-6D49DD0A5520}" destId="{AFDC33D8-A6EC-4041-A623-7166449B74A4}" srcOrd="1" destOrd="0" presId="urn:microsoft.com/office/officeart/2005/8/layout/list1"/>
    <dgm:cxn modelId="{94E08661-63B2-4048-8597-63ED3455BE20}" type="presParOf" srcId="{8AB8BA0D-8012-4F63-AFF4-C0978293D295}" destId="{F0059D53-B32D-4518-9122-ED4F2BE232E0}" srcOrd="0" destOrd="0" presId="urn:microsoft.com/office/officeart/2005/8/layout/list1"/>
    <dgm:cxn modelId="{0AAA04CA-0EF7-4060-B48B-29DFE769F152}" type="presParOf" srcId="{F0059D53-B32D-4518-9122-ED4F2BE232E0}" destId="{ABB14F71-CEFA-4D88-854D-5CBB35C84D47}" srcOrd="0" destOrd="0" presId="urn:microsoft.com/office/officeart/2005/8/layout/list1"/>
    <dgm:cxn modelId="{3C06FCFD-0D8C-4DED-A12C-34797EC3D416}" type="presParOf" srcId="{F0059D53-B32D-4518-9122-ED4F2BE232E0}" destId="{AFDC33D8-A6EC-4041-A623-7166449B74A4}" srcOrd="1" destOrd="0" presId="urn:microsoft.com/office/officeart/2005/8/layout/list1"/>
    <dgm:cxn modelId="{017C0BC6-5AC7-477C-8F62-F8E224662D22}" type="presParOf" srcId="{8AB8BA0D-8012-4F63-AFF4-C0978293D295}" destId="{650105CD-C087-4B23-BE43-FD3A5A50A56F}" srcOrd="1" destOrd="0" presId="urn:microsoft.com/office/officeart/2005/8/layout/list1"/>
    <dgm:cxn modelId="{9C1D18F4-E57A-4B23-B28C-AC352D3C14B0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ru-RU" sz="1100" b="1" dirty="0" smtClean="0">
              <a:solidFill>
                <a:schemeClr val="tx1"/>
              </a:solidFill>
            </a:rPr>
            <a:t>1</a:t>
          </a:r>
          <a:r>
            <a:rPr lang="ru-RU" sz="1400" b="0" dirty="0" smtClean="0">
              <a:solidFill>
                <a:schemeClr val="tx1"/>
              </a:solidFill>
            </a:rPr>
            <a:t>) При принятии локального нормативного акта, затрагивающих права обучающихся и работников образовательной организации, </a:t>
          </a:r>
          <a:r>
            <a:rPr lang="ru-RU" sz="1400" b="1" dirty="0" smtClean="0">
              <a:solidFill>
                <a:schemeClr val="tx1"/>
              </a:solidFill>
            </a:rPr>
            <a:t>учитывается мнение советов обучающихся, советов родителей,</a:t>
          </a:r>
          <a:r>
            <a:rPr lang="ru-RU" sz="1400" b="0" dirty="0" smtClean="0">
              <a:solidFill>
                <a:schemeClr val="tx1"/>
              </a:solidFill>
            </a:rPr>
            <a:t> а также в порядке и в случаях, которые предусмотрены законодательством, представительных органов работников (при наличии таких представительных органов);</a:t>
          </a:r>
        </a:p>
        <a:p>
          <a:r>
            <a:rPr lang="ru-RU" sz="1400" b="0" dirty="0" smtClean="0">
              <a:solidFill>
                <a:schemeClr val="tx1"/>
              </a:solidFill>
            </a:rPr>
            <a:t>2) Нормы локального нормативного акта, </a:t>
          </a:r>
          <a:r>
            <a:rPr lang="ru-RU" sz="1400" b="1" dirty="0" smtClean="0">
              <a:solidFill>
                <a:schemeClr val="tx1"/>
              </a:solidFill>
            </a:rPr>
            <a:t>ухудшающие положение обучающихся или работников</a:t>
          </a:r>
          <a:r>
            <a:rPr lang="ru-RU" sz="1400" b="0" dirty="0" smtClean="0">
              <a:solidFill>
                <a:schemeClr val="tx1"/>
              </a:solidFill>
            </a:rPr>
            <a:t> образовательной организации по сравнению с установленным законодательством об образовании, положением либо принятые с нарушением установленного порядка, </a:t>
          </a:r>
          <a:r>
            <a:rPr lang="ru-RU" sz="1400" b="1" dirty="0" smtClean="0">
              <a:solidFill>
                <a:schemeClr val="tx1"/>
              </a:solidFill>
            </a:rPr>
            <a:t>не применяются и подлежат отмене</a:t>
          </a:r>
          <a:r>
            <a:rPr lang="ru-RU" sz="1400" b="0" dirty="0" smtClean="0">
              <a:solidFill>
                <a:schemeClr val="tx1"/>
              </a:solidFill>
            </a:rPr>
            <a:t>;</a:t>
          </a:r>
        </a:p>
        <a:p>
          <a:r>
            <a:rPr lang="ru-RU" sz="1400" b="0" dirty="0" smtClean="0">
              <a:solidFill>
                <a:schemeClr val="tx1"/>
              </a:solidFill>
            </a:rPr>
            <a:t>3) Локальные нормативные акты не могут регламентировать отношения вне образовательной организации, </a:t>
          </a:r>
          <a:r>
            <a:rPr lang="ru-RU" sz="1400" b="1" dirty="0" smtClean="0">
              <a:solidFill>
                <a:schemeClr val="tx1"/>
              </a:solidFill>
            </a:rPr>
            <a:t>не могут противоречить федеральному </a:t>
          </a:r>
          <a:r>
            <a:rPr lang="ru-RU" sz="1400" b="0" dirty="0" smtClean="0">
              <a:solidFill>
                <a:schemeClr val="tx1"/>
              </a:solidFill>
            </a:rPr>
            <a:t>(региональному) законодательству. ЛНА </a:t>
          </a:r>
          <a:r>
            <a:rPr lang="ru-RU" sz="1400" b="1" dirty="0" smtClean="0">
              <a:solidFill>
                <a:schemeClr val="tx1"/>
              </a:solidFill>
            </a:rPr>
            <a:t>принимаются в части, не урегулированной законодательством</a:t>
          </a:r>
        </a:p>
        <a:p>
          <a:pPr algn="ctr"/>
          <a:r>
            <a:rPr lang="ru-RU" sz="1400" b="1" dirty="0" smtClean="0">
              <a:solidFill>
                <a:schemeClr val="bg1"/>
              </a:solidFill>
            </a:rPr>
            <a:t>Структуру и содержание локального нормативного акта образовательная организация определяет самостоятельно</a:t>
          </a:r>
        </a:p>
        <a:p>
          <a:pPr algn="just"/>
          <a:endParaRPr lang="ru-RU" sz="1600" b="1" dirty="0" smtClean="0">
            <a:solidFill>
              <a:srgbClr val="FF0000"/>
            </a:solidFill>
          </a:endParaRP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37287" custScaleY="177916" custLinFactNeighborX="-20288" custLinFactNeighborY="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Y="44236" custLinFactNeighborX="1309" custLinFactNeighborY="100000">
        <dgm:presLayoutVars>
          <dgm:bulletEnabled val="1"/>
        </dgm:presLayoutVars>
      </dgm:prSet>
      <dgm:spPr/>
    </dgm:pt>
  </dgm:ptLst>
  <dgm:cxnLst>
    <dgm:cxn modelId="{4D332D28-6567-4BDE-9F9A-9AFE137C6E6D}" type="presOf" srcId="{CB4EDA8F-97FB-4872-8D04-6D49DD0A5520}" destId="{ABB14F71-CEFA-4D88-854D-5CBB35C84D47}" srcOrd="0" destOrd="0" presId="urn:microsoft.com/office/officeart/2005/8/layout/list1"/>
    <dgm:cxn modelId="{DAD6923A-A3D0-47E6-B32C-C6EB74D4F416}" type="presOf" srcId="{CCB07745-A3BD-4505-B1A0-6EE5042C20E2}" destId="{8AB8BA0D-8012-4F63-AFF4-C0978293D295}" srcOrd="0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EEB85535-78F3-4DDC-A76E-C364AFBB54C7}" type="presOf" srcId="{CB4EDA8F-97FB-4872-8D04-6D49DD0A5520}" destId="{AFDC33D8-A6EC-4041-A623-7166449B74A4}" srcOrd="1" destOrd="0" presId="urn:microsoft.com/office/officeart/2005/8/layout/list1"/>
    <dgm:cxn modelId="{68C5D217-6921-4C49-BCA9-5F06D9D5B7FD}" type="presParOf" srcId="{8AB8BA0D-8012-4F63-AFF4-C0978293D295}" destId="{F0059D53-B32D-4518-9122-ED4F2BE232E0}" srcOrd="0" destOrd="0" presId="urn:microsoft.com/office/officeart/2005/8/layout/list1"/>
    <dgm:cxn modelId="{C2B536D2-AEFA-4D25-A24D-CE1942C5BF93}" type="presParOf" srcId="{F0059D53-B32D-4518-9122-ED4F2BE232E0}" destId="{ABB14F71-CEFA-4D88-854D-5CBB35C84D47}" srcOrd="0" destOrd="0" presId="urn:microsoft.com/office/officeart/2005/8/layout/list1"/>
    <dgm:cxn modelId="{45948ED7-493D-41B5-8241-0CBF138BDADA}" type="presParOf" srcId="{F0059D53-B32D-4518-9122-ED4F2BE232E0}" destId="{AFDC33D8-A6EC-4041-A623-7166449B74A4}" srcOrd="1" destOrd="0" presId="urn:microsoft.com/office/officeart/2005/8/layout/list1"/>
    <dgm:cxn modelId="{0F3E7D6B-2FA4-42D5-A24B-98A2C5A35491}" type="presParOf" srcId="{8AB8BA0D-8012-4F63-AFF4-C0978293D295}" destId="{650105CD-C087-4B23-BE43-FD3A5A50A56F}" srcOrd="1" destOrd="0" presId="urn:microsoft.com/office/officeart/2005/8/layout/list1"/>
    <dgm:cxn modelId="{E03A8612-AB58-4B57-930C-415CFE192AA1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- положения;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-правила;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- расписания;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- приказы;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- планы;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- регламенты и т.д.</a:t>
          </a:r>
        </a:p>
        <a:p>
          <a:pPr algn="just"/>
          <a:endParaRPr lang="ru-RU" sz="1600" b="1" dirty="0" smtClean="0">
            <a:solidFill>
              <a:srgbClr val="FF0000"/>
            </a:solidFill>
          </a:endParaRP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37287" custScaleY="147285" custLinFactNeighborX="-35274" custLinFactNeighborY="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Y="44236" custLinFactNeighborX="1309" custLinFactNeighborY="100000">
        <dgm:presLayoutVars>
          <dgm:bulletEnabled val="1"/>
        </dgm:presLayoutVars>
      </dgm:prSet>
      <dgm:spPr/>
    </dgm:pt>
  </dgm:ptLst>
  <dgm:cxnLst>
    <dgm:cxn modelId="{2E8A15D9-552F-455E-88D4-11CF2B9E93DE}" type="presOf" srcId="{CCB07745-A3BD-4505-B1A0-6EE5042C20E2}" destId="{8AB8BA0D-8012-4F63-AFF4-C0978293D295}" srcOrd="0" destOrd="0" presId="urn:microsoft.com/office/officeart/2005/8/layout/list1"/>
    <dgm:cxn modelId="{F14B5EDF-A642-447D-B15E-2B8459C9040D}" type="presOf" srcId="{CB4EDA8F-97FB-4872-8D04-6D49DD0A5520}" destId="{ABB14F71-CEFA-4D88-854D-5CBB35C84D47}" srcOrd="0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C341ADCE-2226-46B0-BFEF-86935CA66CA2}" type="presOf" srcId="{CB4EDA8F-97FB-4872-8D04-6D49DD0A5520}" destId="{AFDC33D8-A6EC-4041-A623-7166449B74A4}" srcOrd="1" destOrd="0" presId="urn:microsoft.com/office/officeart/2005/8/layout/list1"/>
    <dgm:cxn modelId="{D18A4876-1303-4017-9D85-3394DD56F669}" type="presParOf" srcId="{8AB8BA0D-8012-4F63-AFF4-C0978293D295}" destId="{F0059D53-B32D-4518-9122-ED4F2BE232E0}" srcOrd="0" destOrd="0" presId="urn:microsoft.com/office/officeart/2005/8/layout/list1"/>
    <dgm:cxn modelId="{375A79D0-5344-4581-9BAD-DD6C545A74C1}" type="presParOf" srcId="{F0059D53-B32D-4518-9122-ED4F2BE232E0}" destId="{ABB14F71-CEFA-4D88-854D-5CBB35C84D47}" srcOrd="0" destOrd="0" presId="urn:microsoft.com/office/officeart/2005/8/layout/list1"/>
    <dgm:cxn modelId="{54D2C1BF-DB11-4E41-9A5E-2C60A6CC2069}" type="presParOf" srcId="{F0059D53-B32D-4518-9122-ED4F2BE232E0}" destId="{AFDC33D8-A6EC-4041-A623-7166449B74A4}" srcOrd="1" destOrd="0" presId="urn:microsoft.com/office/officeart/2005/8/layout/list1"/>
    <dgm:cxn modelId="{FFEB0168-A0B6-4602-9EA3-FC848D22C023}" type="presParOf" srcId="{8AB8BA0D-8012-4F63-AFF4-C0978293D295}" destId="{650105CD-C087-4B23-BE43-FD3A5A50A56F}" srcOrd="1" destOrd="0" presId="urn:microsoft.com/office/officeart/2005/8/layout/list1"/>
    <dgm:cxn modelId="{E1B37767-CA53-4D6A-9160-793BF860C8D1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необходимость (</a:t>
          </a:r>
          <a:r>
            <a:rPr lang="ru-RU" sz="1200" b="0" dirty="0" smtClean="0">
              <a:solidFill>
                <a:schemeClr val="tx1"/>
              </a:solidFill>
            </a:rPr>
            <a:t>конкретный локальный нормативный акт следует принимать в том случае, если без него невозможно обойтись в данной организации, «поскольку «бесполезные законы ослабляют законы необходимые» (Шарль-Луи </a:t>
          </a:r>
          <a:r>
            <a:rPr lang="ru-RU" sz="1200" b="0" dirty="0" err="1" smtClean="0">
              <a:solidFill>
                <a:schemeClr val="tx1"/>
              </a:solidFill>
            </a:rPr>
            <a:t>Монтескьё</a:t>
          </a:r>
          <a:r>
            <a:rPr lang="ru-RU" sz="1200" b="1" dirty="0" smtClean="0">
              <a:solidFill>
                <a:schemeClr val="tx1"/>
              </a:solidFill>
            </a:rPr>
            <a:t>) 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законность (</a:t>
          </a:r>
          <a:r>
            <a:rPr lang="ru-RU" sz="1200" b="0" dirty="0" smtClean="0">
              <a:solidFill>
                <a:schemeClr val="tx1"/>
              </a:solidFill>
            </a:rPr>
            <a:t>локальный нормативный акт не должен противоречить международному, федеральному и региональному законодательству, правовым актам органов местного самоуправления, а также уставу организации) 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принятие компетентным (уполномоченным) органом управления </a:t>
          </a:r>
          <a:r>
            <a:rPr lang="ru-RU" sz="1200" b="0" dirty="0" smtClean="0">
              <a:solidFill>
                <a:schemeClr val="tx1"/>
              </a:solidFill>
            </a:rPr>
            <a:t>(локальный нормативный акт вправе принимать органы управления, к компетенции которых это отнесено законодательством и (или) уставом организации, а в отношении бюджетных, автономных и казенных организаций – также нормативными правовыми актами Президента РФ, Правительства РФ, Правительства субъекта РФ или в случаях, установленных федеральным законом, законом субъекта РФ, нормативными правовыми актами иных органов государственной власти (государственных органов</a:t>
          </a:r>
          <a:r>
            <a:rPr lang="ru-RU" sz="1200" b="1" dirty="0" smtClean="0">
              <a:solidFill>
                <a:schemeClr val="tx1"/>
              </a:solidFill>
            </a:rPr>
            <a:t>) 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обеспеченность необходимыми реквизитами (</a:t>
          </a:r>
          <a:r>
            <a:rPr lang="ru-RU" sz="1200" b="0" dirty="0" smtClean="0">
              <a:solidFill>
                <a:schemeClr val="tx1"/>
              </a:solidFill>
            </a:rPr>
            <a:t>локальный нормативный акт должен иметь официальные реквизиты, позволяющие осуществлять его однозначную идентификацию)  системность (локальный нормативный акт должны быть функционально взаимосвязаны друг с другом, не дублировать и органично дополнять друг друга</a:t>
          </a:r>
          <a:r>
            <a:rPr lang="ru-RU" sz="1200" b="1" dirty="0" smtClean="0">
              <a:solidFill>
                <a:schemeClr val="tx1"/>
              </a:solidFill>
            </a:rPr>
            <a:t>)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системность (</a:t>
          </a:r>
          <a:r>
            <a:rPr lang="ru-RU" sz="1200" b="0" dirty="0" smtClean="0">
              <a:solidFill>
                <a:schemeClr val="tx1"/>
              </a:solidFill>
            </a:rPr>
            <a:t>локальный нормативный акт должны быть функционально взаимосвязаны друг с другом, не дублировать и органично дополнять друг друга</a:t>
          </a:r>
          <a:r>
            <a:rPr lang="ru-RU" sz="1200" b="1" dirty="0" smtClean="0">
              <a:solidFill>
                <a:schemeClr val="tx1"/>
              </a:solidFill>
            </a:rPr>
            <a:t>)</a:t>
          </a: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37287" custScaleY="189777" custLinFactNeighborX="-35274" custLinFactNeighborY="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Y="44236" custLinFactNeighborX="1309" custLinFactNeighborY="100000">
        <dgm:presLayoutVars>
          <dgm:bulletEnabled val="1"/>
        </dgm:presLayoutVars>
      </dgm:prSet>
      <dgm:spPr/>
    </dgm:pt>
  </dgm:ptLst>
  <dgm:cxnLst>
    <dgm:cxn modelId="{C9C5AAAE-576B-41C1-BBFC-508EE34AD4CD}" type="presOf" srcId="{CB4EDA8F-97FB-4872-8D04-6D49DD0A5520}" destId="{AFDC33D8-A6EC-4041-A623-7166449B74A4}" srcOrd="1" destOrd="0" presId="urn:microsoft.com/office/officeart/2005/8/layout/list1"/>
    <dgm:cxn modelId="{DDB6BEFD-B8F9-47E4-862E-22FE05833B41}" type="presOf" srcId="{CB4EDA8F-97FB-4872-8D04-6D49DD0A5520}" destId="{ABB14F71-CEFA-4D88-854D-5CBB35C84D47}" srcOrd="0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8CBBB8D2-3A4D-4C96-8470-3D3B395475D0}" type="presOf" srcId="{CCB07745-A3BD-4505-B1A0-6EE5042C20E2}" destId="{8AB8BA0D-8012-4F63-AFF4-C0978293D295}" srcOrd="0" destOrd="0" presId="urn:microsoft.com/office/officeart/2005/8/layout/list1"/>
    <dgm:cxn modelId="{609019A8-9CA5-4D5A-93CC-CCA3380E57FC}" type="presParOf" srcId="{8AB8BA0D-8012-4F63-AFF4-C0978293D295}" destId="{F0059D53-B32D-4518-9122-ED4F2BE232E0}" srcOrd="0" destOrd="0" presId="urn:microsoft.com/office/officeart/2005/8/layout/list1"/>
    <dgm:cxn modelId="{862B192F-5BBE-421E-9F0A-0C4F0C696502}" type="presParOf" srcId="{F0059D53-B32D-4518-9122-ED4F2BE232E0}" destId="{ABB14F71-CEFA-4D88-854D-5CBB35C84D47}" srcOrd="0" destOrd="0" presId="urn:microsoft.com/office/officeart/2005/8/layout/list1"/>
    <dgm:cxn modelId="{637A1EAC-E579-4A69-BD7B-04142314D392}" type="presParOf" srcId="{F0059D53-B32D-4518-9122-ED4F2BE232E0}" destId="{AFDC33D8-A6EC-4041-A623-7166449B74A4}" srcOrd="1" destOrd="0" presId="urn:microsoft.com/office/officeart/2005/8/layout/list1"/>
    <dgm:cxn modelId="{87F807FC-AD3B-4B29-9360-AE15F7B1DC92}" type="presParOf" srcId="{8AB8BA0D-8012-4F63-AFF4-C0978293D295}" destId="{650105CD-C087-4B23-BE43-FD3A5A50A56F}" srcOrd="1" destOrd="0" presId="urn:microsoft.com/office/officeart/2005/8/layout/list1"/>
    <dgm:cxn modelId="{F249E6FC-0D2B-4005-898F-F52F2026AAF9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необходимость (</a:t>
          </a:r>
          <a:r>
            <a:rPr lang="ru-RU" sz="1200" b="0" dirty="0" smtClean="0">
              <a:solidFill>
                <a:schemeClr val="tx1"/>
              </a:solidFill>
            </a:rPr>
            <a:t>конкретный локальный нормативный акт следует принимать в том случае, если без него невозможно обойтись в данной организации, «поскольку «бесполезные законы ослабляют законы необходимые» (Шарль-Луи </a:t>
          </a:r>
          <a:r>
            <a:rPr lang="ru-RU" sz="1200" b="0" dirty="0" err="1" smtClean="0">
              <a:solidFill>
                <a:schemeClr val="tx1"/>
              </a:solidFill>
            </a:rPr>
            <a:t>Монтескьё</a:t>
          </a:r>
          <a:r>
            <a:rPr lang="ru-RU" sz="1200" b="1" dirty="0" smtClean="0">
              <a:solidFill>
                <a:schemeClr val="tx1"/>
              </a:solidFill>
            </a:rPr>
            <a:t>) 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законность (</a:t>
          </a:r>
          <a:r>
            <a:rPr lang="ru-RU" sz="1200" b="0" dirty="0" smtClean="0">
              <a:solidFill>
                <a:schemeClr val="tx1"/>
              </a:solidFill>
            </a:rPr>
            <a:t>локальный нормативный акт не должен противоречить международному, федеральному и региональному законодательству, правовым актам органов местного самоуправления, а также уставу организации) 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принятие компетентным (уполномоченным) органом управления </a:t>
          </a:r>
          <a:r>
            <a:rPr lang="ru-RU" sz="1200" b="0" dirty="0" smtClean="0">
              <a:solidFill>
                <a:schemeClr val="tx1"/>
              </a:solidFill>
            </a:rPr>
            <a:t>(локальный нормативный акт вправе принимать органы управления, к компетенции которых это отнесено законодательством и (или) уставом организации, а в отношении бюджетных, автономных и казенных организаций – также нормативными правовыми актами Президента РФ, Правительства РФ, Правительства субъекта РФ или в случаях, установленных федеральным законом, законом субъекта РФ, нормативными правовыми актами иных органов государственной власти (государственных органов</a:t>
          </a:r>
          <a:r>
            <a:rPr lang="ru-RU" sz="1200" b="1" dirty="0" smtClean="0">
              <a:solidFill>
                <a:schemeClr val="tx1"/>
              </a:solidFill>
            </a:rPr>
            <a:t>) 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обеспеченность необходимыми реквизитами (</a:t>
          </a:r>
          <a:r>
            <a:rPr lang="ru-RU" sz="1200" b="0" dirty="0" smtClean="0">
              <a:solidFill>
                <a:schemeClr val="tx1"/>
              </a:solidFill>
            </a:rPr>
            <a:t>локальный нормативный акт должен иметь официальные реквизиты, позволяющие осуществлять его однозначную идентификацию)  системность (локальный нормативный акт должны быть функционально взаимосвязаны друг с другом, не дублировать и органично дополнять друг друга</a:t>
          </a:r>
          <a:r>
            <a:rPr lang="ru-RU" sz="1200" b="1" dirty="0" smtClean="0">
              <a:solidFill>
                <a:schemeClr val="tx1"/>
              </a:solidFill>
            </a:rPr>
            <a:t>)</a:t>
          </a:r>
        </a:p>
        <a:p>
          <a:pPr algn="ctr"/>
          <a:r>
            <a:rPr lang="ru-RU" sz="1200" b="1" dirty="0" smtClean="0">
              <a:solidFill>
                <a:schemeClr val="tx1"/>
              </a:solidFill>
            </a:rPr>
            <a:t>системность (</a:t>
          </a:r>
          <a:r>
            <a:rPr lang="ru-RU" sz="1200" b="0" dirty="0" smtClean="0">
              <a:solidFill>
                <a:schemeClr val="tx1"/>
              </a:solidFill>
            </a:rPr>
            <a:t>локальный нормативный акт должны быть функционально взаимосвязаны друг с другом, не дублировать и органично дополнять друг друга</a:t>
          </a:r>
          <a:r>
            <a:rPr lang="ru-RU" sz="1200" b="1" dirty="0" smtClean="0">
              <a:solidFill>
                <a:schemeClr val="tx1"/>
              </a:solidFill>
            </a:rPr>
            <a:t>)</a:t>
          </a: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37287" custScaleY="189777" custLinFactNeighborX="-35274" custLinFactNeighborY="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Y="44236" custLinFactNeighborX="1309" custLinFactNeighborY="100000">
        <dgm:presLayoutVars>
          <dgm:bulletEnabled val="1"/>
        </dgm:presLayoutVars>
      </dgm:prSet>
      <dgm:spPr/>
    </dgm:pt>
  </dgm:ptLst>
  <dgm:cxnLst>
    <dgm:cxn modelId="{0061BDC0-A27A-4D7B-AE1B-693E0C899A4D}" type="presOf" srcId="{CCB07745-A3BD-4505-B1A0-6EE5042C20E2}" destId="{8AB8BA0D-8012-4F63-AFF4-C0978293D295}" srcOrd="0" destOrd="0" presId="urn:microsoft.com/office/officeart/2005/8/layout/list1"/>
    <dgm:cxn modelId="{2765191A-D428-43B8-845D-4C37D64C0C8E}" type="presOf" srcId="{CB4EDA8F-97FB-4872-8D04-6D49DD0A5520}" destId="{AFDC33D8-A6EC-4041-A623-7166449B74A4}" srcOrd="1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2729FD69-AC2C-4D33-AEF1-9C54F6D8BFA0}" type="presOf" srcId="{CB4EDA8F-97FB-4872-8D04-6D49DD0A5520}" destId="{ABB14F71-CEFA-4D88-854D-5CBB35C84D47}" srcOrd="0" destOrd="0" presId="urn:microsoft.com/office/officeart/2005/8/layout/list1"/>
    <dgm:cxn modelId="{5B82EB90-60E0-46BF-AE4F-18AA24AA8387}" type="presParOf" srcId="{8AB8BA0D-8012-4F63-AFF4-C0978293D295}" destId="{F0059D53-B32D-4518-9122-ED4F2BE232E0}" srcOrd="0" destOrd="0" presId="urn:microsoft.com/office/officeart/2005/8/layout/list1"/>
    <dgm:cxn modelId="{941F1FF8-2698-40B5-B68D-E338866C0D77}" type="presParOf" srcId="{F0059D53-B32D-4518-9122-ED4F2BE232E0}" destId="{ABB14F71-CEFA-4D88-854D-5CBB35C84D47}" srcOrd="0" destOrd="0" presId="urn:microsoft.com/office/officeart/2005/8/layout/list1"/>
    <dgm:cxn modelId="{A6A16B17-95AF-4650-AF5F-F5FFD03E308F}" type="presParOf" srcId="{F0059D53-B32D-4518-9122-ED4F2BE232E0}" destId="{AFDC33D8-A6EC-4041-A623-7166449B74A4}" srcOrd="1" destOrd="0" presId="urn:microsoft.com/office/officeart/2005/8/layout/list1"/>
    <dgm:cxn modelId="{2CB519B4-CA3D-4B9F-8090-8BFC5398E7A9}" type="presParOf" srcId="{8AB8BA0D-8012-4F63-AFF4-C0978293D295}" destId="{650105CD-C087-4B23-BE43-FD3A5A50A56F}" srcOrd="1" destOrd="0" presId="urn:microsoft.com/office/officeart/2005/8/layout/list1"/>
    <dgm:cxn modelId="{F66492AC-7BF3-42E8-B4CA-664CB1705D72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наименование;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форма (вид) документа;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название документа;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дата утверждения или введение в действие документа;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должность лица, утвердившего документ;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подпись лица, утвердившего документ;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расшифровка подписи лица, утвердившего документ</a:t>
          </a:r>
        </a:p>
        <a:p>
          <a:pPr algn="ctr"/>
          <a:r>
            <a:rPr lang="ru-RU" sz="2000" b="0" dirty="0" smtClean="0">
              <a:solidFill>
                <a:schemeClr val="tx1"/>
              </a:solidFill>
            </a:rPr>
            <a:t>сведения о согласовании (учете мнения) при необходимости</a:t>
          </a: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37287" custScaleY="189777" custLinFactNeighborX="-35274" custLinFactNeighborY="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Y="44236" custLinFactNeighborX="1309" custLinFactNeighborY="100000">
        <dgm:presLayoutVars>
          <dgm:bulletEnabled val="1"/>
        </dgm:presLayoutVars>
      </dgm:prSet>
      <dgm:spPr/>
    </dgm:pt>
  </dgm:ptLst>
  <dgm:cxnLst>
    <dgm:cxn modelId="{4FC304E8-4534-441F-BEF7-C372100EE82A}" type="presOf" srcId="{CB4EDA8F-97FB-4872-8D04-6D49DD0A5520}" destId="{ABB14F71-CEFA-4D88-854D-5CBB35C84D47}" srcOrd="0" destOrd="0" presId="urn:microsoft.com/office/officeart/2005/8/layout/list1"/>
    <dgm:cxn modelId="{2630383A-4B3E-4E69-BB6B-1DEA97276543}" type="presOf" srcId="{CB4EDA8F-97FB-4872-8D04-6D49DD0A5520}" destId="{AFDC33D8-A6EC-4041-A623-7166449B74A4}" srcOrd="1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343FADB8-FF5B-4137-B164-7C650A403428}" type="presOf" srcId="{CCB07745-A3BD-4505-B1A0-6EE5042C20E2}" destId="{8AB8BA0D-8012-4F63-AFF4-C0978293D295}" srcOrd="0" destOrd="0" presId="urn:microsoft.com/office/officeart/2005/8/layout/list1"/>
    <dgm:cxn modelId="{C2F76433-616E-4669-9E61-C047C8287D8F}" type="presParOf" srcId="{8AB8BA0D-8012-4F63-AFF4-C0978293D295}" destId="{F0059D53-B32D-4518-9122-ED4F2BE232E0}" srcOrd="0" destOrd="0" presId="urn:microsoft.com/office/officeart/2005/8/layout/list1"/>
    <dgm:cxn modelId="{74ECA12C-3828-4241-B08C-9FD510DAAF20}" type="presParOf" srcId="{F0059D53-B32D-4518-9122-ED4F2BE232E0}" destId="{ABB14F71-CEFA-4D88-854D-5CBB35C84D47}" srcOrd="0" destOrd="0" presId="urn:microsoft.com/office/officeart/2005/8/layout/list1"/>
    <dgm:cxn modelId="{3A75B183-B8C2-45AB-BB84-4A54D200F9B4}" type="presParOf" srcId="{F0059D53-B32D-4518-9122-ED4F2BE232E0}" destId="{AFDC33D8-A6EC-4041-A623-7166449B74A4}" srcOrd="1" destOrd="0" presId="urn:microsoft.com/office/officeart/2005/8/layout/list1"/>
    <dgm:cxn modelId="{4A97EFF8-6004-4C4D-9B72-59C7964D3F7D}" type="presParOf" srcId="{8AB8BA0D-8012-4F63-AFF4-C0978293D295}" destId="{650105CD-C087-4B23-BE43-FD3A5A50A56F}" srcOrd="1" destOrd="0" presId="urn:microsoft.com/office/officeart/2005/8/layout/list1"/>
    <dgm:cxn modelId="{F468EB4D-D3A2-447C-A3D9-B2FECA0FA914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B07745-A3BD-4505-B1A0-6EE5042C20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EDA8F-97FB-4872-8D04-6D49DD0A5520}">
      <dgm:prSet phldrT="[Текст]" custT="1"/>
      <dgm:spPr/>
      <dgm:t>
        <a:bodyPr/>
        <a:lstStyle/>
        <a:p>
          <a:endParaRPr lang="ru-RU" sz="2400" b="0" dirty="0" smtClean="0">
            <a:solidFill>
              <a:schemeClr val="tx1"/>
            </a:solidFill>
          </a:endParaRPr>
        </a:p>
        <a:p>
          <a:pPr algn="ctr"/>
          <a:r>
            <a:rPr lang="ru-RU" sz="2400" b="1" dirty="0" smtClean="0">
              <a:solidFill>
                <a:schemeClr val="tx1"/>
              </a:solidFill>
            </a:rPr>
            <a:t>1) Обязательны к размещению ЛНА, установленные частью 2 статьи 30 Федерального закона от 29.12.2012  № 273-ФЗ «Об образовании в Российской Федерации»;</a:t>
          </a:r>
        </a:p>
        <a:p>
          <a:pPr algn="ctr"/>
          <a:endParaRPr lang="ru-RU" sz="2400" b="1" dirty="0" smtClean="0">
            <a:solidFill>
              <a:schemeClr val="tx1"/>
            </a:solidFill>
          </a:endParaRPr>
        </a:p>
        <a:p>
          <a:pPr algn="ctr"/>
          <a:r>
            <a:rPr lang="ru-RU" sz="2400" b="1" dirty="0" smtClean="0">
              <a:solidFill>
                <a:schemeClr val="tx1"/>
              </a:solidFill>
            </a:rPr>
            <a:t>2) ЛНА </a:t>
          </a:r>
          <a:r>
            <a:rPr lang="ru-RU" sz="2400" b="1" dirty="0" err="1" smtClean="0">
              <a:solidFill>
                <a:schemeClr val="tx1"/>
              </a:solidFill>
            </a:rPr>
            <a:t>д.б</a:t>
          </a:r>
          <a:r>
            <a:rPr lang="ru-RU" sz="2400" b="1" dirty="0" smtClean="0">
              <a:solidFill>
                <a:schemeClr val="tx1"/>
              </a:solidFill>
            </a:rPr>
            <a:t>. подписаны ЭЦП</a:t>
          </a:r>
        </a:p>
        <a:p>
          <a:pPr algn="just"/>
          <a:endParaRPr lang="ru-RU" sz="1600" b="1" dirty="0" smtClean="0">
            <a:solidFill>
              <a:srgbClr val="FF0000"/>
            </a:solidFill>
          </a:endParaRPr>
        </a:p>
      </dgm:t>
    </dgm:pt>
    <dgm:pt modelId="{741FB49F-E12A-4FAF-BD6E-3143B5F690B2}" type="parTrans" cxnId="{A85ED833-9C7B-452C-B226-A4A9115437C9}">
      <dgm:prSet/>
      <dgm:spPr/>
      <dgm:t>
        <a:bodyPr/>
        <a:lstStyle/>
        <a:p>
          <a:endParaRPr lang="ru-RU"/>
        </a:p>
      </dgm:t>
    </dgm:pt>
    <dgm:pt modelId="{E27281E7-4CD4-4337-9EA6-F9FC32244EC0}" type="sibTrans" cxnId="{A85ED833-9C7B-452C-B226-A4A9115437C9}">
      <dgm:prSet/>
      <dgm:spPr/>
      <dgm:t>
        <a:bodyPr/>
        <a:lstStyle/>
        <a:p>
          <a:endParaRPr lang="ru-RU"/>
        </a:p>
      </dgm:t>
    </dgm:pt>
    <dgm:pt modelId="{8AB8BA0D-8012-4F63-AFF4-C0978293D295}" type="pres">
      <dgm:prSet presAssocID="{CCB07745-A3BD-4505-B1A0-6EE5042C2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59D53-B32D-4518-9122-ED4F2BE232E0}" type="pres">
      <dgm:prSet presAssocID="{CB4EDA8F-97FB-4872-8D04-6D49DD0A5520}" presName="parentLin" presStyleCnt="0"/>
      <dgm:spPr/>
    </dgm:pt>
    <dgm:pt modelId="{ABB14F71-CEFA-4D88-854D-5CBB35C84D47}" type="pres">
      <dgm:prSet presAssocID="{CB4EDA8F-97FB-4872-8D04-6D49DD0A552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FDC33D8-A6EC-4041-A623-7166449B74A4}" type="pres">
      <dgm:prSet presAssocID="{CB4EDA8F-97FB-4872-8D04-6D49DD0A5520}" presName="parentText" presStyleLbl="node1" presStyleIdx="0" presStyleCnt="1" custScaleX="137287" custScaleY="177916" custLinFactNeighborX="-20288" custLinFactNeighborY="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105CD-C087-4B23-BE43-FD3A5A50A56F}" type="pres">
      <dgm:prSet presAssocID="{CB4EDA8F-97FB-4872-8D04-6D49DD0A5520}" presName="negativeSpace" presStyleCnt="0"/>
      <dgm:spPr/>
    </dgm:pt>
    <dgm:pt modelId="{F2DD833B-4CB4-4B51-AB25-65417D894B91}" type="pres">
      <dgm:prSet presAssocID="{CB4EDA8F-97FB-4872-8D04-6D49DD0A5520}" presName="childText" presStyleLbl="conFgAcc1" presStyleIdx="0" presStyleCnt="1" custScaleY="63487" custLinFactY="44236" custLinFactNeighborX="1309" custLinFactNeighborY="100000">
        <dgm:presLayoutVars>
          <dgm:bulletEnabled val="1"/>
        </dgm:presLayoutVars>
      </dgm:prSet>
      <dgm:spPr/>
    </dgm:pt>
  </dgm:ptLst>
  <dgm:cxnLst>
    <dgm:cxn modelId="{21661239-0A5F-400B-A705-2AA0C0417734}" type="presOf" srcId="{CB4EDA8F-97FB-4872-8D04-6D49DD0A5520}" destId="{AFDC33D8-A6EC-4041-A623-7166449B74A4}" srcOrd="1" destOrd="0" presId="urn:microsoft.com/office/officeart/2005/8/layout/list1"/>
    <dgm:cxn modelId="{A85ED833-9C7B-452C-B226-A4A9115437C9}" srcId="{CCB07745-A3BD-4505-B1A0-6EE5042C20E2}" destId="{CB4EDA8F-97FB-4872-8D04-6D49DD0A5520}" srcOrd="0" destOrd="0" parTransId="{741FB49F-E12A-4FAF-BD6E-3143B5F690B2}" sibTransId="{E27281E7-4CD4-4337-9EA6-F9FC32244EC0}"/>
    <dgm:cxn modelId="{51555009-CA2B-429E-924F-B4AA2DFCCD4F}" type="presOf" srcId="{CB4EDA8F-97FB-4872-8D04-6D49DD0A5520}" destId="{ABB14F71-CEFA-4D88-854D-5CBB35C84D47}" srcOrd="0" destOrd="0" presId="urn:microsoft.com/office/officeart/2005/8/layout/list1"/>
    <dgm:cxn modelId="{14BAA8AE-5F1D-4A0C-8A94-B694C3B22220}" type="presOf" srcId="{CCB07745-A3BD-4505-B1A0-6EE5042C20E2}" destId="{8AB8BA0D-8012-4F63-AFF4-C0978293D295}" srcOrd="0" destOrd="0" presId="urn:microsoft.com/office/officeart/2005/8/layout/list1"/>
    <dgm:cxn modelId="{297811DC-A164-4769-B081-1F33C4250D83}" type="presParOf" srcId="{8AB8BA0D-8012-4F63-AFF4-C0978293D295}" destId="{F0059D53-B32D-4518-9122-ED4F2BE232E0}" srcOrd="0" destOrd="0" presId="urn:microsoft.com/office/officeart/2005/8/layout/list1"/>
    <dgm:cxn modelId="{8BF86B06-8534-4809-B20F-7C3341CC23DE}" type="presParOf" srcId="{F0059D53-B32D-4518-9122-ED4F2BE232E0}" destId="{ABB14F71-CEFA-4D88-854D-5CBB35C84D47}" srcOrd="0" destOrd="0" presId="urn:microsoft.com/office/officeart/2005/8/layout/list1"/>
    <dgm:cxn modelId="{3C124EA9-7C00-4265-92E7-CD4F2C10C60D}" type="presParOf" srcId="{F0059D53-B32D-4518-9122-ED4F2BE232E0}" destId="{AFDC33D8-A6EC-4041-A623-7166449B74A4}" srcOrd="1" destOrd="0" presId="urn:microsoft.com/office/officeart/2005/8/layout/list1"/>
    <dgm:cxn modelId="{32148AED-BD6E-4217-AD9F-76C51E2E5C3D}" type="presParOf" srcId="{8AB8BA0D-8012-4F63-AFF4-C0978293D295}" destId="{650105CD-C087-4B23-BE43-FD3A5A50A56F}" srcOrd="1" destOrd="0" presId="urn:microsoft.com/office/officeart/2005/8/layout/list1"/>
    <dgm:cxn modelId="{B3200A6E-EBF7-4A9F-9AB1-C8124C77A753}" type="presParOf" srcId="{8AB8BA0D-8012-4F63-AFF4-C0978293D295}" destId="{F2DD833B-4CB4-4B51-AB25-65417D894B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BC54-F933-4B32-B864-E25A3CB41BAA}">
      <dsp:nvSpPr>
        <dsp:cNvPr id="0" name=""/>
        <dsp:cNvSpPr/>
      </dsp:nvSpPr>
      <dsp:spPr>
        <a:xfrm>
          <a:off x="38375" y="0"/>
          <a:ext cx="3481696" cy="39737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Постановление Правительства Российской Федерации </a:t>
          </a:r>
          <a:br>
            <a:rPr lang="ru-RU" sz="1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1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от 10.03.2022 </a:t>
          </a:r>
          <a:br>
            <a:rPr lang="ru-RU" sz="1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1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№ 336 </a:t>
          </a:r>
          <a:br>
            <a:rPr lang="ru-RU" sz="1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1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«Об особенностях организации и осуществления государственного контроля (надзора), муниципального контроля»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140350" y="101975"/>
        <a:ext cx="3277746" cy="3769771"/>
      </dsp:txXfrm>
    </dsp:sp>
    <dsp:sp modelId="{D91561D1-20E9-455D-8959-4F8AA581DB5F}">
      <dsp:nvSpPr>
        <dsp:cNvPr id="0" name=""/>
        <dsp:cNvSpPr/>
      </dsp:nvSpPr>
      <dsp:spPr>
        <a:xfrm rot="18473">
          <a:off x="3734332" y="1724150"/>
          <a:ext cx="454246" cy="54887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34333" y="1833559"/>
        <a:ext cx="317972" cy="329323"/>
      </dsp:txXfrm>
    </dsp:sp>
    <dsp:sp modelId="{23A3C878-F770-4655-9745-D3E813E29297}">
      <dsp:nvSpPr>
        <dsp:cNvPr id="0" name=""/>
        <dsp:cNvSpPr/>
      </dsp:nvSpPr>
      <dsp:spPr>
        <a:xfrm>
          <a:off x="4377128" y="23559"/>
          <a:ext cx="3572481" cy="39737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Мораторий </a:t>
          </a:r>
          <a:br>
            <a:rPr lang="ru-RU" sz="24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24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на проведение плановых </a:t>
          </a:r>
          <a:br>
            <a:rPr lang="ru-RU" sz="24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</a:br>
          <a:r>
            <a:rPr lang="ru-RU" sz="24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и внеплановых проверок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81762" y="128193"/>
        <a:ext cx="3363213" cy="37644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1714338"/>
          <a:ext cx="8399585" cy="102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339917" y="0"/>
          <a:ext cx="7987664" cy="2620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tx1"/>
              </a:solidFill>
              <a:sym typeface="Calibri"/>
            </a:rPr>
            <a:t>статья 49 Федерального закона от 29.12.2012 № 273-ФЗ «Об образовании в Российской Федерации»,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sym typeface="Arial"/>
            </a:rPr>
            <a:t>Порядок проведения аттестации педагогических работников организаций, осуществляющих образовательную деятельность, утвержденный приказом </a:t>
          </a:r>
          <a:r>
            <a:rPr lang="ru-RU" sz="1400" b="1" kern="1200" dirty="0" err="1" smtClean="0">
              <a:solidFill>
                <a:schemeClr val="tx1"/>
              </a:solidFill>
              <a:sym typeface="Arial"/>
            </a:rPr>
            <a:t>Минобрнауки</a:t>
          </a:r>
          <a:r>
            <a:rPr lang="ru-RU" sz="1400" b="1" kern="1200" dirty="0" smtClean="0">
              <a:solidFill>
                <a:schemeClr val="tx1"/>
              </a:solidFill>
              <a:sym typeface="Arial"/>
            </a:rPr>
            <a:t> от 07.04.2014 № 276 (</a:t>
          </a:r>
          <a:r>
            <a:rPr lang="ru-RU" sz="1400" b="1" kern="1200" dirty="0" smtClean="0">
              <a:solidFill>
                <a:srgbClr val="FF0000"/>
              </a:solidFill>
            </a:rPr>
            <a:t>НПА из перечня исключений, действует до 01.09.2023</a:t>
          </a:r>
          <a:r>
            <a:rPr lang="ru-RU" sz="1400" b="1" kern="1200" dirty="0" smtClean="0">
              <a:solidFill>
                <a:schemeClr val="tx1"/>
              </a:solidFill>
            </a:rPr>
            <a:t>)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sym typeface="Arial"/>
            </a:rPr>
            <a:t>Порядок проведения аттестации педагогических работников организаций, осуществляющих образовательную деятельность, утвержденный приказом </a:t>
          </a:r>
          <a:r>
            <a:rPr lang="ru-RU" sz="1400" b="1" kern="1200" dirty="0" err="1" smtClean="0">
              <a:solidFill>
                <a:schemeClr val="tx1"/>
              </a:solidFill>
              <a:sym typeface="Arial"/>
            </a:rPr>
            <a:t>Минпросвещения</a:t>
          </a:r>
          <a:r>
            <a:rPr lang="ru-RU" sz="1400" b="1" kern="1200" dirty="0" smtClean="0">
              <a:solidFill>
                <a:schemeClr val="tx1"/>
              </a:solidFill>
              <a:sym typeface="Arial"/>
            </a:rPr>
            <a:t> от 24.03.2023 № 196</a:t>
          </a:r>
          <a:r>
            <a:rPr lang="ru-RU" sz="1400" b="1" kern="1200" dirty="0" smtClean="0">
              <a:solidFill>
                <a:srgbClr val="FF0000"/>
              </a:solidFill>
              <a:sym typeface="Arial"/>
            </a:rPr>
            <a:t> (действует с 01.09.2023)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/>
          </a:r>
          <a:br>
            <a:rPr lang="ru-RU" sz="1400" kern="1200" dirty="0" smtClean="0">
              <a:solidFill>
                <a:schemeClr val="tx1"/>
              </a:solidFill>
            </a:rPr>
          </a:br>
          <a:endParaRPr lang="ru-RU" sz="1400" b="1" kern="1200" dirty="0" smtClean="0">
            <a:solidFill>
              <a:schemeClr val="tx1"/>
            </a:solidFill>
            <a:sym typeface="Arial"/>
          </a:endParaRPr>
        </a:p>
      </dsp:txBody>
      <dsp:txXfrm>
        <a:off x="467850" y="127933"/>
        <a:ext cx="7731798" cy="2364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2337415"/>
          <a:ext cx="8399585" cy="102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268650" y="256497"/>
          <a:ext cx="7977482" cy="2782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Образовательная организация, в силу своей автономии,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принимает локальные нормативные акты, содержащие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нормы, регулирующие образовательные отношения, 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пределах своей компетенции в соответствии 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законодательством Российской Федерации в </a:t>
          </a:r>
          <a:r>
            <a:rPr lang="ru-RU" sz="2000" b="1" kern="1200" dirty="0" smtClean="0">
              <a:solidFill>
                <a:schemeClr val="tx1"/>
              </a:solidFill>
            </a:rPr>
            <a:t>порядке,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установленном ее уставом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0000"/>
            </a:solidFill>
          </a:endParaRPr>
        </a:p>
      </dsp:txBody>
      <dsp:txXfrm>
        <a:off x="404487" y="392334"/>
        <a:ext cx="7705808" cy="2510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2337415"/>
          <a:ext cx="8399585" cy="102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293532" y="262618"/>
          <a:ext cx="7977482" cy="2782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изданный в установленном Уставом порядке уполномоченным должностным лицом или коллегиальным органом управления образовательной организации официальный документ, содержащий </a:t>
          </a:r>
          <a:r>
            <a:rPr lang="ru-RU" sz="2000" b="1" kern="1200" dirty="0" smtClean="0">
              <a:solidFill>
                <a:schemeClr val="tx1"/>
              </a:solidFill>
            </a:rPr>
            <a:t>правовые нормы (правила поведения), обязательные </a:t>
          </a:r>
          <a:r>
            <a:rPr lang="ru-RU" sz="2000" kern="1200" dirty="0" smtClean="0">
              <a:solidFill>
                <a:schemeClr val="tx1"/>
              </a:solidFill>
            </a:rPr>
            <a:t>для участников образовательных отношений, рассчитанные </a:t>
          </a:r>
          <a:r>
            <a:rPr lang="ru-RU" sz="2000" b="1" kern="1200" dirty="0" smtClean="0">
              <a:solidFill>
                <a:schemeClr val="tx1"/>
              </a:solidFill>
            </a:rPr>
            <a:t>на неоднократное применение</a:t>
          </a:r>
          <a:r>
            <a:rPr lang="ru-RU" sz="2000" kern="1200" dirty="0" smtClean="0">
              <a:solidFill>
                <a:schemeClr val="tx1"/>
              </a:solidFill>
            </a:rPr>
            <a:t>, направленные на урегулирование, изменение либо прекращение образовательных отношений</a:t>
          </a:r>
          <a:endParaRPr lang="ru-RU" sz="2000" b="1" kern="1200" dirty="0" smtClean="0">
            <a:solidFill>
              <a:schemeClr val="tx1"/>
            </a:solidFill>
          </a:endParaRPr>
        </a:p>
      </dsp:txBody>
      <dsp:txXfrm>
        <a:off x="429369" y="398455"/>
        <a:ext cx="7705808" cy="2510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2369413"/>
          <a:ext cx="8399585" cy="991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330850" y="14652"/>
          <a:ext cx="7977482" cy="3256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1</a:t>
          </a:r>
          <a:r>
            <a:rPr lang="ru-RU" sz="1400" b="0" kern="1200" dirty="0" smtClean="0">
              <a:solidFill>
                <a:schemeClr val="tx1"/>
              </a:solidFill>
            </a:rPr>
            <a:t>) При принятии локального нормативного акта, затрагивающих права обучающихся и работников образовательной организации, </a:t>
          </a:r>
          <a:r>
            <a:rPr lang="ru-RU" sz="1400" b="1" kern="1200" dirty="0" smtClean="0">
              <a:solidFill>
                <a:schemeClr val="tx1"/>
              </a:solidFill>
            </a:rPr>
            <a:t>учитывается мнение советов обучающихся, советов родителей,</a:t>
          </a:r>
          <a:r>
            <a:rPr lang="ru-RU" sz="1400" b="0" kern="1200" dirty="0" smtClean="0">
              <a:solidFill>
                <a:schemeClr val="tx1"/>
              </a:solidFill>
            </a:rPr>
            <a:t> а также в порядке и в случаях, которые предусмотрены законодательством, представительных органов работников (при наличии таких представительных органов);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2) Нормы локального нормативного акта, </a:t>
          </a:r>
          <a:r>
            <a:rPr lang="ru-RU" sz="1400" b="1" kern="1200" dirty="0" smtClean="0">
              <a:solidFill>
                <a:schemeClr val="tx1"/>
              </a:solidFill>
            </a:rPr>
            <a:t>ухудшающие положение обучающихся или работников</a:t>
          </a:r>
          <a:r>
            <a:rPr lang="ru-RU" sz="1400" b="0" kern="1200" dirty="0" smtClean="0">
              <a:solidFill>
                <a:schemeClr val="tx1"/>
              </a:solidFill>
            </a:rPr>
            <a:t> образовательной организации по сравнению с установленным законодательством об образовании, положением либо принятые с нарушением установленного порядка, </a:t>
          </a:r>
          <a:r>
            <a:rPr lang="ru-RU" sz="1400" b="1" kern="1200" dirty="0" smtClean="0">
              <a:solidFill>
                <a:schemeClr val="tx1"/>
              </a:solidFill>
            </a:rPr>
            <a:t>не применяются и подлежат отмене</a:t>
          </a:r>
          <a:r>
            <a:rPr lang="ru-RU" sz="1400" b="0" kern="1200" dirty="0" smtClean="0">
              <a:solidFill>
                <a:schemeClr val="tx1"/>
              </a:solidFill>
            </a:rPr>
            <a:t>;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3) Локальные нормативные акты не могут регламентировать отношения вне образовательной организации, </a:t>
          </a:r>
          <a:r>
            <a:rPr lang="ru-RU" sz="1400" b="1" kern="1200" dirty="0" smtClean="0">
              <a:solidFill>
                <a:schemeClr val="tx1"/>
              </a:solidFill>
            </a:rPr>
            <a:t>не могут противоречить федеральному </a:t>
          </a:r>
          <a:r>
            <a:rPr lang="ru-RU" sz="1400" b="0" kern="1200" dirty="0" smtClean="0">
              <a:solidFill>
                <a:schemeClr val="tx1"/>
              </a:solidFill>
            </a:rPr>
            <a:t>(региональному) законодательству. ЛНА </a:t>
          </a:r>
          <a:r>
            <a:rPr lang="ru-RU" sz="1400" b="1" kern="1200" dirty="0" smtClean="0">
              <a:solidFill>
                <a:schemeClr val="tx1"/>
              </a:solidFill>
            </a:rPr>
            <a:t>принимаются в части, не урегулированной законодательством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Структуру и содержание локального нормативного акта образовательная организация определяет самостоятельно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0000"/>
            </a:solidFill>
          </a:endParaRPr>
        </a:p>
      </dsp:txBody>
      <dsp:txXfrm>
        <a:off x="489809" y="173611"/>
        <a:ext cx="7659564" cy="2938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2321416"/>
          <a:ext cx="8399585" cy="10399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268650" y="234244"/>
          <a:ext cx="7977482" cy="2826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- положения;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-правила;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- расписания;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- приказы;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- планы;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- регламенты и т.д.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0000"/>
            </a:solidFill>
          </a:endParaRPr>
        </a:p>
      </dsp:txBody>
      <dsp:txXfrm>
        <a:off x="406609" y="372203"/>
        <a:ext cx="7701564" cy="2550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2433408"/>
          <a:ext cx="8399585" cy="927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268650" y="26247"/>
          <a:ext cx="7977482" cy="3249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необходимость (</a:t>
          </a:r>
          <a:r>
            <a:rPr lang="ru-RU" sz="1200" b="0" kern="1200" dirty="0" smtClean="0">
              <a:solidFill>
                <a:schemeClr val="tx1"/>
              </a:solidFill>
            </a:rPr>
            <a:t>конкретный локальный нормативный акт следует принимать в том случае, если без него невозможно обойтись в данной организации, «поскольку «бесполезные законы ослабляют законы необходимые» (Шарль-Луи </a:t>
          </a:r>
          <a:r>
            <a:rPr lang="ru-RU" sz="1200" b="0" kern="1200" dirty="0" err="1" smtClean="0">
              <a:solidFill>
                <a:schemeClr val="tx1"/>
              </a:solidFill>
            </a:rPr>
            <a:t>Монтескьё</a:t>
          </a:r>
          <a:r>
            <a:rPr lang="ru-RU" sz="1200" b="1" kern="1200" dirty="0" smtClean="0">
              <a:solidFill>
                <a:schemeClr val="tx1"/>
              </a:solidFill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законность (</a:t>
          </a:r>
          <a:r>
            <a:rPr lang="ru-RU" sz="1200" b="0" kern="1200" dirty="0" smtClean="0">
              <a:solidFill>
                <a:schemeClr val="tx1"/>
              </a:solidFill>
            </a:rPr>
            <a:t>локальный нормативный акт не должен противоречить международному, федеральному и региональному законодательству, правовым актам органов местного самоуправления, а также уставу организации)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принятие компетентным (уполномоченным) органом управления </a:t>
          </a:r>
          <a:r>
            <a:rPr lang="ru-RU" sz="1200" b="0" kern="1200" dirty="0" smtClean="0">
              <a:solidFill>
                <a:schemeClr val="tx1"/>
              </a:solidFill>
            </a:rPr>
            <a:t>(локальный нормативный акт вправе принимать органы управления, к компетенции которых это отнесено законодательством и (или) уставом организации, а в отношении бюджетных, автономных и казенных организаций – также нормативными правовыми актами Президента РФ, Правительства РФ, Правительства субъекта РФ или в случаях, установленных федеральным законом, законом субъекта РФ, нормативными правовыми актами иных органов государственной власти (государственных органов</a:t>
          </a:r>
          <a:r>
            <a:rPr lang="ru-RU" sz="1200" b="1" kern="1200" dirty="0" smtClean="0">
              <a:solidFill>
                <a:schemeClr val="tx1"/>
              </a:solidFill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обеспеченность необходимыми реквизитами (</a:t>
          </a:r>
          <a:r>
            <a:rPr lang="ru-RU" sz="1200" b="0" kern="1200" dirty="0" smtClean="0">
              <a:solidFill>
                <a:schemeClr val="tx1"/>
              </a:solidFill>
            </a:rPr>
            <a:t>локальный нормативный акт должен иметь официальные реквизиты, позволяющие осуществлять его однозначную идентификацию)  системность (локальный нормативный акт должны быть функционально взаимосвязаны друг с другом, не дублировать и органично дополнять друг друга</a:t>
          </a:r>
          <a:r>
            <a:rPr lang="ru-RU" sz="1200" b="1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системность (</a:t>
          </a:r>
          <a:r>
            <a:rPr lang="ru-RU" sz="1200" b="0" kern="1200" dirty="0" smtClean="0">
              <a:solidFill>
                <a:schemeClr val="tx1"/>
              </a:solidFill>
            </a:rPr>
            <a:t>локальный нормативный акт должны быть функционально взаимосвязаны друг с другом, не дублировать и органично дополнять друг друга</a:t>
          </a:r>
          <a:r>
            <a:rPr lang="ru-RU" sz="1200" b="1" kern="1200" dirty="0" smtClean="0">
              <a:solidFill>
                <a:schemeClr val="tx1"/>
              </a:solidFill>
            </a:rPr>
            <a:t>)</a:t>
          </a:r>
        </a:p>
      </dsp:txBody>
      <dsp:txXfrm>
        <a:off x="427267" y="184864"/>
        <a:ext cx="7660248" cy="29320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2433408"/>
          <a:ext cx="8399585" cy="927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268650" y="26247"/>
          <a:ext cx="7977482" cy="3249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необходимость (</a:t>
          </a:r>
          <a:r>
            <a:rPr lang="ru-RU" sz="1200" b="0" kern="1200" dirty="0" smtClean="0">
              <a:solidFill>
                <a:schemeClr val="tx1"/>
              </a:solidFill>
            </a:rPr>
            <a:t>конкретный локальный нормативный акт следует принимать в том случае, если без него невозможно обойтись в данной организации, «поскольку «бесполезные законы ослабляют законы необходимые» (Шарль-Луи </a:t>
          </a:r>
          <a:r>
            <a:rPr lang="ru-RU" sz="1200" b="0" kern="1200" dirty="0" err="1" smtClean="0">
              <a:solidFill>
                <a:schemeClr val="tx1"/>
              </a:solidFill>
            </a:rPr>
            <a:t>Монтескьё</a:t>
          </a:r>
          <a:r>
            <a:rPr lang="ru-RU" sz="1200" b="1" kern="1200" dirty="0" smtClean="0">
              <a:solidFill>
                <a:schemeClr val="tx1"/>
              </a:solidFill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законность (</a:t>
          </a:r>
          <a:r>
            <a:rPr lang="ru-RU" sz="1200" b="0" kern="1200" dirty="0" smtClean="0">
              <a:solidFill>
                <a:schemeClr val="tx1"/>
              </a:solidFill>
            </a:rPr>
            <a:t>локальный нормативный акт не должен противоречить международному, федеральному и региональному законодательству, правовым актам органов местного самоуправления, а также уставу организации)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принятие компетентным (уполномоченным) органом управления </a:t>
          </a:r>
          <a:r>
            <a:rPr lang="ru-RU" sz="1200" b="0" kern="1200" dirty="0" smtClean="0">
              <a:solidFill>
                <a:schemeClr val="tx1"/>
              </a:solidFill>
            </a:rPr>
            <a:t>(локальный нормативный акт вправе принимать органы управления, к компетенции которых это отнесено законодательством и (или) уставом организации, а в отношении бюджетных, автономных и казенных организаций – также нормативными правовыми актами Президента РФ, Правительства РФ, Правительства субъекта РФ или в случаях, установленных федеральным законом, законом субъекта РФ, нормативными правовыми актами иных органов государственной власти (государственных органов</a:t>
          </a:r>
          <a:r>
            <a:rPr lang="ru-RU" sz="1200" b="1" kern="1200" dirty="0" smtClean="0">
              <a:solidFill>
                <a:schemeClr val="tx1"/>
              </a:solidFill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обеспеченность необходимыми реквизитами (</a:t>
          </a:r>
          <a:r>
            <a:rPr lang="ru-RU" sz="1200" b="0" kern="1200" dirty="0" smtClean="0">
              <a:solidFill>
                <a:schemeClr val="tx1"/>
              </a:solidFill>
            </a:rPr>
            <a:t>локальный нормативный акт должен иметь официальные реквизиты, позволяющие осуществлять его однозначную идентификацию)  системность (локальный нормативный акт должны быть функционально взаимосвязаны друг с другом, не дублировать и органично дополнять друг друга</a:t>
          </a:r>
          <a:r>
            <a:rPr lang="ru-RU" sz="1200" b="1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системность (</a:t>
          </a:r>
          <a:r>
            <a:rPr lang="ru-RU" sz="1200" b="0" kern="1200" dirty="0" smtClean="0">
              <a:solidFill>
                <a:schemeClr val="tx1"/>
              </a:solidFill>
            </a:rPr>
            <a:t>локальный нормативный акт должны быть функционально взаимосвязаны друг с другом, не дублировать и органично дополнять друг друга</a:t>
          </a:r>
          <a:r>
            <a:rPr lang="ru-RU" sz="1200" b="1" kern="1200" dirty="0" smtClean="0">
              <a:solidFill>
                <a:schemeClr val="tx1"/>
              </a:solidFill>
            </a:rPr>
            <a:t>)</a:t>
          </a:r>
        </a:p>
      </dsp:txBody>
      <dsp:txXfrm>
        <a:off x="427267" y="184864"/>
        <a:ext cx="7660248" cy="29320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2433408"/>
          <a:ext cx="8399585" cy="927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268650" y="26247"/>
          <a:ext cx="7977482" cy="3249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наименование;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форма (вид) документа;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название документа;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дата утверждения или введение в действие документа;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должность лица, утвердившего документ;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подпись лица, утвердившего документ;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расшифровка подписи лица, утвердившего документ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сведения о согласовании (учете мнения) при необходимости</a:t>
          </a:r>
        </a:p>
      </dsp:txBody>
      <dsp:txXfrm>
        <a:off x="427267" y="184864"/>
        <a:ext cx="7660248" cy="29320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33B-4CB4-4B51-AB25-65417D894B91}">
      <dsp:nvSpPr>
        <dsp:cNvPr id="0" name=""/>
        <dsp:cNvSpPr/>
      </dsp:nvSpPr>
      <dsp:spPr>
        <a:xfrm>
          <a:off x="0" y="2369413"/>
          <a:ext cx="8399585" cy="991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C33D8-A6EC-4041-A623-7166449B74A4}">
      <dsp:nvSpPr>
        <dsp:cNvPr id="0" name=""/>
        <dsp:cNvSpPr/>
      </dsp:nvSpPr>
      <dsp:spPr>
        <a:xfrm>
          <a:off x="330850" y="14652"/>
          <a:ext cx="7977482" cy="3256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39" tIns="0" rIns="222239" bIns="0" numCol="1" spcCol="1270" anchor="ctr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1) Обязательны к размещению ЛНА, установленные частью 2 статьи 30 Федерального закона от 29.12.2012  № 273-ФЗ «Об образовании в Российской Федерации»;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2) ЛНА </a:t>
          </a:r>
          <a:r>
            <a:rPr lang="ru-RU" sz="2400" b="1" kern="1200" dirty="0" err="1" smtClean="0">
              <a:solidFill>
                <a:schemeClr val="tx1"/>
              </a:solidFill>
            </a:rPr>
            <a:t>д.б</a:t>
          </a:r>
          <a:r>
            <a:rPr lang="ru-RU" sz="2400" b="1" kern="1200" dirty="0" smtClean="0">
              <a:solidFill>
                <a:schemeClr val="tx1"/>
              </a:solidFill>
            </a:rPr>
            <a:t>. подписаны ЭЦП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0000"/>
            </a:solidFill>
          </a:endParaRPr>
        </a:p>
      </dsp:txBody>
      <dsp:txXfrm>
        <a:off x="489809" y="173611"/>
        <a:ext cx="7659564" cy="2938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43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41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1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42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1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15.12.2023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74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0754483C6E31260FA0FEF6A5F8C92A5878594CAFD240301DAB37B75D0471F7A86BFD307439327031E07E1AE4D87DB071DF13B4F3366E8FDj4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0754483C6E31260FA0FEF6A5F8C92A5878594CAFD240301DAB37B75D0471F7A86BFD307439327031E07E1AE4D87DB071DF13B4F3366E8FDj4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consultantplus://offline/ref=8FB86D7099D272A8AEFA937ADF00DEBB1E226ED9FC94DAE5844D88E739C77752D5D42931DB4ECD31CBB6E1F909BD03AC03C7EB50wC03E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F3B5B13ECF181328E59A5795457F39DFE71F0413F9D81D4A7EA527C7C74E554DA88D45CA4F40A4D831055D587f9e6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E491EDE026CE359D56F15EA68A629A83FA93E9F921358C5F4DFE15DABEF102E621A30543A262D988246A3A382CD9A68DA129ECBA96AD2EB3AECI" TargetMode="External"/><Relationship Id="rId2" Type="http://schemas.openxmlformats.org/officeDocument/2006/relationships/hyperlink" Target="consultantplus://offline/ref=0B82C3B3D934A675F124C018A7BFEC809C6B9A68A91E2B8419969CFF45D1610230AB028D3E5A2A58B4C511EDB259734B37719F072FF43C42a8D0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551377812EF56B654433031FBA0C70DE4097EF3355E50E4466B3173E5DC19B7E5B9B3B9ADB7059FB71E94A6084651C9C02FAD854502CDAwCx9E" TargetMode="External"/><Relationship Id="rId4" Type="http://schemas.openxmlformats.org/officeDocument/2006/relationships/hyperlink" Target="consultantplus://offline/ref=8880531EF5DB528991785DC5939DF67434B8B5E7AD1C8B733D336AB2896605800427DB0F061F98139B12B8B89ABCE723D21E9D905F2451pDwCE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sobrnadzor.ru/profilaktika/33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671510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8941" y="741326"/>
            <a:ext cx="6042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mbria"/>
              </a:rPr>
              <a:t>Нормативно-правовое обеспечение деятельности организаций дополнительного образования со специальным наименованием «спортивная школа». Локальные акты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5175" y="3520122"/>
            <a:ext cx="285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Соленникова Мира Алексеевна</a:t>
            </a:r>
          </a:p>
          <a:p>
            <a:pPr algn="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консультант отдела по надзору</a:t>
            </a:r>
          </a:p>
          <a:p>
            <a:pPr algn="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и контролю за соблюдением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Основные рекомендации: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47114"/>
            <a:ext cx="9144000" cy="3947509"/>
          </a:xfrm>
        </p:spPr>
        <p:txBody>
          <a:bodyPr/>
          <a:lstStyle/>
          <a:p>
            <a:r>
              <a:rPr lang="ru-RU" sz="1400" dirty="0"/>
              <a:t>Рекомендуется в случае намерения осуществления образовательной деятельности по адресу, не указанному в реестре лицензий на образовательную деятельность, до начала ведения образовательной деятельности внести изменения в реестр лицензий, указав адрес фактического адреса осуществления образовательной </a:t>
            </a:r>
            <a:r>
              <a:rPr lang="ru-RU" sz="1400" dirty="0" smtClean="0"/>
              <a:t>деятельности;</a:t>
            </a:r>
          </a:p>
          <a:p>
            <a:r>
              <a:rPr lang="ru-RU" sz="1400" dirty="0" smtClean="0"/>
              <a:t>рекомендуется </a:t>
            </a:r>
            <a:r>
              <a:rPr lang="ru-RU" sz="1400" dirty="0"/>
              <a:t>осуществлять разработку дополнительных общеразвивающих программ в области физической культуры и спорта с учетом положений пункта 9 статьи 2, части 1 статьи 58 Федерального закона от 29.12.2012 № 273-ФЗ «Об образовании в Российской Федерации»;</a:t>
            </a:r>
          </a:p>
          <a:p>
            <a:r>
              <a:rPr lang="ru-RU" sz="1400" dirty="0"/>
              <a:t>рекомендуется осуществлять разработку дополнительных образовательных программ спортивной подготовки  с учетом положений пункта 9 статьи 2, части 1 статьи 58 Федерального закона от 29.12.2012 № 273-ФЗ «Об образовании в Российской Федерации», с учетом примерных дополнительных образовательных программ спортивной подготовки, согласно которым необходимо включить в образовательные программы учебные планы, календарные годовые учебные графики, рабочие программы учебных предметов (дисциплин, модулей), оценочные материалы для проведения промежуточной аттестации, учебным планом определить формы промежуточной аттестации;</a:t>
            </a:r>
          </a:p>
          <a:p>
            <a:r>
              <a:rPr lang="ru-RU" sz="1400" b="1" dirty="0"/>
              <a:t>при разработке локальных нормативных актов рекомендуется учитывать необходимость урегулирования ЛНА следующих вопросов:</a:t>
            </a:r>
          </a:p>
          <a:p>
            <a:r>
              <a:rPr lang="ru-RU" sz="1400" dirty="0"/>
              <a:t>правила приема обучающихся, включая вопросы, необходимость урегулирования которых, установлена действующими Федеральными правилами приема (при вступлении их в силу),  порядок и основания перевода, отчисления обучающихся;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4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1226"/>
            <a:ext cx="9144000" cy="4560467"/>
          </a:xfrm>
        </p:spPr>
        <p:txBody>
          <a:bodyPr/>
          <a:lstStyle/>
          <a:p>
            <a:r>
              <a:rPr lang="ru-RU" sz="1200" dirty="0"/>
              <a:t>правила внутреннего распорядка обучающихся, включая режим занятий обучающихся, виды и условия поощрения за успехи в учебной, физкультурной, спортивной, творческой, деятельности; порядок пользования лечебно-оздоровительной инфраструктурой и объектами спорта;</a:t>
            </a:r>
          </a:p>
          <a:p>
            <a:r>
              <a:rPr lang="ru-RU" sz="1200" dirty="0"/>
  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обучающихся; </a:t>
            </a:r>
          </a:p>
          <a:p>
            <a:r>
              <a:rPr lang="ru-RU" sz="1200" dirty="0"/>
              <a:t>порядок доступа педагогических работников к информационно-телекоммуникационным сетям и базам данных, учебным и методическим материалам, материально-техническим средствам обеспечения образовательной деятельности, необходимым для качественного осуществления педагогической деятельности в организациях, осуществляющих образовательную деятельность;</a:t>
            </a:r>
          </a:p>
          <a:p>
            <a:r>
              <a:rPr lang="ru-RU" sz="1200" dirty="0"/>
              <a:t>порядок создания, организации работы, принятия решений комиссией по урегулированию споров между участниками образовательных отношений и их исполнения;</a:t>
            </a:r>
          </a:p>
          <a:p>
            <a:r>
              <a:rPr lang="ru-RU" sz="1200" dirty="0"/>
              <a:t>формы, периодичность и порядок проведения промежуточной аттестации обучающихся; </a:t>
            </a:r>
          </a:p>
          <a:p>
            <a:r>
              <a:rPr lang="ru-RU" sz="1200" dirty="0"/>
              <a:t>порядок обучения по индивидуальному учебному плану, в том числе ускоренное обучение в пределах осваиваемой дополнительной общеобразовательной программы;</a:t>
            </a:r>
          </a:p>
          <a:p>
            <a:r>
              <a:rPr lang="ru-RU" sz="1200" dirty="0"/>
              <a:t>основания и порядок снижения стоимости платных образовательных услуг;</a:t>
            </a:r>
          </a:p>
          <a:p>
            <a:r>
              <a:rPr lang="ru-RU" sz="1200" dirty="0"/>
              <a:t>количество обучающихся в объединении, их возрастные категории, а также продолжительность учебных занятий в объединении в зависимости от направленности дополнительных общеобразовательных программ; формы аудиторных занятий.</a:t>
            </a:r>
          </a:p>
          <a:p>
            <a:r>
              <a:rPr lang="ru-RU" sz="1200" b="1" dirty="0"/>
              <a:t>При принятии локальных нормативных актов, затрагивающих права </a:t>
            </a:r>
            <a:r>
              <a:rPr lang="ru-RU" sz="1200" b="1" dirty="0" smtClean="0"/>
              <a:t>и </a:t>
            </a:r>
            <a:r>
              <a:rPr lang="ru-RU" sz="1200" b="1" dirty="0"/>
              <a:t>интересы несовершеннолетних обучающихся рекомендуется учитывать мнение соответствующих советов родителей образовательной организации (часть 3 статьи 30 Федерального закона от 29.12.2012 № </a:t>
            </a:r>
            <a:r>
              <a:rPr lang="ru-RU" sz="1200" b="1" dirty="0" smtClean="0"/>
              <a:t>273-ФЗ</a:t>
            </a: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10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423" y="548640"/>
            <a:ext cx="8637562" cy="4594860"/>
          </a:xfrm>
        </p:spPr>
        <p:txBody>
          <a:bodyPr/>
          <a:lstStyle/>
          <a:p>
            <a:r>
              <a:rPr lang="ru-RU" sz="1450" dirty="0"/>
              <a:t>Рекомендуется учесть при осуществлении приема на обучение по дополнительным образовательным программам спортивной подготовки требования Порядка приема на обучение по дополнительным образовательным программам спортивной подготовки, утвержденного приказом </a:t>
            </a:r>
            <a:r>
              <a:rPr lang="ru-RU" sz="1450" dirty="0" err="1"/>
              <a:t>Минспорта</a:t>
            </a:r>
            <a:r>
              <a:rPr lang="ru-RU" sz="1450" dirty="0"/>
              <a:t> России от 27.01.2023 № 57. Локальными нормативными актами </a:t>
            </a:r>
            <a:r>
              <a:rPr lang="ru-RU" sz="1450" b="1" dirty="0"/>
              <a:t>рекомендуется определить:</a:t>
            </a:r>
          </a:p>
          <a:p>
            <a:r>
              <a:rPr lang="ru-RU" sz="1450" dirty="0"/>
              <a:t>регламенты работы приемной и апелляционной комиссии, </a:t>
            </a:r>
          </a:p>
          <a:p>
            <a:r>
              <a:rPr lang="ru-RU" sz="1450" dirty="0"/>
              <a:t>состав приемной комиссии (не менее 5 человек), </a:t>
            </a:r>
          </a:p>
          <a:p>
            <a:r>
              <a:rPr lang="ru-RU" sz="1450" dirty="0"/>
              <a:t>состав апелляционной комиссии (не менее 3 человек), </a:t>
            </a:r>
          </a:p>
          <a:p>
            <a:r>
              <a:rPr lang="ru-RU" sz="1450" dirty="0"/>
              <a:t>сроки приема документов в соответствующем году, но не позднее чем за месяц до проведения индивидуального отбора поступающих; сроки  проведения индивидуального отбора  поступающих в соответствующем году, утверждаемые распорядительным актом Организации, </a:t>
            </a:r>
          </a:p>
          <a:p>
            <a:r>
              <a:rPr lang="ru-RU" sz="1450" dirty="0"/>
              <a:t>формы индивидуального отбора; </a:t>
            </a:r>
          </a:p>
          <a:p>
            <a:r>
              <a:rPr lang="ru-RU" sz="1450" dirty="0"/>
              <a:t>сроки зачисления и порядок издания РА о зачислении на обучение; </a:t>
            </a:r>
          </a:p>
          <a:p>
            <a:r>
              <a:rPr lang="ru-RU" sz="1450" dirty="0"/>
              <a:t>сроки и организация  проведения дополнительного приема и зачисления на вакантные места (в случае их наличия), сроки дополнительного индивидуального отбора</a:t>
            </a:r>
          </a:p>
          <a:p>
            <a:endParaRPr lang="ru-RU" sz="14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01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" y="708454"/>
            <a:ext cx="8693834" cy="3886169"/>
          </a:xfrm>
        </p:spPr>
        <p:txBody>
          <a:bodyPr/>
          <a:lstStyle/>
          <a:p>
            <a:r>
              <a:rPr lang="ru-RU" sz="1200" dirty="0"/>
              <a:t>Рекомендуется учесть, что лица, переведенные на должности тренера-преподавателя, старшего тренера-преподавателя, проходят аттестацию в целях подтверждения соответствия занимаемым ими должностям педагогических работников не ранее чем через два года и не позднее чем через пять лет после назначения на соответствующие должности педагогических работников.</a:t>
            </a:r>
          </a:p>
          <a:p>
            <a:r>
              <a:rPr lang="ru-RU" sz="1200" dirty="0" smtClean="0"/>
              <a:t>Рекомендуется </a:t>
            </a:r>
            <a:r>
              <a:rPr lang="ru-RU" sz="1200" dirty="0"/>
              <a:t>учесть, что лица, переведенные на должности тренера-преподавателя, старшего тренера-преподавателя и имеющие квалификационные категории тренеров, признаются имеющими квалификационные категории педагогических работников в соответствии с Порядком признания лиц, переведенных на должности тренера-преподавателя, старшего тренера-преподавателя и имеющих квалификационные категории тренеров, лицами, имеющими квалификационные категории педагогических работников, утвержденным приказом Министерства просвещения Российской Федерации от 27.07.2022 № 623.</a:t>
            </a:r>
          </a:p>
          <a:p>
            <a:r>
              <a:rPr lang="ru-RU" sz="1200" dirty="0" smtClean="0"/>
              <a:t>Рекомендуется </a:t>
            </a:r>
            <a:r>
              <a:rPr lang="ru-RU" sz="1200" dirty="0"/>
              <a:t>учитывать необходимость заключения договора об образовании (договора об оказании платных образовательных услуг) с обучающими, заказчиками платной образовательной услуги (юридическими и физическими лицами, осуществляющими оплату услуги) до издания распорядительного акта о приеме на обучение. При заключении договора об оказании платных образовательных услуг рекомендуется учитывать положения, закрепленные пунктом 13 Правил оказания платных образовательных услуг, утвержденных постановлением Правительства Российской Федерации от 05.09.2020 № 1441, в том числе об указании полной стоимости оказания услуги. Учесть, что  увеличение стоимости платных образовательных услуг после заключения договора не допускается, за исключением увеличения стоимости указанных услуг с учетом уровня инфляции, предусмотренного основными характеристиками федерального бюджета на очередной финансовый год и плановый период. Рекомендуется учесть при заключении договора об образовании приказ </a:t>
            </a:r>
            <a:r>
              <a:rPr lang="ru-RU" sz="1200" dirty="0" err="1"/>
              <a:t>Минспорта</a:t>
            </a:r>
            <a:r>
              <a:rPr lang="ru-RU" sz="1200" dirty="0"/>
              <a:t> РФ  от 18.07.2022 № 562 «Об утверждении Примерной формы договора об образовании по дополнительным образовательным программам спортивной подготовки»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61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01858"/>
            <a:ext cx="8229600" cy="3792765"/>
          </a:xfrm>
        </p:spPr>
        <p:txBody>
          <a:bodyPr/>
          <a:lstStyle/>
          <a:p>
            <a:r>
              <a:rPr lang="ru-RU" sz="1600" dirty="0"/>
              <a:t>Рекомендуется учитывать при ведении официального сайта в сети «Интернет» положения требований ст. 29 Федерального закона от 29.12.2012 № 273-ФЗ «Об образовании в Российской Федерации»,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организации, утвержденным постановлением Правительства РФ от 20.10.2021 № 1802,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информации, утвержденных приказом Федеральной службы по надзору в сфере образования и науки от 14.08.2020 № 831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75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721" y="156900"/>
            <a:ext cx="8109646" cy="66079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2"/>
                </a:solidFill>
                <a:latin typeface="Cambria" panose="02040503050406030204" pitchFamily="18" charset="0"/>
              </a:rPr>
              <a:t>Профилактический </a:t>
            </a:r>
            <a:r>
              <a:rPr lang="ru-RU" sz="28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визит</a:t>
            </a:r>
            <a:br>
              <a:rPr lang="ru-RU" sz="2800" b="1" dirty="0" smtClean="0">
                <a:solidFill>
                  <a:schemeClr val="bg2"/>
                </a:solidFill>
                <a:latin typeface="Cambria" panose="02040503050406030204" pitchFamily="18" charset="0"/>
              </a:rPr>
            </a:br>
            <a:r>
              <a:rPr lang="en-US" sz="2800" b="1" dirty="0">
                <a:solidFill>
                  <a:schemeClr val="bg2"/>
                </a:solidFill>
                <a:latin typeface="Cambria" panose="02040503050406030204" pitchFamily="18" charset="0"/>
              </a:rPr>
              <a:t>http://www.krasobrnadzor.ru/</a:t>
            </a:r>
            <a:endParaRPr lang="ru-RU" sz="26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8" y="953311"/>
            <a:ext cx="8572442" cy="386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17" y="79080"/>
            <a:ext cx="6784082" cy="183568"/>
          </a:xfrm>
        </p:spPr>
        <p:txBody>
          <a:bodyPr/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Cambria" panose="02040503050406030204" pitchFamily="18" charset="0"/>
              </a:rPr>
              <a:t>Профилактический </a:t>
            </a:r>
            <a:r>
              <a:rPr lang="ru-RU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визит </a:t>
            </a:r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http</a:t>
            </a:r>
            <a:r>
              <a:rPr lang="en-US" sz="1200" b="1" dirty="0">
                <a:solidFill>
                  <a:schemeClr val="bg2"/>
                </a:solidFill>
                <a:latin typeface="Cambria" panose="02040503050406030204" pitchFamily="18" charset="0"/>
              </a:rPr>
              <a:t>://www.krasobrnadzor.ru/</a:t>
            </a:r>
            <a:endParaRPr lang="ru-RU" sz="12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52919"/>
            <a:ext cx="4274572" cy="47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19848700"/>
              </p:ext>
            </p:extLst>
          </p:nvPr>
        </p:nvGraphicFramePr>
        <p:xfrm>
          <a:off x="192758" y="1311966"/>
          <a:ext cx="8399585" cy="336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1080685"/>
          </a:xfrm>
        </p:spPr>
        <p:txBody>
          <a:bodyPr/>
          <a:lstStyle/>
          <a:p>
            <a:pPr lvl="0"/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Компетенция образовательной организации </a:t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установлена ст</a:t>
            </a:r>
            <a:r>
              <a:rPr lang="ru-RU" sz="2000" b="1" u="sng" dirty="0">
                <a:solidFill>
                  <a:schemeClr val="tx1"/>
                </a:solidFill>
              </a:rPr>
              <a:t>. </a:t>
            </a:r>
            <a:r>
              <a:rPr lang="ru-RU" sz="2000" b="1" u="sng" dirty="0" smtClean="0">
                <a:solidFill>
                  <a:schemeClr val="tx1"/>
                </a:solidFill>
              </a:rPr>
              <a:t>28 Федерального </a:t>
            </a:r>
            <a:r>
              <a:rPr lang="ru-RU" sz="2000" b="1" u="sng" dirty="0">
                <a:solidFill>
                  <a:schemeClr val="tx1"/>
                </a:solidFill>
              </a:rPr>
              <a:t>закона </a:t>
            </a:r>
            <a:r>
              <a:rPr lang="ru-RU" sz="2000" b="1" u="sng" dirty="0" smtClean="0">
                <a:solidFill>
                  <a:schemeClr val="tx1"/>
                </a:solidFill>
              </a:rPr>
              <a:t>от </a:t>
            </a:r>
            <a:r>
              <a:rPr lang="ru-RU" sz="2000" b="1" u="sng" dirty="0">
                <a:solidFill>
                  <a:schemeClr val="tx1"/>
                </a:solidFill>
              </a:rPr>
              <a:t>29.12.2012 </a:t>
            </a: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№ </a:t>
            </a:r>
            <a:r>
              <a:rPr lang="ru-RU" sz="2000" b="1" u="sng" dirty="0">
                <a:solidFill>
                  <a:schemeClr val="tx1"/>
                </a:solidFill>
              </a:rPr>
              <a:t>273-ФЗ «Об образовании в Российской Федерации» </a:t>
            </a:r>
            <a:r>
              <a:rPr lang="ru-RU" sz="2000" b="1" u="sng" dirty="0">
                <a:solidFill>
                  <a:srgbClr val="FF0000"/>
                </a:solidFill>
              </a:rPr>
              <a:t/>
            </a:r>
            <a:br>
              <a:rPr lang="ru-RU" sz="2000" b="1" u="sng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28103166"/>
              </p:ext>
            </p:extLst>
          </p:nvPr>
        </p:nvGraphicFramePr>
        <p:xfrm>
          <a:off x="192758" y="1311966"/>
          <a:ext cx="8399585" cy="336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1080685"/>
          </a:xfrm>
        </p:spPr>
        <p:txBody>
          <a:bodyPr/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800" b="1" dirty="0"/>
              <a:t>Локальный нормативный акт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u="sng" dirty="0">
                <a:solidFill>
                  <a:srgbClr val="FF0000"/>
                </a:solidFill>
              </a:rPr>
              <a:t/>
            </a:r>
            <a:br>
              <a:rPr lang="ru-RU" sz="2800" b="1" u="sng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27868236"/>
              </p:ext>
            </p:extLst>
          </p:nvPr>
        </p:nvGraphicFramePr>
        <p:xfrm>
          <a:off x="192758" y="1311966"/>
          <a:ext cx="8399585" cy="336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1080685"/>
          </a:xfrm>
        </p:spPr>
        <p:txBody>
          <a:bodyPr/>
          <a:lstStyle/>
          <a:p>
            <a:pPr lvl="0"/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Требования к принятию ЛНА: </a:t>
            </a:r>
            <a:r>
              <a:rPr lang="ru-RU" sz="2000" b="1" u="sng" dirty="0">
                <a:solidFill>
                  <a:srgbClr val="FF0000"/>
                </a:solidFill>
              </a:rPr>
              <a:t/>
            </a:r>
            <a:br>
              <a:rPr lang="ru-RU" sz="2000" b="1" u="sng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720" y="156873"/>
            <a:ext cx="7697182" cy="66079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Особенности организации и осуществления контроля (надзора) до 2030 года</a:t>
            </a:r>
            <a:endParaRPr lang="ru-RU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305873"/>
              </p:ext>
            </p:extLst>
          </p:nvPr>
        </p:nvGraphicFramePr>
        <p:xfrm>
          <a:off x="710118" y="937835"/>
          <a:ext cx="7959763" cy="402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4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06461231"/>
              </p:ext>
            </p:extLst>
          </p:nvPr>
        </p:nvGraphicFramePr>
        <p:xfrm>
          <a:off x="192758" y="1311966"/>
          <a:ext cx="8399585" cy="336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1080685"/>
          </a:xfrm>
        </p:spPr>
        <p:txBody>
          <a:bodyPr/>
          <a:lstStyle/>
          <a:p>
            <a:pPr lvl="0"/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ФОРМЫ (ВИДЫ) ЛНА: </a:t>
            </a:r>
            <a:r>
              <a:rPr lang="ru-RU" sz="2000" b="1" u="sng" dirty="0">
                <a:solidFill>
                  <a:srgbClr val="FF0000"/>
                </a:solidFill>
              </a:rPr>
              <a:t/>
            </a:r>
            <a:br>
              <a:rPr lang="ru-RU" sz="2000" b="1" u="sng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20653773"/>
              </p:ext>
            </p:extLst>
          </p:nvPr>
        </p:nvGraphicFramePr>
        <p:xfrm>
          <a:off x="192758" y="1311966"/>
          <a:ext cx="8399585" cy="336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1080685"/>
          </a:xfrm>
        </p:spPr>
        <p:txBody>
          <a:bodyPr/>
          <a:lstStyle/>
          <a:p>
            <a:pPr lvl="0"/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Принципы разработки ЛНА: </a:t>
            </a:r>
            <a:r>
              <a:rPr lang="ru-RU" sz="2000" b="1" u="sng" dirty="0">
                <a:solidFill>
                  <a:srgbClr val="FF0000"/>
                </a:solidFill>
              </a:rPr>
              <a:t/>
            </a:r>
            <a:br>
              <a:rPr lang="ru-RU" sz="2000" b="1" u="sng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01233019"/>
              </p:ext>
            </p:extLst>
          </p:nvPr>
        </p:nvGraphicFramePr>
        <p:xfrm>
          <a:off x="192758" y="1311966"/>
          <a:ext cx="8399585" cy="336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1080685"/>
          </a:xfrm>
        </p:spPr>
        <p:txBody>
          <a:bodyPr/>
          <a:lstStyle/>
          <a:p>
            <a:pPr lvl="0"/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Принципы разработки ЛНА: </a:t>
            </a:r>
            <a:r>
              <a:rPr lang="ru-RU" sz="2000" b="1" u="sng" dirty="0">
                <a:solidFill>
                  <a:srgbClr val="FF0000"/>
                </a:solidFill>
              </a:rPr>
              <a:t/>
            </a:r>
            <a:br>
              <a:rPr lang="ru-RU" sz="2000" b="1" u="sng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9255933"/>
              </p:ext>
            </p:extLst>
          </p:nvPr>
        </p:nvGraphicFramePr>
        <p:xfrm>
          <a:off x="192758" y="1311966"/>
          <a:ext cx="8399585" cy="336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1080685"/>
          </a:xfrm>
        </p:spPr>
        <p:txBody>
          <a:bodyPr/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Минимально </a:t>
            </a:r>
            <a:r>
              <a:rPr lang="ru-RU" sz="2000" b="1" dirty="0">
                <a:solidFill>
                  <a:schemeClr val="tx1"/>
                </a:solidFill>
              </a:rPr>
              <a:t>необходимый набор </a:t>
            </a:r>
            <a:r>
              <a:rPr lang="ru-RU" sz="2000" b="1" dirty="0" smtClean="0">
                <a:solidFill>
                  <a:schemeClr val="tx1"/>
                </a:solidFill>
              </a:rPr>
              <a:t>реквизитов </a:t>
            </a:r>
            <a:r>
              <a:rPr lang="ru-RU" sz="2000" b="1" dirty="0">
                <a:solidFill>
                  <a:schemeClr val="tx1"/>
                </a:solidFill>
              </a:rPr>
              <a:t>ЛНА: 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05610204"/>
              </p:ext>
            </p:extLst>
          </p:nvPr>
        </p:nvGraphicFramePr>
        <p:xfrm>
          <a:off x="192758" y="1311966"/>
          <a:ext cx="8399585" cy="336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1080685"/>
          </a:xfrm>
        </p:spPr>
        <p:txBody>
          <a:bodyPr/>
          <a:lstStyle/>
          <a:p>
            <a:pPr lvl="0"/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</a:rPr>
              <a:t>Требования к размещению ЛНА на официальном сайте: </a:t>
            </a:r>
            <a:r>
              <a:rPr lang="ru-RU" sz="2000" b="1" u="sng" dirty="0">
                <a:solidFill>
                  <a:srgbClr val="FF0000"/>
                </a:solidFill>
              </a:rPr>
              <a:t/>
            </a:r>
            <a:br>
              <a:rPr lang="ru-RU" sz="2000" b="1" u="sng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7" y="97484"/>
            <a:ext cx="7408222" cy="80447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ОСНОВНЫЕ ЛНА ОРГАНИЗАЦИИ ДОПОЛНИТЕЛЬНОГО ОБРАЗОВАНИЯ: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66701"/>
              </p:ext>
            </p:extLst>
          </p:nvPr>
        </p:nvGraphicFramePr>
        <p:xfrm>
          <a:off x="332509" y="901959"/>
          <a:ext cx="8686800" cy="3765523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6965218"/>
                <a:gridCol w="1721582"/>
              </a:tblGrid>
              <a:tr h="46672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Правила приема обучающихся, включая вопросы, необходимость</a:t>
                      </a:r>
                      <a:r>
                        <a:rPr lang="ru-RU" sz="1200" b="0" i="0" u="none" strike="noStrike" cap="non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урегулирования которых, установлена действующими Федеральными правилами приема</a:t>
                      </a: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 </a:t>
                      </a: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и основания перевода, отчисления обучающихся</a:t>
                      </a:r>
                      <a:endParaRPr lang="ru-RU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ч. 2 ст. 30, ч. 9 ст. 55 </a:t>
                      </a: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ФЗ № 273</a:t>
                      </a:r>
                    </a:p>
                  </a:txBody>
                  <a:tcPr marL="68580" marR="68580" marT="0" marB="0"/>
                </a:tc>
              </a:tr>
              <a:tr h="4251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Правила внутреннего распорядка обучающихся, включая режим занятий обучающихся, виды и условия поощрения за успехи в учебной, физкультурной, спортивной, творческой, деятельности; </a:t>
                      </a:r>
                      <a:r>
                        <a:rPr kumimoji="0" lang="ru-RU" sz="1200" b="0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пользования лечебно-оздоровительной инфраструктурой и объектами спорта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п.1, п. 10.1 ч. 3 ст. 28, ч. 2 ст. 30 ФЗ № 273, </a:t>
                      </a:r>
                      <a:r>
                        <a:rPr kumimoji="0" lang="ru-RU" sz="1200" b="0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п.21 ч. 1 ст. 34 ФЗ </a:t>
                      </a:r>
                      <a:endParaRPr lang="ru-RU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570772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(законными представителями) несовершеннолетних обучающихся </a:t>
                      </a:r>
                      <a:endParaRPr lang="ru-RU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  <a:hlinkClick r:id="rId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ч. 2 ст. 30 ФЗ № 273</a:t>
                      </a:r>
                      <a:endParaRPr lang="ru-RU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7396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доступа педагогических работников к информационно-телекоммуникационным сетям и базам данных, учебным и методическим материалам, материально-техническим средствам обеспечения образовательной деятельности, необходимым для качественного осуществления педагогической деятельности в организациях, осуществляющих образовательную деятельность</a:t>
                      </a:r>
                      <a:endParaRPr lang="ru-RU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  <a:hlinkClick r:id="rId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7</a:t>
                      </a:r>
                      <a:r>
                        <a:rPr lang="ru-RU" sz="1200" baseline="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ч.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ст. 47 ФЗ № 273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425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создания, организации работы, принятия решений комиссией по урегулированию споров между участниками образовательных отношений и их исполнения</a:t>
                      </a:r>
                      <a:endParaRPr lang="ru-RU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  <a:hlinkClick r:id="rId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ч. 6 ст. 45 ФЗ № 273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425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Формы, периодичность и порядок проведения промежуточной аттестации обучающихся </a:t>
                      </a:r>
                      <a:endParaRPr lang="ru-RU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  <a:hlinkClick r:id="rId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ч. 2 ст.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30, ч.1 ст. 58 ФЗ № 273</a:t>
                      </a:r>
                      <a:endParaRPr lang="ru-RU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</a:tr>
              <a:tr h="425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обучения по индивидуальному учебному плану, в том числе ускоренное обучение в пределах осваиваемой дополнительной общеобразовательной программы</a:t>
                      </a:r>
                      <a:endParaRPr lang="ru-RU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  <a:hlinkClick r:id="rId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п. 3 ч.1 ст. 34 ФЗ № 273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605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86013"/>
              </p:ext>
            </p:extLst>
          </p:nvPr>
        </p:nvGraphicFramePr>
        <p:xfrm>
          <a:off x="156896" y="790115"/>
          <a:ext cx="8756779" cy="3976957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7305142"/>
                <a:gridCol w="1451637"/>
              </a:tblGrid>
              <a:tr h="518548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Основания </a:t>
                      </a:r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и порядок снижения стоимости платных образовательных </a:t>
                      </a: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услуг</a:t>
                      </a:r>
                      <a:endParaRPr lang="ru-RU" sz="14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ч. 5 ст. 54 </a:t>
                      </a:r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ФЗ № 273</a:t>
                      </a:r>
                    </a:p>
                  </a:txBody>
                  <a:tcPr marL="68580" marR="68580" marT="0" marB="0" anchor="ctr"/>
                </a:tc>
              </a:tr>
              <a:tr h="676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Количество обучающихся в объединении, их возрастные категории, а также продолжительность учебных занятий в объединении в зависимости от направленности дополнительных общеобразовательных программ; формы аудиторных занятий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п. 11, 23 Порядка</a:t>
                      </a:r>
                      <a:endParaRPr lang="ru-RU" sz="14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518548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Программа развития, согласованная с учредителем</a:t>
                      </a:r>
                      <a:endParaRPr lang="ru-RU" sz="14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  <a:hlinkClick r:id="rId2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П. 7ч. 3 ст. 28 ФЗ № 273</a:t>
                      </a:r>
                    </a:p>
                  </a:txBody>
                  <a:tcPr marL="68579" marR="68579" marT="0" marB="0"/>
                </a:tc>
              </a:tr>
              <a:tr h="2263495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зачета учебных предметов, курсов, дисциплин (модулей), освоенных в процессе предшествующего обучения по дополнительным образовательным программам</a:t>
                      </a:r>
                      <a:r>
                        <a:rPr lang="en-US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в части: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формы и порядка подачи заявления о зачете результатов пройденного обучения в других организациях, в том числе возможность его подачи в форме электронного документа с использованием информационно-телекоммуникационной сети «Интернет»;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порядка зачета результатов пройденного обучения, подтверждаемых документами об обучении, выданными иностранными организациями;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процедуры установления соответствия, в том числе случаи, при которых проводится оценивание, и формы его проведения.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перевода обучающегося, которому произведен зачет, на обучение по индивидуальному учебному плану, в том числе на ускоренное обучение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Arial"/>
                        </a:rPr>
                        <a:t>Порядок зачета</a:t>
                      </a:r>
                      <a:endParaRPr lang="ru-RU" sz="1400" b="0" i="0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60375" y="82229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ОСНОВНЫЕ ЛНА ОРГАНИЗАЦИИ ДОПОЛНИТЕЛЬНОГО ОБРАЗОВАНИЯ:</a:t>
            </a:r>
            <a:endParaRPr lang="ru-RU" sz="2000" b="1" dirty="0">
              <a:solidFill>
                <a:srgbClr val="5077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2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89743"/>
              </p:ext>
            </p:extLst>
          </p:nvPr>
        </p:nvGraphicFramePr>
        <p:xfrm>
          <a:off x="156896" y="780820"/>
          <a:ext cx="8756779" cy="436268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8756779"/>
              </a:tblGrid>
              <a:tr h="4362680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Приказ о создании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приемной комиссии;  </a:t>
                      </a:r>
                    </a:p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Регламент работы приемной комиссии, создаваемой с целью организация приема и зачисления поступающих, проведения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индивидуального отбора: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порядок создания, организации работы, принятия решений, права, обязанности, ответственность  приемной комиссии  (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прим.состав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приемной комиссии (не менее 5 человек);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условия работы приемной комиссии Организации;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порядок проведения приемной комиссией индивидуального отбора (повторного отбора) и учета результатов при зачислении, в том числе: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сроки приема документов для обучения по дополнительным образовательным программам спортивной подготовки в соответствующем году (прим. 1 мес. до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инд.отбора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сроки и место проведения индивидуального отбора поступающих в соответствующем году;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формы индивидуального отбора поступающих по каждой дополнительной образовательной программе спортивной подготовки;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нормативы общей физической и специальной физической подготовки для зачисления на обучение по каждой дополнительной образовательной программе спортивной подготовки;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система оценок (отметок, баллов, показателей в единицах измерения), применяемую при проведении индивидуального отбора поступающих;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сроки размещения результатов индивидуального отбора на официальном сайте и информационном стенде;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rgbClr val="FF0000"/>
                          </a:solidFill>
                        </a:rPr>
                        <a:t>возможно приемной комиссии делегировать ведение раздела официального сайта «Прием поступающих», размещение итогов индивидуального отбора (списка-рейтинга);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условия и особенности проведения индивидуального отбора для поступающих с ограниченными возможностями здоровья;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основания и порядок допуска сопровождающих на проведение индивидуального отбора поступающего (прим. с письменного разрешения руководителя);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сроки зачисления поступающих в Организацию и издания РА о зачислении;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образец заявления о приеме на обучение по дополнительным образовательным программам спортивной подготовки (</a:t>
                      </a:r>
                      <a:r>
                        <a:rPr lang="ru-RU" sz="1050" dirty="0" smtClean="0">
                          <a:solidFill>
                            <a:srgbClr val="FF0000"/>
                          </a:solidFill>
                        </a:rPr>
                        <a:t>утвердить приложением к ЛНА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порядок взаимодействия с апелляционной комиссией;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сроки и организация  проведения дополнительного приема и зачисления на вакантные места (в случае их наличия);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срок хранения личных дел поступающих (приме.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устанавливается срок: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не менее 3 мес.)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60375" y="82229"/>
            <a:ext cx="735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ОСНОВНЫЕ </a:t>
            </a:r>
            <a:r>
              <a:rPr lang="ru-RU" sz="1200" dirty="0" smtClean="0"/>
              <a:t>ВОПРОСЫ, УСТАНАВЛИВАЕМЫЕ ЛНА </a:t>
            </a:r>
            <a:r>
              <a:rPr lang="ru-RU" sz="1200" dirty="0"/>
              <a:t>ОРГАНИЗАЦИИ ДОПОЛНИТЕЛЬНОГО </a:t>
            </a:r>
            <a:r>
              <a:rPr lang="ru-RU" sz="1200" dirty="0" smtClean="0"/>
              <a:t>ОБРАЗОВАНИЯ </a:t>
            </a:r>
            <a:r>
              <a:rPr lang="ru-RU" sz="1200" dirty="0" smtClean="0">
                <a:solidFill>
                  <a:schemeClr val="bg2"/>
                </a:solidFill>
              </a:rPr>
              <a:t>В СВЯЗИ </a:t>
            </a:r>
            <a:r>
              <a:rPr lang="ru-RU" sz="1200" dirty="0">
                <a:solidFill>
                  <a:schemeClr val="bg2"/>
                </a:solidFill>
              </a:rPr>
              <a:t>С ВСТУПЛАНИЕМ </a:t>
            </a:r>
            <a:r>
              <a:rPr lang="ru-RU" sz="1200" dirty="0" smtClean="0">
                <a:solidFill>
                  <a:schemeClr val="bg2"/>
                </a:solidFill>
              </a:rPr>
              <a:t>17.03.2023 ФЕДЕРАЛЬНЫХ ПРАВИЛ ПРИЕМА (приказ </a:t>
            </a:r>
            <a:r>
              <a:rPr lang="ru-RU" sz="1200" dirty="0" err="1">
                <a:solidFill>
                  <a:schemeClr val="bg2"/>
                </a:solidFill>
              </a:rPr>
              <a:t>Минспорта</a:t>
            </a:r>
            <a:r>
              <a:rPr lang="ru-RU" sz="1200" dirty="0">
                <a:solidFill>
                  <a:schemeClr val="bg2"/>
                </a:solidFill>
              </a:rPr>
              <a:t> России от 27.01.2023 № </a:t>
            </a:r>
            <a:r>
              <a:rPr lang="ru-RU" sz="1200" dirty="0" smtClean="0">
                <a:solidFill>
                  <a:schemeClr val="bg2"/>
                </a:solidFill>
              </a:rPr>
              <a:t>57)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49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50590"/>
              </p:ext>
            </p:extLst>
          </p:nvPr>
        </p:nvGraphicFramePr>
        <p:xfrm>
          <a:off x="156896" y="1542288"/>
          <a:ext cx="8756779" cy="3249168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8756779"/>
              </a:tblGrid>
              <a:tr h="32491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Приказ о создании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апелляционной комиссии (ежегодно);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Регламент работы апелляционной комиссии, создаваемой с целью рассмотрения апелляций по процедуре и (или) результатам проведения индивидуального отбора, включающий  регламентацию следующих вопросов: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 порядок создания комиссии (состав апелляционной комиссии (прим.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не менее 3 человек и т.д.), права, обязанности, ответственность;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 порядок организации работы комиссии,  условия работы апелляционной комиссии;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 правила подачи и рассмотрения апелляций по процедуре и (или) результатам индивидуального отбора поступающих;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 порядок принятия решений  комиссией;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 порядок взаимодействия с приемной комиссией.</a:t>
                      </a:r>
                    </a:p>
                    <a:p>
                      <a:endParaRPr lang="ru-RU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70303" y="82229"/>
            <a:ext cx="7243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ОСНОВНЫЕ </a:t>
            </a:r>
            <a:r>
              <a:rPr lang="ru-RU" sz="1600" dirty="0" smtClean="0"/>
              <a:t>ВОПРОСЫ, УСТАНАВЛИВАЕМЫЕ ЛНА </a:t>
            </a:r>
            <a:r>
              <a:rPr lang="ru-RU" sz="1600" dirty="0"/>
              <a:t>ОРГАНИЗАЦИИ ДОПОЛНИТЕЛЬНОГО </a:t>
            </a:r>
            <a:r>
              <a:rPr lang="ru-RU" sz="1600" dirty="0" smtClean="0"/>
              <a:t>ОБРАЗОВАНИЯ </a:t>
            </a:r>
            <a:r>
              <a:rPr lang="ru-RU" sz="1600" dirty="0" smtClean="0">
                <a:solidFill>
                  <a:schemeClr val="bg2"/>
                </a:solidFill>
              </a:rPr>
              <a:t>В СВЯЗИ </a:t>
            </a:r>
            <a:r>
              <a:rPr lang="ru-RU" sz="1600" dirty="0">
                <a:solidFill>
                  <a:schemeClr val="bg2"/>
                </a:solidFill>
              </a:rPr>
              <a:t>С ВСТУПЛАНИЕМ </a:t>
            </a:r>
            <a:r>
              <a:rPr lang="ru-RU" sz="1600" dirty="0" smtClean="0">
                <a:solidFill>
                  <a:schemeClr val="bg2"/>
                </a:solidFill>
              </a:rPr>
              <a:t>17.03.2023 ФЕДЕРАЛЬНЫХ ПРАВИЛ ПРИЕМА (приказ </a:t>
            </a:r>
            <a:r>
              <a:rPr lang="ru-RU" sz="1600" dirty="0" err="1">
                <a:solidFill>
                  <a:schemeClr val="bg2"/>
                </a:solidFill>
              </a:rPr>
              <a:t>Минспорта</a:t>
            </a:r>
            <a:r>
              <a:rPr lang="ru-RU" sz="1600" dirty="0">
                <a:solidFill>
                  <a:schemeClr val="bg2"/>
                </a:solidFill>
              </a:rPr>
              <a:t> России от 27.01.2023 № </a:t>
            </a:r>
            <a:r>
              <a:rPr lang="ru-RU" sz="1600" dirty="0" smtClean="0">
                <a:solidFill>
                  <a:schemeClr val="bg2"/>
                </a:solidFill>
              </a:rPr>
              <a:t>57)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90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r>
              <a:rPr lang="ru-RU" b="1" dirty="0" smtClean="0"/>
              <a:t>Ведение официального сайта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20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671" y="123656"/>
            <a:ext cx="7267723" cy="66079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Реформа контрольно-надзорной деятельности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16826"/>
              </p:ext>
            </p:extLst>
          </p:nvPr>
        </p:nvGraphicFramePr>
        <p:xfrm>
          <a:off x="406213" y="1191453"/>
          <a:ext cx="8017223" cy="265176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926080"/>
                <a:gridCol w="937998"/>
                <a:gridCol w="4153145"/>
              </a:tblGrid>
              <a:tr h="2104768">
                <a:tc>
                  <a:txBody>
                    <a:bodyPr/>
                    <a:lstStyle/>
                    <a:p>
                      <a:pPr marL="342900" marR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Федеральный закон от 26.12.2008 № 294-ФЗ</a:t>
                      </a:r>
                      <a:r>
                        <a:rPr lang="ru-RU" sz="14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ru-RU" sz="12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01.07.2021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Федеральный закон от 31.07.2020 № 248-ФЗ «О государственном контроле (надзоре) и муниципальном контроле в Российской Федерации»</a:t>
                      </a:r>
                    </a:p>
                    <a:p>
                      <a:pPr marL="342900" marR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ru-RU" sz="14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ru-RU" sz="14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Постановление Правительства РФ от 25.06.2021 № 997 «Об утверждении Положения о федеральном государственном контроле (надзоре) в сфере образования»</a:t>
                      </a:r>
                    </a:p>
                    <a:p>
                      <a:pPr marL="342900" marR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ru-RU" sz="1400" b="0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651698" y="2662156"/>
            <a:ext cx="578137" cy="220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26635" y="2092871"/>
            <a:ext cx="156410" cy="276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870" y="144868"/>
            <a:ext cx="6437350" cy="660797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Индикаторы </a:t>
            </a:r>
            <a:r>
              <a:rPr lang="ru-RU" sz="2000" b="1" dirty="0">
                <a:latin typeface="Cambria" panose="02040503050406030204" pitchFamily="18" charset="0"/>
              </a:rPr>
              <a:t>риска нарушения обязательных требований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113" y="792345"/>
            <a:ext cx="8544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608DC4"/>
                </a:solidFill>
                <a:latin typeface="Cambria" panose="02040503050406030204" pitchFamily="18" charset="0"/>
              </a:rPr>
              <a:t>Приказ Федеральной службы по надзору в сфере образования и науки </a:t>
            </a:r>
            <a:endParaRPr lang="ru-RU" sz="1800" b="1" dirty="0" smtClean="0">
              <a:solidFill>
                <a:srgbClr val="608DC4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608DC4"/>
                </a:solidFill>
                <a:latin typeface="Cambria" panose="02040503050406030204" pitchFamily="18" charset="0"/>
              </a:rPr>
              <a:t>от </a:t>
            </a:r>
            <a:r>
              <a:rPr lang="ru-RU" sz="1800" b="1" dirty="0">
                <a:solidFill>
                  <a:srgbClr val="608DC4"/>
                </a:solidFill>
                <a:latin typeface="Cambria" panose="02040503050406030204" pitchFamily="18" charset="0"/>
              </a:rPr>
              <a:t>04.10.2021 № 1336 </a:t>
            </a:r>
            <a:r>
              <a:rPr lang="ru-RU" sz="1800" b="1" dirty="0" smtClean="0">
                <a:solidFill>
                  <a:srgbClr val="608DC4"/>
                </a:solidFill>
                <a:latin typeface="Cambria" panose="02040503050406030204" pitchFamily="18" charset="0"/>
              </a:rPr>
              <a:t>«Об </a:t>
            </a:r>
            <a:r>
              <a:rPr lang="ru-RU" sz="1800" b="1" dirty="0">
                <a:solidFill>
                  <a:srgbClr val="608DC4"/>
                </a:solidFill>
                <a:latin typeface="Cambria" panose="02040503050406030204" pitchFamily="18" charset="0"/>
              </a:rPr>
              <a:t>утверждении перечня индикаторов риска нарушения обязательных требований, используемых при осуществлении федерального государственного контроля (надзора) в сфере </a:t>
            </a:r>
            <a:r>
              <a:rPr lang="ru-RU" sz="1800" b="1" dirty="0" smtClean="0">
                <a:solidFill>
                  <a:srgbClr val="608DC4"/>
                </a:solidFill>
                <a:latin typeface="Cambria" panose="02040503050406030204" pitchFamily="18" charset="0"/>
              </a:rPr>
              <a:t>образования»</a:t>
            </a:r>
          </a:p>
          <a:p>
            <a:pPr algn="ctr"/>
            <a:r>
              <a:rPr lang="ru-RU" sz="1800" b="1" dirty="0">
                <a:solidFill>
                  <a:schemeClr val="accent1"/>
                </a:solidFill>
                <a:latin typeface="Cambria" panose="02040503050406030204" pitchFamily="18" charset="0"/>
              </a:rPr>
              <a:t>(вступил в силу с 1 марта 2022</a:t>
            </a:r>
            <a:r>
              <a:rPr lang="ru-RU" sz="18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)</a:t>
            </a:r>
            <a:endParaRPr lang="ru-RU" sz="1800" dirty="0">
              <a:solidFill>
                <a:srgbClr val="608D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152" y="2523625"/>
            <a:ext cx="8372194" cy="2009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/>
            <a:endParaRPr lang="ru-RU" sz="1800" b="1" dirty="0" smtClean="0">
              <a:solidFill>
                <a:schemeClr val="bg2"/>
              </a:solidFill>
              <a:latin typeface="Cambria" panose="02040503050406030204" pitchFamily="18" charset="0"/>
              <a:cs typeface="Arial"/>
            </a:endParaRPr>
          </a:p>
          <a:p>
            <a:pPr algn="ctr"/>
            <a:r>
              <a:rPr lang="ru-RU" sz="1800" b="1" dirty="0">
                <a:solidFill>
                  <a:srgbClr val="608DC4"/>
                </a:solidFill>
                <a:latin typeface="Cambria" panose="02040503050406030204" pitchFamily="18" charset="0"/>
              </a:rPr>
              <a:t>Отсутствие доступа к открытым и общедоступным информационным ресурсам, содержащим информацию о деятельности образовательной организации, подлежащую размещению в информационно-телекоммуникационных сетях, в том числе на официальном сайте образовательной организации в сети "Интернет"</a:t>
            </a:r>
          </a:p>
        </p:txBody>
      </p:sp>
    </p:spTree>
    <p:extLst>
      <p:ext uri="{BB962C8B-B14F-4D97-AF65-F5344CB8AC3E}">
        <p14:creationId xmlns:p14="http://schemas.microsoft.com/office/powerpoint/2010/main" val="36004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32160" y="697811"/>
            <a:ext cx="52812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Документы,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отнесенные в соответствии со </a:t>
            </a:r>
            <a:r>
              <a:rPr lang="ru-RU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статьей </a:t>
            </a:r>
            <a:r>
              <a:rPr lang="ru-RU" sz="11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</a:t>
            </a:r>
            <a:r>
              <a:rPr lang="ru-RU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Федерального закона от 29.12.2012 № 273-ФЗ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«Об образовании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Федерации» к документам, подлежащим обязательному размещению на официальном сайте образовательной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 согласно </a:t>
            </a:r>
            <a:r>
              <a:rPr lang="ru-RU" sz="11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Требованиям </a:t>
            </a:r>
            <a:r>
              <a:rPr lang="ru-RU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структуре официального </a:t>
            </a:r>
            <a:r>
              <a:rPr lang="ru-RU" sz="11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сайта образовательной </a:t>
            </a:r>
            <a:r>
              <a:rPr lang="ru-RU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 в информационно-телекоммуникационной сети «Интернет» и формату представления </a:t>
            </a:r>
            <a:r>
              <a:rPr lang="ru-RU" sz="11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информации, утвержденным приказом </a:t>
            </a:r>
            <a:r>
              <a:rPr lang="ru-RU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Федеральной службы по надзору в сфере образования и науки от 14.08.2020 № 831</a:t>
            </a:r>
            <a:r>
              <a:rPr lang="ru-RU" sz="11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(вступил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силу с 01 января 2021 и действует по 31 декабря 2026 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года, с изменениями от 01.09.2022).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Данные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требования  определяют структуру официального сайта образовательной организации в информационно-телекоммуникационной сети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«Интернет»,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также формат представления информации, обязательной к размещению на Сайте. </a:t>
            </a: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организации, утвержденные Постановлением Правительства РФ от 20.10.2021 № 1802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(вступил в силу с 01.03.2022 и действует до 01.03.2028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определяют порядок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организации, за исключением сведений, составляющих государственную и иную охраняемую законом тайну, в целях обеспечения открытости и доступности указанной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информации.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</p:txBody>
      </p:sp>
      <p:pic>
        <p:nvPicPr>
          <p:cNvPr id="2050" name="Picture 2" descr="https://www.muzkult.ru/media/2017/08/28/1234387110/image_image_3527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11524" b="3033"/>
          <a:stretch/>
        </p:blipFill>
        <p:spPr bwMode="auto">
          <a:xfrm>
            <a:off x="337560" y="971548"/>
            <a:ext cx="3394600" cy="33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23809" y="97484"/>
            <a:ext cx="7289562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defRPr sz="1600" b="1">
                <a:solidFill>
                  <a:schemeClr val="bg2"/>
                </a:solidFill>
                <a:latin typeface="Cambria" panose="02040503050406030204" pitchFamily="18" charset="0"/>
              </a:defRPr>
            </a:lvl1pPr>
            <a:lvl2pPr marL="0" indent="0" algn="ctr"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indent="0" algn="ctr"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indent="0" algn="ctr"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indent="0" algn="ctr"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indent="0" algn="ctr"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dirty="0"/>
              <a:t>Официальный сайт </a:t>
            </a:r>
            <a:r>
              <a:rPr lang="ru-RU" u="sng" dirty="0"/>
              <a:t>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934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6265" y="620023"/>
            <a:ext cx="863262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Специальный раздел </a:t>
            </a:r>
            <a:r>
              <a:rPr lang="ru-RU" u="sng" dirty="0" smtClean="0">
                <a:solidFill>
                  <a:schemeClr val="tx1"/>
                </a:solidFill>
              </a:rPr>
              <a:t>«Сведения об образовательной организации»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должен содержать </a:t>
            </a:r>
            <a:r>
              <a:rPr lang="ru-RU" dirty="0" smtClean="0">
                <a:solidFill>
                  <a:schemeClr val="tx1"/>
                </a:solidFill>
              </a:rPr>
              <a:t>подразделы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«Основные сведения»;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«Структура </a:t>
            </a:r>
            <a:r>
              <a:rPr lang="ru-RU" sz="1200" dirty="0">
                <a:solidFill>
                  <a:schemeClr val="tx1"/>
                </a:solidFill>
              </a:rPr>
              <a:t>и органы управления образовательной </a:t>
            </a:r>
            <a:r>
              <a:rPr lang="ru-RU" sz="1200" dirty="0" smtClean="0">
                <a:solidFill>
                  <a:schemeClr val="tx1"/>
                </a:solidFill>
              </a:rPr>
              <a:t>организацией»;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«Документы»;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«Образование»;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«Руководство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>
                <a:solidFill>
                  <a:srgbClr val="FF0000"/>
                </a:solidFill>
              </a:rPr>
              <a:t>Педагогический (научно-педагогический) </a:t>
            </a:r>
            <a:r>
              <a:rPr lang="ru-RU" sz="1200" dirty="0" smtClean="0">
                <a:solidFill>
                  <a:srgbClr val="FF0000"/>
                </a:solidFill>
              </a:rPr>
              <a:t>состав</a:t>
            </a:r>
            <a:r>
              <a:rPr lang="ru-RU" sz="1200" dirty="0" smtClean="0">
                <a:solidFill>
                  <a:schemeClr val="tx1"/>
                </a:solidFill>
              </a:rPr>
              <a:t>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«Материально-техническое </a:t>
            </a:r>
            <a:r>
              <a:rPr lang="ru-RU" sz="1200" dirty="0">
                <a:solidFill>
                  <a:schemeClr val="tx1"/>
                </a:solidFill>
              </a:rPr>
              <a:t>обеспечение и оснащенность образовательного </a:t>
            </a:r>
            <a:r>
              <a:rPr lang="ru-RU" sz="1200" dirty="0" smtClean="0">
                <a:solidFill>
                  <a:schemeClr val="tx1"/>
                </a:solidFill>
              </a:rPr>
              <a:t>процесса»;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«Платные </a:t>
            </a:r>
            <a:r>
              <a:rPr lang="ru-RU" sz="1200" dirty="0">
                <a:solidFill>
                  <a:schemeClr val="tx1"/>
                </a:solidFill>
              </a:rPr>
              <a:t>образовательные </a:t>
            </a:r>
            <a:r>
              <a:rPr lang="ru-RU" sz="1200" dirty="0" smtClean="0">
                <a:solidFill>
                  <a:schemeClr val="tx1"/>
                </a:solidFill>
              </a:rPr>
              <a:t>услуги»;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«Финансово-хозяйственная деятельность»;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«Вакантные </a:t>
            </a:r>
            <a:r>
              <a:rPr lang="ru-RU" sz="1200" dirty="0">
                <a:solidFill>
                  <a:schemeClr val="tx1"/>
                </a:solidFill>
              </a:rPr>
              <a:t>места для приема (перевода) </a:t>
            </a:r>
            <a:r>
              <a:rPr lang="ru-RU" sz="1200" dirty="0" smtClean="0">
                <a:solidFill>
                  <a:schemeClr val="tx1"/>
                </a:solidFill>
              </a:rPr>
              <a:t>обучающихся»;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«Доступная среда»;</a:t>
            </a:r>
            <a:endParaRPr lang="ru-RU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FF0000"/>
                </a:solidFill>
              </a:rPr>
              <a:t>«Международное сотрудничество»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100" b="1" i="1" dirty="0">
                <a:solidFill>
                  <a:srgbClr val="00B050"/>
                </a:solidFill>
              </a:rPr>
              <a:t>Постановление Правительства РФ от 06.06.2023 N 937</a:t>
            </a:r>
          </a:p>
          <a:p>
            <a:pPr algn="ctr"/>
            <a:r>
              <a:rPr lang="ru-RU" sz="1100" b="1" i="1" dirty="0" smtClean="0">
                <a:solidFill>
                  <a:srgbClr val="00B050"/>
                </a:solidFill>
              </a:rPr>
              <a:t>«О </a:t>
            </a:r>
            <a:r>
              <a:rPr lang="ru-RU" sz="1100" b="1" i="1" dirty="0">
                <a:solidFill>
                  <a:srgbClr val="00B050"/>
                </a:solidFill>
              </a:rPr>
              <a:t>приостановлении действия пунктов 11 и 14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</a:t>
            </a:r>
            <a:r>
              <a:rPr lang="ru-RU" sz="1100" b="1" i="1" dirty="0" smtClean="0">
                <a:solidFill>
                  <a:srgbClr val="00B050"/>
                </a:solidFill>
              </a:rPr>
              <a:t>организации» </a:t>
            </a:r>
            <a:r>
              <a:rPr lang="ru-RU" sz="1100" b="1" i="1" dirty="0" smtClean="0">
                <a:solidFill>
                  <a:srgbClr val="FF0000"/>
                </a:solidFill>
              </a:rPr>
              <a:t>до 31.12.2023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chemeClr val="tx1"/>
                </a:solidFill>
              </a:rPr>
              <a:t>Подраздел «Образовательные </a:t>
            </a:r>
            <a:r>
              <a:rPr lang="ru-RU" sz="1000" dirty="0">
                <a:solidFill>
                  <a:schemeClr val="tx1"/>
                </a:solidFill>
              </a:rPr>
              <a:t>стандарты и </a:t>
            </a:r>
            <a:r>
              <a:rPr lang="ru-RU" sz="1000" dirty="0" smtClean="0">
                <a:solidFill>
                  <a:schemeClr val="tx1"/>
                </a:solidFill>
              </a:rPr>
              <a:t>требования» </a:t>
            </a:r>
            <a:r>
              <a:rPr lang="ru-RU" sz="1000" b="1" dirty="0">
                <a:solidFill>
                  <a:schemeClr val="tx1"/>
                </a:solidFill>
              </a:rPr>
              <a:t>создается</a:t>
            </a:r>
            <a:r>
              <a:rPr lang="ru-RU" sz="1000" dirty="0">
                <a:solidFill>
                  <a:schemeClr val="tx1"/>
                </a:solidFill>
              </a:rPr>
              <a:t> в специальном разделе </a:t>
            </a:r>
            <a:r>
              <a:rPr lang="ru-RU" sz="1000" b="1" dirty="0">
                <a:solidFill>
                  <a:schemeClr val="tx1"/>
                </a:solidFill>
              </a:rPr>
              <a:t>при использовании </a:t>
            </a:r>
            <a:r>
              <a:rPr lang="ru-RU" sz="1000" dirty="0">
                <a:solidFill>
                  <a:schemeClr val="tx1"/>
                </a:solidFill>
              </a:rPr>
              <a:t>федеральных государственных образовательных стандартов, </a:t>
            </a:r>
            <a:r>
              <a:rPr lang="ru-RU" sz="1000" u="sng" dirty="0">
                <a:solidFill>
                  <a:schemeClr val="tx1"/>
                </a:solidFill>
              </a:rPr>
              <a:t>федеральных государственных требований </a:t>
            </a:r>
            <a:r>
              <a:rPr lang="ru-RU" sz="1000" dirty="0">
                <a:solidFill>
                  <a:schemeClr val="tx1"/>
                </a:solidFill>
              </a:rPr>
              <a:t>или образовательных стандартов, разработанных и утвержденных образовательной организацией </a:t>
            </a:r>
            <a:r>
              <a:rPr lang="ru-RU" sz="1000" dirty="0" smtClean="0">
                <a:solidFill>
                  <a:schemeClr val="tx1"/>
                </a:solidFill>
              </a:rPr>
              <a:t>самостоятельно, требований, устанавливаемых образовательными организациями высшего образования </a:t>
            </a:r>
            <a:r>
              <a:rPr lang="ru-RU" sz="1000" b="1" dirty="0" smtClean="0">
                <a:solidFill>
                  <a:schemeClr val="tx1"/>
                </a:solidFill>
              </a:rPr>
              <a:t>(</a:t>
            </a:r>
            <a:r>
              <a:rPr lang="ru-RU" sz="1000" b="1" dirty="0">
                <a:solidFill>
                  <a:schemeClr val="tx1"/>
                </a:solidFill>
              </a:rPr>
              <a:t>при их наличии</a:t>
            </a:r>
            <a:r>
              <a:rPr lang="ru-RU" sz="1000" b="1" dirty="0" smtClean="0">
                <a:solidFill>
                  <a:schemeClr val="tx1"/>
                </a:solidFill>
              </a:rPr>
              <a:t>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chemeClr val="tx1"/>
                </a:solidFill>
              </a:rPr>
              <a:t>Подраздел «Стипендии </a:t>
            </a:r>
            <a:r>
              <a:rPr lang="ru-RU" sz="1000" dirty="0">
                <a:solidFill>
                  <a:schemeClr val="tx1"/>
                </a:solidFill>
              </a:rPr>
              <a:t>и меры поддержки </a:t>
            </a:r>
            <a:r>
              <a:rPr lang="ru-RU" sz="1000" dirty="0" smtClean="0">
                <a:solidFill>
                  <a:schemeClr val="tx1"/>
                </a:solidFill>
              </a:rPr>
              <a:t>обучающихся» </a:t>
            </a:r>
            <a:r>
              <a:rPr lang="ru-RU" sz="1000" b="1" dirty="0">
                <a:solidFill>
                  <a:schemeClr val="tx1"/>
                </a:solidFill>
              </a:rPr>
              <a:t>создается</a:t>
            </a:r>
            <a:r>
              <a:rPr lang="ru-RU" sz="1000" dirty="0">
                <a:solidFill>
                  <a:schemeClr val="tx1"/>
                </a:solidFill>
              </a:rPr>
              <a:t> в специальном разделе </a:t>
            </a:r>
            <a:r>
              <a:rPr lang="ru-RU" sz="1000" b="1" dirty="0">
                <a:solidFill>
                  <a:schemeClr val="tx1"/>
                </a:solidFill>
              </a:rPr>
              <a:t>при предоставлении стипендий и иных мер социальной, материальной поддержки обучающимся </a:t>
            </a:r>
            <a:r>
              <a:rPr lang="ru-RU" sz="1000" dirty="0">
                <a:solidFill>
                  <a:schemeClr val="tx1"/>
                </a:solidFill>
              </a:rPr>
              <a:t>(воспитанникам</a:t>
            </a:r>
            <a:r>
              <a:rPr lang="ru-RU" sz="1000" dirty="0" smtClean="0">
                <a:solidFill>
                  <a:schemeClr val="tx1"/>
                </a:solidFill>
              </a:rPr>
              <a:t>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chemeClr val="tx1"/>
                </a:solidFill>
              </a:rPr>
              <a:t>Подраздел «Организация </a:t>
            </a:r>
            <a:r>
              <a:rPr lang="ru-RU" sz="1000" dirty="0">
                <a:solidFill>
                  <a:schemeClr val="tx1"/>
                </a:solidFill>
              </a:rPr>
              <a:t>питания в образовательной </a:t>
            </a:r>
            <a:r>
              <a:rPr lang="ru-RU" sz="1000" dirty="0" smtClean="0">
                <a:solidFill>
                  <a:schemeClr val="tx1"/>
                </a:solidFill>
              </a:rPr>
              <a:t>организации» </a:t>
            </a:r>
            <a:r>
              <a:rPr lang="ru-RU" sz="1000" b="1" dirty="0">
                <a:solidFill>
                  <a:schemeClr val="tx1"/>
                </a:solidFill>
              </a:rPr>
              <a:t>создается</a:t>
            </a:r>
            <a:r>
              <a:rPr lang="ru-RU" sz="1000" dirty="0">
                <a:solidFill>
                  <a:schemeClr val="tx1"/>
                </a:solidFill>
              </a:rPr>
              <a:t> в специальном разделе </a:t>
            </a:r>
            <a:r>
              <a:rPr lang="ru-RU" sz="1000" b="1" dirty="0">
                <a:solidFill>
                  <a:schemeClr val="tx1"/>
                </a:solidFill>
              </a:rPr>
              <a:t>государственными и муниципальными общеобразовательными организациями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2124" y="257082"/>
            <a:ext cx="6361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Официальный сайт </a:t>
            </a:r>
            <a:r>
              <a:rPr lang="ru-RU" sz="1600" b="1" u="sng" dirty="0">
                <a:solidFill>
                  <a:schemeClr val="tx1"/>
                </a:solidFill>
                <a:latin typeface="Cambria" panose="02040503050406030204" pitchFamily="18" charset="0"/>
              </a:rPr>
              <a:t>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2513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35612" y="112006"/>
            <a:ext cx="7117178" cy="732504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Документы, подписанные </a:t>
            </a:r>
            <a:r>
              <a:rPr lang="ru-RU" dirty="0">
                <a:solidFill>
                  <a:schemeClr val="tx1"/>
                </a:solidFill>
              </a:rPr>
              <a:t>электронной подписью в соответствии с Федеральным законом от </a:t>
            </a:r>
            <a:r>
              <a:rPr lang="ru-RU" dirty="0" smtClean="0">
                <a:solidFill>
                  <a:schemeClr val="tx1"/>
                </a:solidFill>
              </a:rPr>
              <a:t>06.04.2011 № 63-ФЗ «Об </a:t>
            </a:r>
            <a:r>
              <a:rPr lang="ru-RU" dirty="0">
                <a:solidFill>
                  <a:schemeClr val="tx1"/>
                </a:solidFill>
              </a:rPr>
              <a:t>электронной </a:t>
            </a:r>
            <a:r>
              <a:rPr lang="ru-RU" dirty="0" smtClean="0">
                <a:solidFill>
                  <a:schemeClr val="tx1"/>
                </a:solidFill>
              </a:rPr>
              <a:t>подписи» (самостоятельно разрабатываемые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утверждаемые </a:t>
            </a:r>
            <a:r>
              <a:rPr lang="ru-RU" dirty="0">
                <a:solidFill>
                  <a:schemeClr val="tx1"/>
                </a:solidFill>
              </a:rPr>
              <a:t>образовательной организацией)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7170" name="Picture 2" descr="D:\PROFILES\ALL\DESKTOP\scale_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3506133"/>
            <a:ext cx="1430216" cy="15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8" y="911043"/>
            <a:ext cx="72016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положения </a:t>
            </a:r>
            <a:r>
              <a:rPr lang="ru-RU" sz="1000" dirty="0">
                <a:solidFill>
                  <a:schemeClr val="tx1"/>
                </a:solidFill>
              </a:rPr>
              <a:t>о структурных подразделениях (об органах управления) образовательной организации (</a:t>
            </a:r>
            <a:r>
              <a:rPr lang="ru-RU" sz="1000" dirty="0" smtClean="0">
                <a:solidFill>
                  <a:schemeClr val="tx1"/>
                </a:solidFill>
              </a:rPr>
              <a:t>при наличии структурных подразделений (органов управления);</a:t>
            </a:r>
            <a:endParaRPr lang="ru-RU" sz="1000" dirty="0">
              <a:solidFill>
                <a:schemeClr val="tx1"/>
              </a:solidFill>
              <a:hlinkClick r:id="rId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правила </a:t>
            </a:r>
            <a:r>
              <a:rPr lang="ru-RU" sz="1000" dirty="0">
                <a:solidFill>
                  <a:schemeClr val="tx1"/>
                </a:solidFill>
              </a:rPr>
              <a:t>внутреннего распорядка обучающихся;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правила внутреннего трудового распорядка;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коллективный договор (при наличии);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отчет о результатах самообследования;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локальные нормативные акты образовательной </a:t>
            </a:r>
            <a:r>
              <a:rPr lang="ru-RU" sz="1000" dirty="0" smtClean="0">
                <a:solidFill>
                  <a:schemeClr val="tx1"/>
                </a:solidFill>
              </a:rPr>
              <a:t>организации </a:t>
            </a:r>
            <a:r>
              <a:rPr lang="ru-RU" sz="1000" dirty="0">
                <a:solidFill>
                  <a:schemeClr val="tx1"/>
                </a:solidFill>
              </a:rPr>
              <a:t>по основным вопросам организации </a:t>
            </a:r>
            <a:r>
              <a:rPr lang="ru-RU" sz="1000" dirty="0" smtClean="0">
                <a:solidFill>
                  <a:schemeClr val="tx1"/>
                </a:solidFill>
              </a:rPr>
              <a:t/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и </a:t>
            </a:r>
            <a:r>
              <a:rPr lang="ru-RU" sz="1000" dirty="0">
                <a:solidFill>
                  <a:schemeClr val="tx1"/>
                </a:solidFill>
              </a:rPr>
              <a:t>осуществления образовательной </a:t>
            </a:r>
            <a:r>
              <a:rPr lang="ru-RU" sz="1000" dirty="0" smtClean="0">
                <a:solidFill>
                  <a:schemeClr val="tx1"/>
                </a:solidFill>
              </a:rPr>
              <a:t>деятельности (правила </a:t>
            </a:r>
            <a:r>
              <a:rPr lang="ru-RU" sz="1000" dirty="0">
                <a:solidFill>
                  <a:schemeClr val="tx1"/>
                </a:solidFill>
              </a:rPr>
              <a:t>приема обучающихся, режим занятий обучающихся, формы, периодичность и порядок текущего контроля успеваемости и промежуточной аттестации обучающихся, порядок и основания перевода, отчисления </a:t>
            </a:r>
            <a:r>
              <a:rPr lang="ru-RU" sz="1000" dirty="0" smtClean="0">
                <a:solidFill>
                  <a:schemeClr val="tx1"/>
                </a:solidFill>
              </a:rPr>
              <a:t>обучающихся</a:t>
            </a:r>
            <a:r>
              <a:rPr lang="ru-RU" sz="1000" dirty="0">
                <a:solidFill>
                  <a:schemeClr val="tx1"/>
                </a:solidFill>
              </a:rPr>
              <a:t>, 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</a:t>
            </a:r>
            <a:r>
              <a:rPr lang="ru-RU" sz="1000" dirty="0" smtClean="0">
                <a:solidFill>
                  <a:schemeClr val="tx1"/>
                </a:solidFill>
              </a:rPr>
              <a:t>) несовершеннолетних </a:t>
            </a:r>
            <a:r>
              <a:rPr lang="ru-RU" sz="1000" dirty="0">
                <a:solidFill>
                  <a:schemeClr val="tx1"/>
                </a:solidFill>
              </a:rPr>
              <a:t>обучающихся</a:t>
            </a:r>
            <a:r>
              <a:rPr lang="en-US" sz="10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образовательные программы в форме электронного документа или в виде активных ссылок, непосредственный переход по которым позволяет получить доступ к страницам</a:t>
            </a:r>
            <a:r>
              <a:rPr lang="en-US" sz="10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учебный план;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рабочие программы;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календарный учебный график;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о персональном составе педагогических работников каждой реализуемой образовательной программы в форме электронного документа или в виде активных ссылок, непосредственный переход по которым позволяет получить доступ к страницам Сайта</a:t>
            </a:r>
            <a:r>
              <a:rPr lang="en-US" sz="1000" dirty="0">
                <a:solidFill>
                  <a:schemeClr val="tx1"/>
                </a:solidFill>
              </a:rPr>
              <a:t>;</a:t>
            </a:r>
            <a:endParaRPr lang="ru-RU" sz="1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порядок оказания платных образовательных услуг, в том числе образец договора об оказании платных образовательных услуг;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документ об утверждении стоимости обучения по каждой образовательной </a:t>
            </a:r>
            <a:r>
              <a:rPr lang="ru-RU" sz="1000" dirty="0" smtClean="0">
                <a:solidFill>
                  <a:schemeClr val="tx1"/>
                </a:solidFill>
              </a:rPr>
              <a:t>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5246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633" y="144078"/>
            <a:ext cx="6338643" cy="648071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Официальный сайт </a:t>
            </a:r>
            <a:r>
              <a:rPr lang="ru-RU" sz="1600" b="1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образовательной организации</a:t>
            </a:r>
            <a:endParaRPr lang="ru-RU" sz="1600" b="1" u="sng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622" y="924767"/>
            <a:ext cx="8460615" cy="461665"/>
          </a:xfrm>
          <a:prstGeom prst="rect">
            <a:avLst/>
          </a:prstGeom>
          <a:noFill/>
          <a:ln w="19050">
            <a:solidFill>
              <a:srgbClr val="607492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/>
            </a:lvl1pPr>
          </a:lstStyle>
          <a:p>
            <a:r>
              <a:rPr lang="ru-RU" sz="1200" dirty="0" smtClean="0">
                <a:solidFill>
                  <a:schemeClr val="tx1"/>
                </a:solidFill>
              </a:rPr>
              <a:t>Сайт должен иметь версию для слабовидящих </a:t>
            </a:r>
            <a:r>
              <a:rPr lang="ru-RU" sz="1200" b="0" i="1" dirty="0" smtClean="0">
                <a:solidFill>
                  <a:schemeClr val="tx1"/>
                </a:solidFill>
              </a:rPr>
              <a:t>(для инвалидов и лиц с ограниченными возможностями здоровья по зрению)</a:t>
            </a:r>
            <a:endParaRPr lang="ru-RU" sz="1200" b="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41" y="1598483"/>
            <a:ext cx="8461586" cy="707886"/>
          </a:xfrm>
          <a:prstGeom prst="rect">
            <a:avLst/>
          </a:prstGeom>
          <a:noFill/>
          <a:ln w="19050">
            <a:solidFill>
              <a:srgbClr val="607492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Допускается размещение в специальном разделе иной информации, </a:t>
            </a:r>
            <a:r>
              <a:rPr lang="ru-RU" sz="1000" b="0" dirty="0">
                <a:solidFill>
                  <a:schemeClr val="tx1"/>
                </a:solidFill>
              </a:rPr>
              <a:t>которая размещается, опубликовывается по решению образовательной организации и (или) размещение, опубликование которой является обязательным в соответствии с законодательством Российской Федерации </a:t>
            </a:r>
            <a:r>
              <a:rPr lang="ru-RU" sz="1000" b="0" dirty="0" smtClean="0">
                <a:solidFill>
                  <a:schemeClr val="tx1"/>
                </a:solidFill>
              </a:rPr>
              <a:t>(</a:t>
            </a:r>
            <a:r>
              <a:rPr lang="ru-RU" sz="1000" b="0" u="sng" dirty="0" smtClean="0">
                <a:solidFill>
                  <a:schemeClr val="tx1"/>
                </a:solidFill>
              </a:rPr>
              <a:t>пункт 6 части 2 статьи 29 Федерального закона от 29.12.2012 № 273-ФЗ «Об </a:t>
            </a:r>
            <a:r>
              <a:rPr lang="ru-RU" sz="1000" b="0" u="sng" dirty="0">
                <a:solidFill>
                  <a:schemeClr val="tx1"/>
                </a:solidFill>
              </a:rPr>
              <a:t>образовании в Российской </a:t>
            </a:r>
            <a:r>
              <a:rPr lang="ru-RU" sz="1000" b="0" u="sng" dirty="0" smtClean="0">
                <a:solidFill>
                  <a:schemeClr val="tx1"/>
                </a:solidFill>
              </a:rPr>
              <a:t>Федерации»</a:t>
            </a:r>
            <a:r>
              <a:rPr lang="ru-RU" sz="1000" b="0" dirty="0" smtClean="0">
                <a:solidFill>
                  <a:schemeClr val="tx1"/>
                </a:solidFill>
              </a:rPr>
              <a:t>)</a:t>
            </a:r>
            <a:endParaRPr lang="ru-RU" sz="100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541" y="2481109"/>
            <a:ext cx="8464504" cy="707886"/>
          </a:xfrm>
          <a:prstGeom prst="rect">
            <a:avLst/>
          </a:prstGeom>
          <a:noFill/>
          <a:ln w="19050">
            <a:solidFill>
              <a:srgbClr val="607492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/>
            </a:lvl1pPr>
          </a:lstStyle>
          <a:p>
            <a:r>
              <a:rPr lang="ru-RU" sz="1000" b="0" dirty="0">
                <a:solidFill>
                  <a:schemeClr val="tx1"/>
                </a:solidFill>
              </a:rPr>
              <a:t>Информация  и документы, отнесенные в соответствии со </a:t>
            </a:r>
            <a:r>
              <a:rPr lang="ru-RU" sz="1000" b="0" u="sng" dirty="0">
                <a:solidFill>
                  <a:schemeClr val="tx1"/>
                </a:solidFill>
              </a:rPr>
              <a:t>статьей 29 Федерального закона от 29.12.2012 № 273-ФЗ «Об образовании </a:t>
            </a:r>
            <a:br>
              <a:rPr lang="ru-RU" sz="1000" b="0" u="sng" dirty="0">
                <a:solidFill>
                  <a:schemeClr val="tx1"/>
                </a:solidFill>
              </a:rPr>
            </a:br>
            <a:r>
              <a:rPr lang="ru-RU" sz="1000" b="0" u="sng" dirty="0">
                <a:solidFill>
                  <a:schemeClr val="tx1"/>
                </a:solidFill>
              </a:rPr>
              <a:t>в Российской Федерации»</a:t>
            </a:r>
            <a:r>
              <a:rPr lang="ru-RU" sz="1000" b="0" dirty="0">
                <a:solidFill>
                  <a:schemeClr val="tx1"/>
                </a:solidFill>
              </a:rPr>
              <a:t> к документам, подлежащим обязательному размещению на официальном сайте образовательной организации подлежат размещению на официальном сайте образовательной организации в сети «Интернет» и </a:t>
            </a:r>
            <a:r>
              <a:rPr lang="ru-RU" sz="1000" dirty="0">
                <a:solidFill>
                  <a:schemeClr val="tx1"/>
                </a:solidFill>
              </a:rPr>
              <a:t>обновлению в течение десяти рабочих дней </a:t>
            </a:r>
            <a:r>
              <a:rPr lang="ru-RU" sz="1000" b="0" dirty="0">
                <a:solidFill>
                  <a:schemeClr val="tx1"/>
                </a:solidFill>
              </a:rPr>
              <a:t>со дня их создания, получения или внесения в них соответствующих изменений. </a:t>
            </a:r>
            <a:endParaRPr lang="ru-RU" sz="1000" b="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622" y="4430376"/>
            <a:ext cx="83849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1200" dirty="0">
                <a:solidFill>
                  <a:schemeClr val="bg2"/>
                </a:solidFill>
                <a:latin typeface="Cambria" pitchFamily="18" charset="0"/>
              </a:rPr>
              <a:t>п</a:t>
            </a:r>
            <a:r>
              <a:rPr lang="ru-RU" sz="900" kern="1200" dirty="0" smtClean="0">
                <a:solidFill>
                  <a:schemeClr val="bg2"/>
                </a:solidFill>
                <a:latin typeface="Cambria" pitchFamily="18" charset="0"/>
              </a:rPr>
              <a:t>ункт 6 части 2, часть 3 статьи 29 Федерального </a:t>
            </a:r>
            <a:r>
              <a:rPr lang="ru-RU" sz="900" kern="1200" dirty="0">
                <a:solidFill>
                  <a:schemeClr val="bg2"/>
                </a:solidFill>
                <a:latin typeface="Cambria" pitchFamily="18" charset="0"/>
              </a:rPr>
              <a:t>закона от 29.12.2012 № 273-ФЗ «Об образовании в Российской Федерации», пункт </a:t>
            </a:r>
            <a:r>
              <a:rPr lang="ru-RU" sz="900" kern="1200" dirty="0" smtClean="0">
                <a:solidFill>
                  <a:schemeClr val="bg2"/>
                </a:solidFill>
                <a:latin typeface="Cambria" pitchFamily="18" charset="0"/>
              </a:rPr>
              <a:t>2  Требований </a:t>
            </a:r>
            <a:r>
              <a:rPr lang="ru-RU" sz="900" kern="1200" dirty="0">
                <a:solidFill>
                  <a:schemeClr val="bg2"/>
                </a:solidFill>
                <a:latin typeface="Cambria" pitchFamily="18" charset="0"/>
              </a:rPr>
              <a:t>к структуре официального сайта образовательной организации в информационно-телекоммуникационной сети </a:t>
            </a:r>
            <a:r>
              <a:rPr lang="ru-RU" sz="900" kern="1200" dirty="0" smtClean="0">
                <a:solidFill>
                  <a:schemeClr val="bg2"/>
                </a:solidFill>
                <a:latin typeface="Cambria" pitchFamily="18" charset="0"/>
              </a:rPr>
              <a:t>«</a:t>
            </a:r>
            <a:r>
              <a:rPr lang="ru-RU" sz="900" kern="1200" dirty="0" err="1" smtClean="0">
                <a:solidFill>
                  <a:schemeClr val="bg2"/>
                </a:solidFill>
                <a:latin typeface="Cambria" pitchFamily="18" charset="0"/>
              </a:rPr>
              <a:t>Интернет«»и</a:t>
            </a:r>
            <a:r>
              <a:rPr lang="ru-RU" sz="900" kern="1200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ru-RU" sz="900" kern="1200" dirty="0">
                <a:solidFill>
                  <a:schemeClr val="bg2"/>
                </a:solidFill>
                <a:latin typeface="Cambria" pitchFamily="18" charset="0"/>
              </a:rPr>
              <a:t>формату представления </a:t>
            </a:r>
            <a:r>
              <a:rPr lang="ru-RU" sz="900" kern="1200" dirty="0" smtClean="0">
                <a:solidFill>
                  <a:schemeClr val="bg2"/>
                </a:solidFill>
                <a:latin typeface="Cambria" pitchFamily="18" charset="0"/>
              </a:rPr>
              <a:t>информации», утвержденных  приказом </a:t>
            </a:r>
            <a:r>
              <a:rPr lang="ru-RU" sz="900" kern="1200" dirty="0" err="1" smtClean="0">
                <a:solidFill>
                  <a:schemeClr val="bg2"/>
                </a:solidFill>
                <a:latin typeface="Cambria" pitchFamily="18" charset="0"/>
              </a:rPr>
              <a:t>Рособрнадзора</a:t>
            </a:r>
            <a:r>
              <a:rPr lang="ru-RU" sz="900" kern="1200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ru-RU" sz="900" kern="1200" dirty="0">
                <a:solidFill>
                  <a:schemeClr val="bg2"/>
                </a:solidFill>
                <a:latin typeface="Cambria" pitchFamily="18" charset="0"/>
              </a:rPr>
              <a:t>от 14.08.2020 </a:t>
            </a:r>
            <a:r>
              <a:rPr lang="ru-RU" sz="900" kern="1200" dirty="0" smtClean="0">
                <a:solidFill>
                  <a:schemeClr val="bg2"/>
                </a:solidFill>
                <a:latin typeface="Cambria" pitchFamily="18" charset="0"/>
              </a:rPr>
              <a:t>№ 831</a:t>
            </a:r>
            <a:endParaRPr lang="ru-RU" sz="900" kern="1200" dirty="0">
              <a:solidFill>
                <a:schemeClr val="bg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423" y="130627"/>
            <a:ext cx="7202022" cy="66002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Требования к аттестации педагогического работника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40614562"/>
              </p:ext>
            </p:extLst>
          </p:nvPr>
        </p:nvGraphicFramePr>
        <p:xfrm>
          <a:off x="369979" y="802037"/>
          <a:ext cx="8399585" cy="278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9979" y="3584659"/>
            <a:ext cx="8399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Проведение </a:t>
            </a:r>
            <a:r>
              <a:rPr lang="ru-RU" b="1" dirty="0">
                <a:solidFill>
                  <a:schemeClr val="tx1"/>
                </a:solidFill>
              </a:rPr>
              <a:t>аттестации педагогических работников</a:t>
            </a:r>
            <a:r>
              <a:rPr lang="ru-RU" dirty="0">
                <a:solidFill>
                  <a:schemeClr val="tx1"/>
                </a:solidFill>
              </a:rPr>
              <a:t> в целях подтверждения соответствия педагогических работников занимаемым ими должностям осуществляется </a:t>
            </a:r>
            <a:r>
              <a:rPr lang="ru-RU" b="1" dirty="0">
                <a:solidFill>
                  <a:schemeClr val="tx1"/>
                </a:solidFill>
              </a:rPr>
              <a:t>один раз в пять лет </a:t>
            </a:r>
            <a:r>
              <a:rPr lang="ru-RU" dirty="0">
                <a:solidFill>
                  <a:schemeClr val="tx1"/>
                </a:solidFill>
              </a:rPr>
              <a:t>на основе оценки их профессиональной деятельности аттестационными комиссиями, самостоятельно формируемыми организациями, осуществляющими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6330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308" y="193794"/>
            <a:ext cx="7392692" cy="1404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переведенные на должности тренера-преподавателя, старшего тренера-преподавателя, проходят аттестацию в целях подтверждения соответствия занимаемым ими должностям педагогических работников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ранее чем через два года и не позднее чем через пять лет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назначения на соответствующие должности педагогических работников.</a:t>
            </a:r>
          </a:p>
        </p:txBody>
      </p:sp>
      <p:pic>
        <p:nvPicPr>
          <p:cNvPr id="40963" name="Picture 3" descr="D:\PROFILES\ALL\DESKTOP\15 КНМ 2022\27 Дудинская ДЮСШ\презентации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57362"/>
            <a:ext cx="6588125" cy="3386138"/>
          </a:xfrm>
          <a:noFill/>
        </p:spPr>
      </p:pic>
    </p:spTree>
    <p:extLst>
      <p:ext uri="{BB962C8B-B14F-4D97-AF65-F5344CB8AC3E}">
        <p14:creationId xmlns:p14="http://schemas.microsoft.com/office/powerpoint/2010/main" val="37652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С 01.09.2024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r>
              <a:rPr lang="ru-RU" sz="2400" b="1" i="1" dirty="0"/>
              <a:t>Постановление Правительства РФ от 11.10.2023 </a:t>
            </a:r>
            <a:endParaRPr lang="ru-RU" sz="2400" b="1" i="1" dirty="0" smtClean="0"/>
          </a:p>
          <a:p>
            <a:pPr marL="203200" indent="0" algn="ctr">
              <a:buNone/>
            </a:pPr>
            <a:r>
              <a:rPr lang="ru-RU" sz="2400" b="1" i="1" dirty="0" smtClean="0"/>
              <a:t>N 1678 </a:t>
            </a:r>
            <a:r>
              <a:rPr lang="ru-RU" sz="2400" i="1" dirty="0" smtClean="0"/>
              <a:t>«Об </a:t>
            </a:r>
            <a:r>
              <a:rPr lang="ru-RU" sz="2400" i="1" dirty="0"/>
              <a:t>утверждении Правил применения организациями, осуществляющими образовательную деятельность, </a:t>
            </a:r>
            <a:r>
              <a:rPr lang="ru-RU" sz="2400" b="1" i="1" dirty="0"/>
              <a:t>электронного обучения, дистанционных образовательных технологий </a:t>
            </a:r>
            <a:r>
              <a:rPr lang="ru-RU" sz="2400" i="1" dirty="0"/>
              <a:t>при реализации образовательных </a:t>
            </a:r>
            <a:r>
              <a:rPr lang="ru-RU" sz="2400" i="1" dirty="0" smtClean="0"/>
              <a:t>программ»</a:t>
            </a:r>
            <a:endParaRPr lang="ru-RU" sz="2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827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539" y="1946114"/>
            <a:ext cx="86347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Организация, осуществляющая образовательную деятельность, обеспечивает организацию оказания первой помощи обучающимся в период их пребывания в этой организации. Первую помощь вправе оказывать в соответствии с законодательством Российской Федерации в сфере охраны здоровья педагогические работники и иные лица при наличии соответствующих подготовки и (или) </a:t>
            </a:r>
            <a:r>
              <a:rPr lang="ru-RU" sz="1600" i="1" dirty="0" smtClean="0"/>
              <a:t>навыков</a:t>
            </a:r>
          </a:p>
          <a:p>
            <a:pPr algn="ctr"/>
            <a:endParaRPr lang="ru-RU" sz="1600" i="1" dirty="0"/>
          </a:p>
          <a:p>
            <a:pPr algn="ctr"/>
            <a:r>
              <a:rPr lang="ru-RU" sz="1600" i="1" dirty="0"/>
              <a:t>До занятий физической культурой допускаются обучающиеся на основании сведений, содержащихся в заключении медицинской организации, выданном по результатам проведенных профилактических медицинских осмотров обучающихся, осуществляемых в порядке, установленном законодательством Российской Федерации в сфере охраны здоровья.</a:t>
            </a:r>
          </a:p>
          <a:p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4628" y="450354"/>
            <a:ext cx="7037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2"/>
                </a:solidFill>
              </a:rPr>
              <a:t>Федеральный закон от 13.06.2023 N 256-ФЗ</a:t>
            </a:r>
          </a:p>
          <a:p>
            <a:r>
              <a:rPr lang="ru-RU" sz="1600" b="1" i="1" dirty="0">
                <a:solidFill>
                  <a:schemeClr val="bg2"/>
                </a:solidFill>
              </a:rPr>
              <a:t>"О внесении изменений в статью 7 Федерального закона "Об основах охраны здоровья граждан в Российской Федерации" и статью 41 Федерального закона "Об образовании в Российской </a:t>
            </a:r>
            <a:r>
              <a:rPr lang="ru-RU" sz="1600" b="1" i="1" dirty="0" smtClean="0">
                <a:solidFill>
                  <a:schemeClr val="bg2"/>
                </a:solidFill>
              </a:rPr>
              <a:t>Федерации» </a:t>
            </a:r>
            <a:r>
              <a:rPr lang="ru-RU" sz="1600" b="1" i="1" dirty="0" smtClean="0">
                <a:solidFill>
                  <a:srgbClr val="FF0000"/>
                </a:solidFill>
              </a:rPr>
              <a:t>с 24.06.2023</a:t>
            </a:r>
            <a:endParaRPr lang="ru-RU" sz="16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err="1"/>
              <a:t>Минспортом</a:t>
            </a:r>
            <a:r>
              <a:rPr lang="ru-RU" sz="1600" dirty="0"/>
              <a:t> России 09.08.2023, Главным государственным санитарным врачом РФ 10.08.2023, </a:t>
            </a:r>
            <a:r>
              <a:rPr lang="ru-RU" sz="1600" dirty="0" err="1"/>
              <a:t>Рособрнадзором</a:t>
            </a:r>
            <a:r>
              <a:rPr lang="ru-RU" sz="1600" dirty="0"/>
              <a:t> </a:t>
            </a:r>
            <a:r>
              <a:rPr lang="ru-RU" sz="1600" dirty="0" smtClean="0"/>
              <a:t>09.08.2023 </a:t>
            </a:r>
            <a:r>
              <a:rPr lang="ru-RU" sz="1600" b="1" dirty="0" smtClean="0">
                <a:solidFill>
                  <a:srgbClr val="FF0000"/>
                </a:solidFill>
              </a:rPr>
              <a:t>утверждены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r>
              <a:rPr lang="ru-RU" sz="2000" dirty="0" smtClean="0"/>
              <a:t>Методические рекомендации </a:t>
            </a:r>
            <a:r>
              <a:rPr lang="ru-RU" sz="2000" dirty="0"/>
              <a:t>по организации деятельности организаций, реализующих дополнительные образовательные программы спортивной подготовки с учетом применения норм Федерального закона от 30 апреля 2021 № 127-ФЗ «О внесении изменений в Федеральный </a:t>
            </a:r>
            <a:r>
              <a:rPr lang="ru-RU" sz="2000"/>
              <a:t>закон </a:t>
            </a:r>
            <a:r>
              <a:rPr lang="ru-RU" sz="2000" smtClean="0"/>
              <a:t>«О </a:t>
            </a:r>
            <a:r>
              <a:rPr lang="ru-RU" sz="2000" dirty="0"/>
              <a:t>физической культуре и спорте в Российской Федерации» и Федеральный закон «Об образовании в Российской Федерации»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43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651" y="155242"/>
            <a:ext cx="6334944" cy="660797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Профилактика </a:t>
            </a:r>
            <a:r>
              <a:rPr lang="ru-RU" sz="2400" b="1" dirty="0">
                <a:latin typeface="Cambria" panose="02040503050406030204" pitchFamily="18" charset="0"/>
              </a:rPr>
              <a:t>рисков причинения вреда охраняемым законом </a:t>
            </a:r>
            <a:r>
              <a:rPr lang="ru-RU" sz="2400" b="1" dirty="0" smtClean="0">
                <a:latin typeface="Cambria" panose="02040503050406030204" pitchFamily="18" charset="0"/>
              </a:rPr>
              <a:t>ценностям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91" y="912201"/>
            <a:ext cx="7969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60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меры </a:t>
            </a:r>
            <a:r>
              <a:rPr lang="ru-RU" sz="1600" u="sng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организационного, информационного и правового иного характера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, направленных на </a:t>
            </a:r>
            <a:r>
              <a:rPr lang="ru-RU" sz="1600" b="1" i="1" u="sng" dirty="0">
                <a:solidFill>
                  <a:schemeClr val="tx1"/>
                </a:solidFill>
                <a:latin typeface="Cambria" panose="02040503050406030204" pitchFamily="18" charset="0"/>
              </a:rPr>
              <a:t>просвещение</a:t>
            </a:r>
            <a:r>
              <a:rPr lang="ru-RU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контролируемых лиц и иных заинтересованных лиц по вопросам содержания и порядка применения обязательных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требований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3172330" y="-1004913"/>
            <a:ext cx="3101275" cy="859456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1991" y="2550088"/>
            <a:ext cx="1906621" cy="14968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</a:rPr>
              <a:t>стимулирование добросовестного соблюдения обязательных требований всеми контролируемыми лицами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8851" y="2535697"/>
            <a:ext cx="1906621" cy="1468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</a:rPr>
  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0889" y="2535697"/>
            <a:ext cx="1906621" cy="14968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FFFFF"/>
                </a:solidFill>
              </a:rPr>
              <a:t>создание условий для доведения обязательных требований до контролируемых лиц, повышение информированности о способах их соблюдения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07306" y="1839360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1950" algn="ctr"/>
            <a:r>
              <a:rPr lang="ru-RU" sz="1800" b="1" dirty="0">
                <a:solidFill>
                  <a:srgbClr val="608DC4"/>
                </a:solidFill>
                <a:latin typeface="Cambria" panose="02040503050406030204" pitchFamily="18" charset="0"/>
              </a:rPr>
              <a:t>Основные цели</a:t>
            </a:r>
            <a:r>
              <a:rPr lang="ru-RU" b="1" dirty="0">
                <a:solidFill>
                  <a:srgbClr val="608DC4"/>
                </a:solidFill>
                <a:latin typeface="Cambria" panose="02040503050406030204" pitchFamily="18" charset="0"/>
              </a:rPr>
              <a:t>:</a:t>
            </a:r>
            <a:endParaRPr lang="ru-RU" sz="1200" dirty="0">
              <a:solidFill>
                <a:srgbClr val="608DC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4" y="873472"/>
            <a:ext cx="74152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1800" b="1" dirty="0" smtClean="0"/>
              <a:t>Перечень </a:t>
            </a:r>
            <a:r>
              <a:rPr lang="ru-RU" sz="1800" b="1" dirty="0"/>
              <a:t>нормативных правовых актов (их отдельных положений) в сфере </a:t>
            </a:r>
            <a:r>
              <a:rPr lang="ru-RU" sz="1800" dirty="0"/>
              <a:t>общего </a:t>
            </a:r>
            <a:r>
              <a:rPr lang="ru-RU" sz="1800" b="1" dirty="0"/>
              <a:t>образования, среднего профессионального образования</a:t>
            </a:r>
            <a:r>
              <a:rPr lang="ru-RU" sz="1800" dirty="0"/>
              <a:t> и соответствующего </a:t>
            </a:r>
            <a:r>
              <a:rPr lang="ru-RU" sz="1800" b="1" dirty="0"/>
              <a:t>дополнительного профессионального образования, профессионального обучения, дополнительного образования детей и взрослых</a:t>
            </a:r>
            <a:r>
              <a:rPr lang="ru-RU" sz="1800" dirty="0"/>
              <a:t>, содержащих обязательные требования, оценка соблюдения которых осуществляется органами государственной власти субъектов Российской Федерации, осуществляющими переданные полномочия Российской Федерации в сфере образования, в рамках федерального государственного контроля (надзора) в сфере образования"</a:t>
            </a:r>
          </a:p>
          <a:p>
            <a:pPr algn="ctr"/>
            <a:r>
              <a:rPr lang="ru-RU" sz="1800" dirty="0"/>
              <a:t>(</a:t>
            </a:r>
            <a:r>
              <a:rPr lang="ru-RU" sz="1800" b="1" dirty="0"/>
              <a:t>утв. </a:t>
            </a:r>
            <a:r>
              <a:rPr lang="ru-RU" sz="1800" b="1" dirty="0" err="1"/>
              <a:t>Минпросвещения</a:t>
            </a:r>
            <a:r>
              <a:rPr lang="ru-RU" sz="1800" b="1" dirty="0"/>
              <a:t> России </a:t>
            </a:r>
            <a:r>
              <a:rPr lang="ru-RU" sz="1800" b="1" dirty="0" smtClean="0"/>
              <a:t>17.07.2023)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45078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129" y="157254"/>
            <a:ext cx="7315200" cy="937696"/>
          </a:xfrm>
          <a:noFill/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НПА, принятые в 2020 - 2023 годах, устанавливающие обязательные требования, соблюдение которых оценивается при федеральном контроле (надзоре) в сфере образования 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431" y="1169087"/>
            <a:ext cx="87341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 лицензировании образовательной деятельности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утвержденное Постановлением Правительства Российской Федерации от 18.09.2020 № 1490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(вступил в силу с 01.01.2021 и 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действует до 01.09.2026); </a:t>
            </a:r>
            <a:endParaRPr lang="ru-RU" sz="1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Правила 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оказания платных образовательных </a:t>
            </a: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услуг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утвержденные Постановлением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</a:rPr>
              <a:t>Правительства Российской Федерации от 15.09.2020 № 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1441 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(вступил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в силу 01.01.2021 и действует до 31.12.2026); 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Номенклатура 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</a:rPr>
              <a:t>, утвержденная Постановлением Правительства РФ от 21.02.2022 №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225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(вступил в силу с 02.03.2022);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Порядок 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организации и осуществления образовательной деятельности при сетевой форме реализации образовательных программ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</a:rPr>
              <a:t>, утвержденный приказом Министерства науки и высшего образования Российской Федерации № 882, Министерства просвещения Российской Федерации № 391 от 05.08.2020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(вступил в силу с 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22.09.2020 и действует до 01.09.2027); </a:t>
            </a:r>
            <a:endParaRPr lang="ru-RU" sz="1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Порядок 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зачета организацией, осуществляющей образовательную деятельность,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</a:rPr>
              <a:t>, утвержденный приказом Министерства науки и высшего образования Российской Федерации № 845, Министерства просвещения Российской Федерации № 369 от 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30.07.2020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(в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ступил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в силу с 08.09.2020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);</a:t>
            </a:r>
            <a:endParaRPr lang="ru-RU" sz="1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Порядок допуска лиц, обучающихся по образовательным программам высшего образования, к занятию педагогической деятельностью по общеобразовательным программам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</a:rPr>
              <a:t>, утвержденный приказом Министерства просвещения Российской Федерации от 18.09.2020 №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508 </a:t>
            </a:r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(вступил в силу с </a:t>
            </a:r>
            <a:r>
              <a:rPr lang="ru-RU" sz="1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12.10.2020)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</a:t>
            </a: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84" y="110660"/>
            <a:ext cx="7408386" cy="937696"/>
          </a:xfrm>
          <a:noFill/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НПА, принятые в 2020 - 2023 годах, устанавливающие обязательные требования, соблюдение которых оценивается при федеральном контроле (надзоре) в сфере образования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725" y="1081725"/>
            <a:ext cx="88178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Требования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к структуре официального сайта образовательной организации в информационно-телекоммуникационной сети «Интернет» и формату представления информации»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утвержденные приказом Федеральной службы по надзору в сфере образования и науки от 14.08.2020  № 831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 изменениями  от 01.09.2022);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Правила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организации, а также о признании утратившими силу некоторых актов и отдельных положений некоторых актов Правительства РФ,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утвержденные Постановлением Правительства Российской Федерации от 20.10.2021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№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1802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(вступил в силу с 01.03.2022 и действует до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01.03.2028).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alt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Порядок организации и осуществления образовательной деятельности по дополнительным общеобразовательным программам,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</a:rPr>
              <a:t>утвержденный приказом Министерства просвещения Российской Федерации от 27.07.2022 № 629 </a:t>
            </a:r>
            <a:r>
              <a:rPr lang="ru-RU" altLang="ru-RU" dirty="0" smtClean="0">
                <a:solidFill>
                  <a:schemeClr val="tx1"/>
                </a:solidFill>
              </a:rPr>
              <a:t>(</a:t>
            </a: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 </a:t>
            </a:r>
            <a:r>
              <a:rPr lang="ru-RU" alt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1 марта 2023 </a:t>
            </a: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года).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</a:rPr>
              <a:t>Порядок приема на обучение по дополнительным образовательным программам спортивной подготовки,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утвержденный приказом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</a:rPr>
              <a:t>Минспорта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 России от 27.01.2023 № 57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altLang="ru-RU" dirty="0">
              <a:solidFill>
                <a:schemeClr val="tx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ru-RU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7078446" cy="648071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Изменения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законодательства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(вступили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силу с </a:t>
            </a:r>
            <a:r>
              <a:rPr lang="ru-RU" sz="1600" b="1" dirty="0">
                <a:solidFill>
                  <a:schemeClr val="tx1"/>
                </a:solidFill>
              </a:rPr>
              <a:t>1 января </a:t>
            </a:r>
            <a:r>
              <a:rPr lang="ru-RU" sz="1600" b="1" dirty="0" smtClean="0">
                <a:solidFill>
                  <a:schemeClr val="tx1"/>
                </a:solidFill>
              </a:rPr>
              <a:t>2023)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2364" y="670559"/>
            <a:ext cx="8968509" cy="4363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2550" indent="0">
              <a:buNone/>
              <a:defRPr/>
            </a:pPr>
            <a:r>
              <a:rPr lang="ru-RU" sz="1200" b="1" dirty="0"/>
              <a:t>Федеральный закон от 30.04.2021 № 127-ФЗ </a:t>
            </a:r>
            <a:r>
              <a:rPr lang="ru-RU" sz="1200" dirty="0"/>
              <a:t>«О внесении изменений в Федеральный закон "О физической культуре и спорте в Российской Федерации" и Федеральный закон "Об образовании в Российской Федерации»;</a:t>
            </a:r>
          </a:p>
          <a:p>
            <a:pPr marL="82550" indent="0">
              <a:buNone/>
              <a:defRPr/>
            </a:pPr>
            <a:r>
              <a:rPr lang="ru-RU" sz="1200" b="1" dirty="0"/>
              <a:t>Приказ </a:t>
            </a:r>
            <a:r>
              <a:rPr lang="ru-RU" sz="1200" b="1" dirty="0" err="1"/>
              <a:t>Минспорта</a:t>
            </a:r>
            <a:r>
              <a:rPr lang="ru-RU" sz="1200" b="1" dirty="0"/>
              <a:t> России от 07.07.2022 № 577 </a:t>
            </a:r>
            <a:r>
              <a:rPr lang="ru-RU" sz="1200" dirty="0"/>
              <a:t>«Об утверждении порядка использования организациями дополнительного образования со специальным наименованием "спортивная школа" в своих наименованиях слов "олимпийский", "</a:t>
            </a:r>
            <a:r>
              <a:rPr lang="ru-RU" sz="1200" dirty="0" err="1"/>
              <a:t>паралимпийский</a:t>
            </a:r>
            <a:r>
              <a:rPr lang="ru-RU" sz="1200" dirty="0"/>
              <a:t>", "</a:t>
            </a:r>
            <a:r>
              <a:rPr lang="ru-RU" sz="1200" dirty="0" err="1"/>
              <a:t>сурдлимпийский</a:t>
            </a:r>
            <a:r>
              <a:rPr lang="ru-RU" sz="1200" dirty="0"/>
              <a:t>" или образованных на их основе слов и </a:t>
            </a:r>
            <a:r>
              <a:rPr lang="ru-RU" sz="1200" dirty="0" smtClean="0"/>
              <a:t>словосочетаний»;</a:t>
            </a:r>
            <a:endParaRPr lang="ru-RU" sz="1200" dirty="0"/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1200" b="1" dirty="0"/>
              <a:t>Приказ </a:t>
            </a:r>
            <a:r>
              <a:rPr lang="ru-RU" sz="1200" b="1" dirty="0" err="1"/>
              <a:t>Минспорта</a:t>
            </a:r>
            <a:r>
              <a:rPr lang="ru-RU" sz="1200" b="1" dirty="0"/>
              <a:t> России от 07.07.2022 </a:t>
            </a:r>
            <a:r>
              <a:rPr lang="ru-RU" sz="1200" b="1" dirty="0" smtClean="0"/>
              <a:t>№ </a:t>
            </a:r>
            <a:r>
              <a:rPr lang="ru-RU" sz="1200" b="1" dirty="0"/>
              <a:t>576 </a:t>
            </a:r>
            <a:r>
              <a:rPr lang="ru-RU" sz="1200" dirty="0" smtClean="0"/>
              <a:t>«О </a:t>
            </a:r>
            <a:r>
              <a:rPr lang="ru-RU" sz="1200" dirty="0"/>
              <a:t>порядке использования организациями, реализующими дополнительные образовательные программы спортивной подготовки, в своих наименованиях слов "олимпийский", "</a:t>
            </a:r>
            <a:r>
              <a:rPr lang="ru-RU" sz="1200" dirty="0" err="1"/>
              <a:t>паралимпийский</a:t>
            </a:r>
            <a:r>
              <a:rPr lang="ru-RU" sz="1200" dirty="0"/>
              <a:t>", "</a:t>
            </a:r>
            <a:r>
              <a:rPr lang="ru-RU" sz="1200" dirty="0" err="1"/>
              <a:t>сурдлимпийский</a:t>
            </a:r>
            <a:r>
              <a:rPr lang="ru-RU" sz="1200" dirty="0"/>
              <a:t>" или образованных на их основе слов и </a:t>
            </a:r>
            <a:r>
              <a:rPr lang="ru-RU" sz="1200" dirty="0" smtClean="0"/>
              <a:t>словосочетаний»;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1200" b="1" dirty="0"/>
              <a:t>Приказ </a:t>
            </a:r>
            <a:r>
              <a:rPr lang="ru-RU" sz="1200" b="1" dirty="0" err="1"/>
              <a:t>Минспорта</a:t>
            </a:r>
            <a:r>
              <a:rPr lang="ru-RU" sz="1200" b="1" dirty="0"/>
              <a:t> России от 03.08.2022 </a:t>
            </a:r>
            <a:r>
              <a:rPr lang="ru-RU" sz="1200" b="1" dirty="0" smtClean="0"/>
              <a:t>№ 634</a:t>
            </a:r>
            <a:r>
              <a:rPr lang="ru-RU" sz="1200" b="1" dirty="0"/>
              <a:t> </a:t>
            </a:r>
            <a:r>
              <a:rPr lang="ru-RU" sz="1200" dirty="0" smtClean="0"/>
              <a:t>«Об </a:t>
            </a:r>
            <a:r>
              <a:rPr lang="ru-RU" sz="1200" dirty="0"/>
              <a:t>утверждении особенностей организации и осуществления образовательной деятельности по дополнительным образовательным программам спортивной </a:t>
            </a:r>
            <a:r>
              <a:rPr lang="ru-RU" sz="1200" dirty="0" smtClean="0"/>
              <a:t>подготовки»;</a:t>
            </a:r>
            <a:endParaRPr lang="ru-RU" sz="1200" dirty="0"/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1200" b="1" dirty="0"/>
              <a:t>Приказ </a:t>
            </a:r>
            <a:r>
              <a:rPr lang="ru-RU" sz="1200" b="1" dirty="0" err="1"/>
              <a:t>Минспорта</a:t>
            </a:r>
            <a:r>
              <a:rPr lang="ru-RU" sz="1200" b="1" dirty="0"/>
              <a:t> России от 03.08.2022 </a:t>
            </a:r>
            <a:r>
              <a:rPr lang="ru-RU" sz="1200" b="1" dirty="0" smtClean="0"/>
              <a:t>№ 635 </a:t>
            </a:r>
            <a:r>
              <a:rPr lang="ru-RU" sz="1200" dirty="0" smtClean="0"/>
              <a:t>«Об </a:t>
            </a:r>
            <a:r>
              <a:rPr lang="ru-RU" sz="1200" dirty="0"/>
              <a:t>утверждении особенностей организации образовательной деятельности для обучающихся с ограниченными возможностями здоровья по дополнительным общеобразовательным программам в области физической культуры и спорта в отношении дополнительных образовательных программ спортивной </a:t>
            </a:r>
            <a:r>
              <a:rPr lang="ru-RU" sz="1200" dirty="0" smtClean="0"/>
              <a:t>подготовки»;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1200" b="1" dirty="0" smtClean="0"/>
              <a:t>Приказ </a:t>
            </a:r>
            <a:r>
              <a:rPr lang="ru-RU" sz="1200" b="1" dirty="0" err="1"/>
              <a:t>Минпросвещения</a:t>
            </a:r>
            <a:r>
              <a:rPr lang="ru-RU" sz="1200" b="1" dirty="0"/>
              <a:t> России от 18.07.2022 </a:t>
            </a:r>
            <a:r>
              <a:rPr lang="ru-RU" sz="1200" b="1" dirty="0" smtClean="0"/>
              <a:t>№ 562 </a:t>
            </a:r>
            <a:r>
              <a:rPr lang="ru-RU" sz="1200" dirty="0" smtClean="0"/>
              <a:t>«Об </a:t>
            </a:r>
            <a:r>
              <a:rPr lang="ru-RU" sz="1200" dirty="0"/>
              <a:t>утверждении примерной формы договора об образовании по дополнительным образовательным программам спортивной </a:t>
            </a:r>
            <a:r>
              <a:rPr lang="ru-RU" sz="1200" dirty="0" smtClean="0"/>
              <a:t>подготовки»;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1200" b="1" dirty="0" smtClean="0"/>
              <a:t>Приказ </a:t>
            </a:r>
            <a:r>
              <a:rPr lang="ru-RU" sz="1200" b="1" dirty="0" err="1"/>
              <a:t>Минпросвещения</a:t>
            </a:r>
            <a:r>
              <a:rPr lang="ru-RU" sz="1200" b="1" dirty="0"/>
              <a:t> России от 27.07.2022 </a:t>
            </a:r>
            <a:r>
              <a:rPr lang="ru-RU" sz="1200" b="1" dirty="0" smtClean="0"/>
              <a:t>№ 623</a:t>
            </a:r>
            <a:r>
              <a:rPr lang="ru-RU" sz="1200" dirty="0" smtClean="0"/>
              <a:t> «Об </a:t>
            </a:r>
            <a:r>
              <a:rPr lang="ru-RU" sz="1200" dirty="0"/>
              <a:t>утверждении Порядка признания лиц, переведенных на должности тренера-преподавателя, старшего тренера-преподавателя и имеющих квалификационные категории тренеров, лицами, имеющими квалификационные категории педагогических </a:t>
            </a:r>
            <a:r>
              <a:rPr lang="ru-RU" sz="1200" dirty="0" smtClean="0"/>
              <a:t>работников»</a:t>
            </a:r>
            <a:endParaRPr lang="ru-RU" sz="1200" dirty="0"/>
          </a:p>
          <a:p>
            <a:pPr marL="82550" indent="0">
              <a:buFont typeface="Wingdings 2" pitchFamily="18" charset="2"/>
              <a:buNone/>
              <a:defRPr/>
            </a:pPr>
            <a:endParaRPr lang="ru-RU" sz="1200" dirty="0"/>
          </a:p>
          <a:p>
            <a:pPr marL="82550" indent="0">
              <a:buFont typeface="Wingdings 2" pitchFamily="18" charset="2"/>
              <a:buNone/>
              <a:defRPr/>
            </a:pPr>
            <a:endParaRPr lang="ru-RU" sz="1200" b="1" dirty="0"/>
          </a:p>
          <a:p>
            <a:pPr marL="203200" indent="0" algn="just">
              <a:buNone/>
            </a:pP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hlinkClick r:id="rId2"/>
            </a:endParaRPr>
          </a:p>
          <a:p>
            <a:pPr marL="203200" indent="0" algn="just">
              <a:buNone/>
            </a:pPr>
            <a:endParaRPr lang="ru-RU" sz="1600" dirty="0">
              <a:hlinkClick r:id="rId3"/>
            </a:endParaRPr>
          </a:p>
          <a:p>
            <a:pPr marL="203200" indent="0" algn="just">
              <a:buNone/>
            </a:pPr>
            <a:endParaRPr lang="ru-RU" sz="1600" b="1" dirty="0">
              <a:solidFill>
                <a:schemeClr val="bg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endParaRPr lang="ru-RU" sz="1600" dirty="0"/>
          </a:p>
          <a:p>
            <a:pPr marL="203200" indent="0" algn="just">
              <a:buNone/>
            </a:pPr>
            <a:endParaRPr lang="ru-RU" sz="1600" b="1" dirty="0" smtClean="0">
              <a:solidFill>
                <a:schemeClr val="bg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03200" indent="0" algn="just">
              <a:buNone/>
            </a:pPr>
            <a:endParaRPr lang="ru-RU" sz="1400" dirty="0" smtClean="0">
              <a:solidFill>
                <a:schemeClr val="bg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03200" indent="0" algn="ctr">
              <a:buNone/>
            </a:pPr>
            <a:endParaRPr lang="ru-RU" sz="2400" dirty="0" smtClean="0">
              <a:solidFill>
                <a:srgbClr val="608DC4"/>
              </a:solidFill>
              <a:latin typeface="Cambria" panose="02040503050406030204" pitchFamily="18" charset="0"/>
            </a:endParaRPr>
          </a:p>
          <a:p>
            <a:pPr marL="203200" indent="0" algn="ctr">
              <a:buNone/>
            </a:pPr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  <a:hlinkClick r:id="rId4"/>
            </a:endParaRPr>
          </a:p>
          <a:p>
            <a:pPr marL="203200" indent="0">
              <a:buNone/>
            </a:pPr>
            <a:endParaRPr lang="ru-RU" sz="2400" dirty="0"/>
          </a:p>
          <a:p>
            <a:pPr marL="203200" indent="0">
              <a:buNone/>
            </a:pPr>
            <a:endParaRPr lang="ru-RU" sz="900" dirty="0">
              <a:latin typeface="Cambria" panose="02040503050406030204" pitchFamily="18" charset="0"/>
              <a:cs typeface="Arial" panose="020B0604020202020204" pitchFamily="34" charset="0"/>
              <a:hlinkClick r:id="rId5"/>
            </a:endParaRPr>
          </a:p>
          <a:p>
            <a:pPr marL="203200" indent="0">
              <a:buFont typeface="Arial" panose="020B0604020202020204" pitchFamily="34" charset="0"/>
              <a:buNone/>
            </a:pPr>
            <a:endParaRPr lang="ru-RU" sz="1100" dirty="0">
              <a:solidFill>
                <a:srgbClr val="608DC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1607783"/>
          </a:xfrm>
        </p:spPr>
        <p:txBody>
          <a:bodyPr/>
          <a:lstStyle/>
          <a:p>
            <a:pPr marL="203200" indent="0">
              <a:buNone/>
            </a:pPr>
            <a:r>
              <a:rPr lang="ru-RU" b="1" dirty="0" smtClean="0">
                <a:solidFill>
                  <a:srgbClr val="608DC4"/>
                </a:solidFill>
                <a:latin typeface="Cambria"/>
              </a:rPr>
              <a:t>Успехов в работе!</a:t>
            </a:r>
            <a:endParaRPr lang="ru-RU" dirty="0">
              <a:solidFill>
                <a:srgbClr val="608DC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Соленникова Мира Алексеевна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консультант отдела по надзору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контролю 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соблюдением законодательства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</a:rPr>
              <a:t>8 (391) 222-60-72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SMA@krao.ru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5" descr="C:\Users\GRAK\Desktop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81" y="614830"/>
            <a:ext cx="1832177" cy="13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651" y="79615"/>
            <a:ext cx="6520575" cy="660797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Виды </a:t>
            </a:r>
            <a:r>
              <a:rPr lang="ru-RU" sz="2400" b="1" dirty="0">
                <a:latin typeface="Cambria" panose="02040503050406030204" pitchFamily="18" charset="0"/>
              </a:rPr>
              <a:t>профилактических мероприятий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076" y="957226"/>
            <a:ext cx="8054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80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а) информирование;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80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б</a:t>
            </a:r>
            <a:r>
              <a:rPr lang="ru-RU" sz="1800" u="sng" dirty="0">
                <a:solidFill>
                  <a:schemeClr val="tx1"/>
                </a:solidFill>
                <a:latin typeface="Cambria" panose="02040503050406030204" pitchFamily="18" charset="0"/>
              </a:rPr>
              <a:t>) обобщение правоприменительной практики;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800" u="sng" dirty="0">
                <a:solidFill>
                  <a:schemeClr val="tx1"/>
                </a:solidFill>
                <a:latin typeface="Cambria" panose="02040503050406030204" pitchFamily="18" charset="0"/>
              </a:rPr>
              <a:t>в) объявление предостережения;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800" u="sng" dirty="0">
                <a:solidFill>
                  <a:schemeClr val="tx1"/>
                </a:solidFill>
                <a:latin typeface="Cambria" panose="02040503050406030204" pitchFamily="18" charset="0"/>
              </a:rPr>
              <a:t>г) консультирование;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80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д</a:t>
            </a:r>
            <a:r>
              <a:rPr lang="ru-RU" sz="1800" u="sng" dirty="0">
                <a:solidFill>
                  <a:schemeClr val="tx1"/>
                </a:solidFill>
                <a:latin typeface="Cambria" panose="02040503050406030204" pitchFamily="18" charset="0"/>
              </a:rPr>
              <a:t>) профилактический </a:t>
            </a:r>
            <a:r>
              <a:rPr lang="ru-RU" sz="180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визит</a:t>
            </a: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45" y="4058179"/>
            <a:ext cx="83290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http://www.krasobrnadzor.ru/profilaktika/334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сайта: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Подраздел: Комментарии законодательства, Консультирование, Обобщение правоприменительной практики, Проверь себя сам.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076" y="3702276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можно по ссылке: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4275" y="2629496"/>
            <a:ext cx="8371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608DC4"/>
                </a:solidFill>
                <a:latin typeface="Cambria" panose="02040503050406030204" pitchFamily="18" charset="0"/>
              </a:rPr>
              <a:t>Проведение профилактических мероприятий направлены на снижение риска причинения вреда (ущерба) для охраняемых законом </a:t>
            </a:r>
            <a:r>
              <a:rPr lang="ru-RU" sz="1600" dirty="0" smtClean="0">
                <a:solidFill>
                  <a:srgbClr val="608DC4"/>
                </a:solidFill>
                <a:latin typeface="Cambria" panose="02040503050406030204" pitchFamily="18" charset="0"/>
              </a:rPr>
              <a:t>ценностей!!!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720" y="156873"/>
            <a:ext cx="8109646" cy="66079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Профилактический визит</a:t>
            </a:r>
            <a:endParaRPr lang="ru-RU" sz="2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5045"/>
              </p:ext>
            </p:extLst>
          </p:nvPr>
        </p:nvGraphicFramePr>
        <p:xfrm>
          <a:off x="247507" y="741027"/>
          <a:ext cx="8655861" cy="2463335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4820673"/>
                <a:gridCol w="3835188"/>
              </a:tblGrid>
              <a:tr h="497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Обязательный</a:t>
                      </a:r>
                      <a:endParaRPr lang="ru-RU" sz="2000" b="1" i="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По заявлению</a:t>
                      </a:r>
                      <a:endParaRPr lang="ru-RU" sz="2000" b="1" i="0" u="none" strike="noStrike" cap="none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5918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endParaRPr lang="ru-RU" sz="11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1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контролируемые лица получившие лицензию на осуществление образовательной деятельности (в срок не позднее чем в течение одного года со дня начала такой деятельности);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1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100" b="0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контролируемые лица, деятельность которых отнесена к категории высокого риска (в срок не позднее одного года со дня принятия решения об отнесении объекта государственного контроля (надзора) к категории высокого риска).</a:t>
                      </a:r>
                      <a:r>
                        <a:rPr lang="ru-RU" sz="1100" b="0" i="0" u="none" strike="noStrike" cap="none" baseline="0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ru-RU" sz="11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endParaRPr lang="ru-RU" sz="1200" b="0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1200" b="1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инициатива контролируемых лиц 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608DC4"/>
                          </a:solidFill>
                          <a:latin typeface="Cambria" panose="02040503050406030204" pitchFamily="18" charset="0"/>
                          <a:ea typeface="Arial"/>
                          <a:cs typeface="Arial"/>
                          <a:sym typeface="Arial"/>
                        </a:rPr>
                        <a:t>(заявление о проведении профилактического визита)</a:t>
                      </a:r>
                      <a:endParaRPr lang="ru-RU" sz="1400" b="1" i="0" u="none" strike="noStrike" cap="none" dirty="0">
                        <a:solidFill>
                          <a:srgbClr val="608DC4"/>
                        </a:solidFill>
                        <a:latin typeface="Cambria" panose="02040503050406030204" pitchFamily="18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293333" y="1122043"/>
            <a:ext cx="300867" cy="377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03051" y="1135168"/>
            <a:ext cx="300867" cy="377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53761" y="2373135"/>
            <a:ext cx="2194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НОВОЕ В 2023 году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906956" y="2688635"/>
            <a:ext cx="5225142" cy="2257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Контролируемое </a:t>
            </a:r>
            <a:r>
              <a:rPr lang="ru-RU" sz="1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 вправе обратиться в контрольный (надзорный) орган </a:t>
            </a:r>
            <a:r>
              <a:rPr lang="ru-RU" sz="1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заявлением о проведении в отношении его профилактического </a:t>
            </a:r>
            <a:r>
              <a:rPr lang="ru-RU" sz="1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</a:t>
            </a:r>
            <a:r>
              <a:rPr lang="ru-RU" sz="1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(надзорный) орган </a:t>
            </a:r>
            <a:r>
              <a:rPr lang="ru-RU" sz="1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заявление контролируемого лица в течение </a:t>
            </a:r>
            <a:r>
              <a:rPr lang="ru-RU" sz="1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рабочих </a:t>
            </a:r>
            <a:r>
              <a:rPr lang="ru-RU" sz="1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с даты регистрации указанного заявления</a:t>
            </a:r>
            <a:r>
              <a:rPr lang="ru-RU" sz="1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принимает решение о проведении профилактического визита либо об отказе в его проведении с учетом материальных, финансовых и кадровых ресурсов контрольного (надзорного) органа, категории риска объекта контроля, о чем уведомляет контролируемое </a:t>
            </a:r>
            <a:r>
              <a:rPr lang="ru-RU" sz="1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принятия решения о проведении профилактического визита</a:t>
            </a:r>
            <a:r>
              <a:rPr lang="ru-RU" sz="1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заявлению контролируемого лица контрольный (надзорный) орган </a:t>
            </a:r>
            <a:r>
              <a:rPr lang="ru-RU" sz="1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рабочих </a:t>
            </a:r>
            <a:r>
              <a:rPr lang="ru-RU" sz="1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согласовывает дату проведения профилактического визита с контролируемым лицом любым способом</a:t>
            </a:r>
            <a:r>
              <a:rPr lang="ru-RU" sz="1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обеспечивающим фиксирование такого согласования, и обеспечивает включение такого профилактического визита в программу профилактики рисков причинения вреда (ущерба) охраняемым законом ценностям</a:t>
            </a:r>
            <a:r>
              <a:rPr lang="ru-RU" sz="1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</a:t>
            </a:r>
            <a:r>
              <a:rPr lang="ru-RU" sz="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248-ФЗ (</a:t>
            </a:r>
            <a:r>
              <a:rPr lang="ru-RU" sz="9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 </a:t>
            </a:r>
            <a:r>
              <a:rPr lang="ru-RU" sz="9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от 04.08.2023 № 483-ФЗ)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459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951" y="130435"/>
            <a:ext cx="7430529" cy="92980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Результаты проведения профилактических визитов (ПВ) в отношении спортивных школ Красноярского края в 2023 году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4163688"/>
              </p:ext>
            </p:extLst>
          </p:nvPr>
        </p:nvGraphicFramePr>
        <p:xfrm>
          <a:off x="823783" y="1202724"/>
          <a:ext cx="8155459" cy="367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65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193" y="319906"/>
            <a:ext cx="7717238" cy="648071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Формы проведения профилактических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визитов </a:t>
            </a:r>
            <a:r>
              <a:rPr lang="ru-RU" sz="2400" b="1" i="1" dirty="0">
                <a:solidFill>
                  <a:schemeClr val="tx1"/>
                </a:solidFill>
              </a:rPr>
              <a:t>(ПВ) в отношении спортивных школ Красноярского края в 2023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5480473"/>
              </p:ext>
            </p:extLst>
          </p:nvPr>
        </p:nvGraphicFramePr>
        <p:xfrm>
          <a:off x="1186249" y="1359244"/>
          <a:ext cx="7323437" cy="331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62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193" y="319906"/>
            <a:ext cx="7717238" cy="1014624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Соотношение оснований </a:t>
            </a:r>
            <a:r>
              <a:rPr lang="ru-RU" sz="2400" b="1" i="1" dirty="0">
                <a:solidFill>
                  <a:schemeClr val="tx1"/>
                </a:solidFill>
              </a:rPr>
              <a:t>проведения профилактических </a:t>
            </a:r>
            <a:r>
              <a:rPr lang="ru-RU" sz="2400" b="1" i="1" dirty="0" smtClean="0">
                <a:solidFill>
                  <a:schemeClr val="tx1"/>
                </a:solidFill>
              </a:rPr>
              <a:t>визитов </a:t>
            </a:r>
            <a:r>
              <a:rPr lang="ru-RU" sz="2400" b="1" i="1" dirty="0">
                <a:solidFill>
                  <a:schemeClr val="tx1"/>
                </a:solidFill>
              </a:rPr>
              <a:t>(ПВ) </a:t>
            </a:r>
            <a:r>
              <a:rPr lang="ru-RU" sz="2400" b="1" i="1" dirty="0" smtClean="0">
                <a:solidFill>
                  <a:schemeClr val="tx1"/>
                </a:solidFill>
              </a:rPr>
              <a:t>спортивных </a:t>
            </a:r>
            <a:r>
              <a:rPr lang="ru-RU" sz="2400" b="1" i="1" dirty="0">
                <a:solidFill>
                  <a:schemeClr val="tx1"/>
                </a:solidFill>
              </a:rPr>
              <a:t>школ Красноярского края в 2023 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1343178"/>
              </p:ext>
            </p:extLst>
          </p:nvPr>
        </p:nvGraphicFramePr>
        <p:xfrm>
          <a:off x="1186250" y="1581664"/>
          <a:ext cx="7183394" cy="309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9975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35518</TotalTime>
  <Words>4534</Words>
  <Application>Microsoft Office PowerPoint</Application>
  <PresentationFormat>Экран (16:9)</PresentationFormat>
  <Paragraphs>320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Особенности организации и осуществления контроля (надзора) до 2030 года</vt:lpstr>
      <vt:lpstr>Реформа контрольно-надзорной деятельности</vt:lpstr>
      <vt:lpstr>Профилактика рисков причинения вреда охраняемым законом ценностям</vt:lpstr>
      <vt:lpstr>Виды профилактических мероприятий</vt:lpstr>
      <vt:lpstr>Профилактический визит</vt:lpstr>
      <vt:lpstr>Результаты проведения профилактических визитов (ПВ) в отношении спортивных школ Красноярского края в 2023 году</vt:lpstr>
      <vt:lpstr>Формы проведения профилактических  визитов (ПВ) в отношении спортивных школ Красноярского края в 2023 году</vt:lpstr>
      <vt:lpstr>Соотношение оснований проведения профилактических визитов (ПВ) спортивных школ Красноярского края в 2023 году</vt:lpstr>
      <vt:lpstr>Основные рекомендации: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Профилактический визит http://www.krasobrnadzor.ru/</vt:lpstr>
      <vt:lpstr>Профилактический визит http://www.krasobrnadzor.ru/</vt:lpstr>
      <vt:lpstr>  Компетенция образовательной организации  установлена ст. 28 Федерального закона от 29.12.2012  № 273-ФЗ «Об образовании в Российской Федерации»  </vt:lpstr>
      <vt:lpstr>  Локальный нормативный акт  </vt:lpstr>
      <vt:lpstr>  Требования к принятию ЛНА:  </vt:lpstr>
      <vt:lpstr>  ФОРМЫ (ВИДЫ) ЛНА:  </vt:lpstr>
      <vt:lpstr>  Принципы разработки ЛНА:  </vt:lpstr>
      <vt:lpstr>  Принципы разработки ЛНА:  </vt:lpstr>
      <vt:lpstr>  Минимально необходимый набор реквизитов ЛНА:  </vt:lpstr>
      <vt:lpstr>  Требования к размещению ЛНА на официальном сайте:  </vt:lpstr>
      <vt:lpstr>ОСНОВНЫЕ ЛНА ОРГАНИЗАЦИИ ДОПОЛНИТЕЛЬНОГО ОБРАЗОВАНИЯ: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Индикаторы риска нарушения обязательных требований</vt:lpstr>
      <vt:lpstr>Презентация PowerPoint</vt:lpstr>
      <vt:lpstr>Презентация PowerPoint</vt:lpstr>
      <vt:lpstr>Презентация PowerPoint</vt:lpstr>
      <vt:lpstr>Официальный сайт образовательной организации</vt:lpstr>
      <vt:lpstr>Требования к аттестации педагогического работника</vt:lpstr>
      <vt:lpstr>Лица, переведенные на должности тренера-преподавателя, старшего тренера-преподавателя, проходят аттестацию в целях подтверждения соответствия занимаемым ими должностям педагогических работников не ранее чем через два года и не позднее чем через пять лет после назначения на соответствующие должности педагогических работников.</vt:lpstr>
      <vt:lpstr>С 01.09.2024</vt:lpstr>
      <vt:lpstr>Презентация PowerPoint</vt:lpstr>
      <vt:lpstr>Минспортом России 09.08.2023, Главным государственным санитарным врачом РФ 10.08.2023, Рособрнадзором 09.08.2023 утверждены:</vt:lpstr>
      <vt:lpstr>Презентация PowerPoint</vt:lpstr>
      <vt:lpstr>НПА, принятые в 2020 - 2023 годах, устанавливающие обязательные требования, соблюдение которых оценивается при федеральном контроле (надзоре) в сфере образования </vt:lpstr>
      <vt:lpstr>НПА, принятые в 2020 - 2023 годах, устанавливающие обязательные требования, соблюдение которых оценивается при федеральном контроле (надзоре) в сфере образования</vt:lpstr>
      <vt:lpstr>Изменения законодательства (вступили в силу с 1 января 2023):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Рубцов Иван Валерьевич</cp:lastModifiedBy>
  <cp:revision>3386</cp:revision>
  <cp:lastPrinted>2023-03-30T06:14:48Z</cp:lastPrinted>
  <dcterms:modified xsi:type="dcterms:W3CDTF">2023-12-15T09:50:06Z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