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1846" r:id="rId3"/>
    <p:sldId id="1819" r:id="rId4"/>
    <p:sldId id="1820" r:id="rId5"/>
    <p:sldId id="1821" r:id="rId6"/>
    <p:sldId id="1822" r:id="rId7"/>
    <p:sldId id="1848" r:id="rId8"/>
    <p:sldId id="1823" r:id="rId9"/>
    <p:sldId id="1824" r:id="rId10"/>
    <p:sldId id="1828" r:id="rId11"/>
    <p:sldId id="1825" r:id="rId12"/>
    <p:sldId id="1837" r:id="rId13"/>
    <p:sldId id="1827" r:id="rId14"/>
    <p:sldId id="1838" r:id="rId15"/>
    <p:sldId id="1829" r:id="rId16"/>
    <p:sldId id="1839" r:id="rId17"/>
    <p:sldId id="1830" r:id="rId18"/>
    <p:sldId id="1840" r:id="rId19"/>
    <p:sldId id="1831" r:id="rId20"/>
    <p:sldId id="1841" r:id="rId21"/>
    <p:sldId id="1832" r:id="rId22"/>
    <p:sldId id="1842" r:id="rId23"/>
    <p:sldId id="1833" r:id="rId24"/>
    <p:sldId id="1843" r:id="rId25"/>
    <p:sldId id="1834" r:id="rId26"/>
    <p:sldId id="1835" r:id="rId27"/>
    <p:sldId id="1836" r:id="rId28"/>
    <p:sldId id="1847" r:id="rId29"/>
    <p:sldId id="1796" r:id="rId30"/>
    <p:sldId id="1844" r:id="rId31"/>
    <p:sldId id="1845" r:id="rId3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99F637-C4E0-43A9-A74B-0FE5928742A1}">
          <p14:sldIdLst>
            <p14:sldId id="256"/>
            <p14:sldId id="1846"/>
            <p14:sldId id="1819"/>
            <p14:sldId id="1820"/>
            <p14:sldId id="1821"/>
            <p14:sldId id="1822"/>
            <p14:sldId id="1848"/>
            <p14:sldId id="1823"/>
            <p14:sldId id="1824"/>
            <p14:sldId id="1828"/>
            <p14:sldId id="1825"/>
            <p14:sldId id="1837"/>
            <p14:sldId id="1827"/>
            <p14:sldId id="1838"/>
            <p14:sldId id="1829"/>
            <p14:sldId id="1839"/>
            <p14:sldId id="1830"/>
            <p14:sldId id="1840"/>
            <p14:sldId id="1831"/>
            <p14:sldId id="1841"/>
            <p14:sldId id="1832"/>
            <p14:sldId id="1842"/>
            <p14:sldId id="1833"/>
            <p14:sldId id="1843"/>
            <p14:sldId id="1834"/>
            <p14:sldId id="1835"/>
            <p14:sldId id="1836"/>
            <p14:sldId id="1847"/>
            <p14:sldId id="1796"/>
            <p14:sldId id="1844"/>
            <p14:sldId id="1845"/>
          </p14:sldIdLst>
        </p14:section>
        <p14:section name="НЕНУЖНОЕ" id="{A30B5C71-3A45-41AD-97A1-B37A6DE43C0B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211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46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B57"/>
    <a:srgbClr val="BFA56E"/>
    <a:srgbClr val="3E2A16"/>
    <a:srgbClr val="E6E6E6"/>
    <a:srgbClr val="C5B179"/>
    <a:srgbClr val="FFFFFF"/>
    <a:srgbClr val="DAC37B"/>
    <a:srgbClr val="E9D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86740" autoAdjust="0"/>
  </p:normalViewPr>
  <p:slideViewPr>
    <p:cSldViewPr snapToGrid="0" showGuides="1">
      <p:cViewPr varScale="1">
        <p:scale>
          <a:sx n="76" d="100"/>
          <a:sy n="76" d="100"/>
        </p:scale>
        <p:origin x="-642" y="-96"/>
      </p:cViewPr>
      <p:guideLst>
        <p:guide orient="horz" pos="300"/>
        <p:guide orient="horz" pos="3974"/>
        <p:guide pos="211"/>
        <p:guide pos="7242"/>
        <p:guide pos="7469"/>
        <p:guide pos="46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78300-CECD-48D9-8A7C-7880CC6CB830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8FA6-3ABD-4298-B2F3-0D1E1AC29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74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6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1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56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87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54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68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6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26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78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72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71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90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64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373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67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0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3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1 сентября 2023 года устанавливается порядок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системы образования</a:t>
            </a:r>
          </a:p>
          <a:p>
            <a:r>
              <a:rPr lang="ru-RU" dirty="0"/>
              <a:t>Приказ </a:t>
            </a:r>
            <a:r>
              <a:rPr lang="ru-RU" dirty="0" err="1"/>
              <a:t>Рособрнадзора</a:t>
            </a:r>
            <a:r>
              <a:rPr lang="ru-RU" dirty="0"/>
              <a:t> N 660, </a:t>
            </a:r>
            <a:r>
              <a:rPr lang="ru-RU" dirty="0" err="1"/>
              <a:t>Минпросвещения</a:t>
            </a:r>
            <a:r>
              <a:rPr lang="ru-RU" dirty="0"/>
              <a:t> России N 306, </a:t>
            </a:r>
            <a:r>
              <a:rPr lang="ru-RU" dirty="0" err="1"/>
              <a:t>Минобрнауки</a:t>
            </a:r>
            <a:r>
              <a:rPr lang="ru-RU" dirty="0"/>
              <a:t> России N 448 от 24.04.2023</a:t>
            </a:r>
          </a:p>
          <a:p>
            <a:r>
              <a:rPr lang="ru-RU" dirty="0"/>
              <a:t>"Об осуществлении Федеральной службой по надзору в сфере образования и науки, Министерством просвещения Российской Федерации и Министерством науки и высшего образования Российской Федерации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системы образования"</a:t>
            </a:r>
          </a:p>
          <a:p>
            <a:r>
              <a:rPr lang="ru-RU" dirty="0"/>
              <a:t>Зарегистрировано в Минюсте России 29.05.2023 N 73563.</a:t>
            </a:r>
          </a:p>
          <a:p>
            <a:r>
              <a:rPr lang="ru-RU" dirty="0"/>
              <a:t>Приведены:</a:t>
            </a:r>
          </a:p>
          <a:p>
            <a:r>
              <a:rPr lang="ru-RU" dirty="0"/>
              <a:t>процедура и сроки проведения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системы образования;</a:t>
            </a:r>
          </a:p>
          <a:p>
            <a:r>
              <a:rPr lang="ru-RU" dirty="0"/>
              <a:t>показатели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по образовательным программам начального общего, основного общего и среднего общего образования, среднего профессионального образования, высшего образования и методики их расчета.</a:t>
            </a:r>
          </a:p>
          <a:p>
            <a:r>
              <a:rPr lang="ru-RU" dirty="0"/>
              <a:t>Результаты </a:t>
            </a:r>
            <a:r>
              <a:rPr lang="ru-RU" dirty="0" err="1"/>
              <a:t>аккредитационного</a:t>
            </a:r>
            <a:r>
              <a:rPr lang="ru-RU" dirty="0"/>
              <a:t> мониторинга системы образования размещаются на официальных сайтах </a:t>
            </a:r>
            <a:r>
              <a:rPr lang="ru-RU" dirty="0" err="1"/>
              <a:t>Рособрнадзора</a:t>
            </a:r>
            <a:r>
              <a:rPr lang="ru-RU" dirty="0"/>
              <a:t>, </a:t>
            </a:r>
            <a:r>
              <a:rPr lang="ru-RU" dirty="0" err="1"/>
              <a:t>Минпросвещения</a:t>
            </a:r>
            <a:r>
              <a:rPr lang="ru-RU" dirty="0"/>
              <a:t> и </a:t>
            </a:r>
            <a:r>
              <a:rPr lang="ru-RU" dirty="0" err="1"/>
              <a:t>Минобрнауки</a:t>
            </a:r>
            <a:r>
              <a:rPr lang="ru-RU" dirty="0"/>
              <a:t> в сети "Интернет" в виде итогового отчета.</a:t>
            </a:r>
          </a:p>
          <a:p>
            <a:r>
              <a:rPr lang="ru-RU" dirty="0"/>
              <a:t>Настоящий приказ действует до 1 сентября 2028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00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0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/>
              <a:t>приказ</a:t>
            </a:r>
            <a:r>
              <a:rPr lang="ru-RU" sz="1050" dirty="0"/>
              <a:t> РОН от 14.08.2020 </a:t>
            </a:r>
            <a:r>
              <a:rPr lang="ru-RU" dirty="0"/>
              <a:t>№ 831,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20.10.2021 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№ 1802</a:t>
            </a:r>
            <a:r>
              <a:rPr lang="ru-RU" dirty="0"/>
              <a:t> требования к структуре и формату предоставления и обновления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4454A1-364D-49A4-9126-601AC0B44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162CB-7774-42B6-A8D6-D7100C05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5AFF31-0187-4DCF-86D8-8A12095FE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4497E3-59CE-48BA-9476-6008FB14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59D18-9B7D-448C-BDD0-9BA60D40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41EB45-9CEC-41BC-B57C-DE54E236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CF638A-E674-4B7E-B083-50CDF0262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11640" r="10341" b="10073"/>
          <a:stretch/>
        </p:blipFill>
        <p:spPr>
          <a:xfrm>
            <a:off x="2099598" y="164592"/>
            <a:ext cx="2224725" cy="1225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F9A584-30C7-4A1C-80BC-42483D38AB03}"/>
              </a:ext>
            </a:extLst>
          </p:cNvPr>
          <p:cNvSpPr txBox="1"/>
          <p:nvPr userDrawn="1"/>
        </p:nvSpPr>
        <p:spPr>
          <a:xfrm>
            <a:off x="7191516" y="558369"/>
            <a:ext cx="488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ЕДИНОЕ ОБРАЗОВАТЕЛЬНОЕ ПРОСТРАНСТВО КАК УСЛОВИЕ</a:t>
            </a:r>
            <a:br>
              <a:rPr lang="ru-RU" sz="1200" b="0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3E2A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РАЗВИТИЯ СУВЕРЕННОЙ СИСТЕМЫ ОБРАЗОВАНИЯ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17EAD84-D3AB-4F7C-B9F5-E087C8D3F5C9}"/>
              </a:ext>
            </a:extLst>
          </p:cNvPr>
          <p:cNvGrpSpPr/>
          <p:nvPr userDrawn="1"/>
        </p:nvGrpSpPr>
        <p:grpSpPr>
          <a:xfrm>
            <a:off x="4489198" y="442168"/>
            <a:ext cx="2873095" cy="778045"/>
            <a:chOff x="6208125" y="328992"/>
            <a:chExt cx="2873095" cy="77804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CEF927E-CBFE-480E-B0A7-F9EF2241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125" y="328992"/>
              <a:ext cx="846643" cy="77804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CA0756F-3657-4A0F-B8B8-0F745C2A2E6D}"/>
                </a:ext>
              </a:extLst>
            </p:cNvPr>
            <p:cNvSpPr txBox="1"/>
            <p:nvPr/>
          </p:nvSpPr>
          <p:spPr>
            <a:xfrm>
              <a:off x="7054768" y="360663"/>
              <a:ext cx="2026452" cy="68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600" dirty="0"/>
                <a:t>КРАЕВОЙ</a:t>
              </a:r>
              <a:br>
                <a:rPr lang="ru-RU" sz="1600" dirty="0"/>
              </a:br>
              <a:r>
                <a:rPr lang="ru-RU" sz="1600" dirty="0"/>
                <a:t>ПЕДАГОГИЧЕСКИЙ</a:t>
              </a:r>
              <a:br>
                <a:rPr lang="ru-RU" sz="1600" dirty="0"/>
              </a:br>
              <a:r>
                <a:rPr lang="ru-RU" sz="1600" dirty="0"/>
                <a:t>СОВЕТ /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2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B7B42-06BE-402A-AE9A-935E4FA3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1E3D3F1-01BF-4481-A5EA-12F4867E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170CA2-A860-460B-BECA-36D918EB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CC4DC0A-D9AC-44D6-9660-93AE2D99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89EF86-FDCA-4121-BF98-9030B8A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2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EF83E25-2D06-4E81-9658-060A1278E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6A45BB-95BD-43CF-B32B-B80E0F59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377F4D-FB5D-484F-83B6-EC1CAA91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6E32E4F-5057-4630-8AC2-31E91B8F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E519F2-56B8-4F79-BB5D-A083D470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0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C0206993-FE49-4EAB-8F8B-B80BF501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646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831EB-FD68-410F-A842-73140420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59501D-00ED-4FC7-ABF6-F4226FF1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31B43C-06FB-4131-934D-93C6E2DF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63501A-AF27-41E2-9C20-3BD908CF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0595E8-6FEB-4BC2-B7BF-2F6A1B08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9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ACC399-7E00-4DB2-ACFD-B6A9E77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75FC41-AE8B-4333-B193-54A64984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C773B6-AA1E-46DE-952A-2B927088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8E09DB-02D4-47B9-8923-D54DDC13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6D7AF3-D869-41BE-B88F-06A3D33A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2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A5071-FC92-4A91-82C8-8EC4E451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CF56A7-3BFC-4BEB-B4F8-5363808FD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25F0DC-1CFD-4905-B118-DDC62924C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E6073E-F0BD-4180-A997-7D852C3E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3507376-7B3C-456B-90AB-EF3388F4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DD441B-D399-4B6B-BA35-EAAA0992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0F3669-ED59-42BE-B6CC-D2C75A0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543D184-FD2E-4AB8-A291-1039C00F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31BAD9-8DD7-4125-AE6A-BFF3C7255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720582-2D25-432F-AB01-26F012E5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4B7AC71-B37E-4C88-9F2C-CC97A3E1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CE673A9-2B73-4951-A71F-A81F8BCE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67BE09C-18C7-493F-AA6B-6D14C5A8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66DAC1-F0F8-4215-A327-7BB281C3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5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295B41-3299-4891-922C-36E02FC7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5AC652-5B4C-4004-80FD-5074D788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12A6612-6EE2-488C-84BC-224D1C0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2E28BCA-A90C-455D-9AC6-672E31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1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A14BE5-B5A0-4B0F-B834-07AF238B8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9A2C4D-96D6-4D90-BB02-C8BCAAD9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004907-93B9-45FE-AF9B-5B56BB1F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CE825D5-E88C-43E9-8ED2-E1B9334A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11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27DB5-FF60-4B19-9CDC-CF14AA6C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6C97FC-DCA9-40A0-B856-AD679DA7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DE7F2B-5BD9-49F5-9B06-9D0F6EF9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218E459-FF73-48ED-90B2-2536DCE8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12E92E-5D13-4718-90D0-57B254C9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AC36FF-1BE7-421D-84EF-AD6BB4A5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6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C8D5EC-A855-4977-9569-7F594A92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96FAB6A-3F30-44BF-98ED-D6ECD220D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0D3627-74E4-4929-9264-4087C870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DE8FA5-075C-4E85-9121-80521CC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9792CED-E60B-40FC-95A2-B3A33C5D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F58E56-2A90-4522-B1A7-4AE0DA59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4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49F09C-D534-4113-8FA7-AB810A74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090C15-D652-4D08-A9BE-091DFB76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70EB68-6C3A-4A4F-9A24-D5EE5B3E5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39A5-E25A-4A94-8B87-7C0C22289B7C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328429-4AE8-4347-96F6-716BAB6E8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1B08C3-6BDE-4F3E-92B8-63278B43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179D-727B-4054-A229-A9932C56E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93E5DD23FE4EBB7C3AB63FE8244B81E9C73630D0B639161968219AE561D0ABB6B2E9EA859CC7883BC7EF9F15D147777ADB1FDED8752B94A3bEG2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880531EF5DB528991785DC5939DF67434B8B5E7AD1C8B733D336AB2896605800427DB0F061F98139B12B8B89ABCE723D21E9D905F2451pDw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.webinar.ru/526131/176073443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binar@kipk.ru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tn@krao.r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vk@krao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BFFA5F-D516-4650-8023-C3E27516B523}"/>
              </a:ext>
            </a:extLst>
          </p:cNvPr>
          <p:cNvSpPr txBox="1"/>
          <p:nvPr/>
        </p:nvSpPr>
        <p:spPr>
          <a:xfrm>
            <a:off x="5748906" y="4951978"/>
            <a:ext cx="6235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E2A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КОНЖЕВА ТАТЬЯНА НИКОЛАЕВНА</a:t>
            </a:r>
            <a:r>
              <a:rPr lang="ru-RU" sz="1600" dirty="0">
                <a:solidFill>
                  <a:srgbClr val="A98B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A98B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ea typeface="Calibri"/>
                <a:cs typeface="Calibri"/>
                <a:sym typeface="Calibri"/>
              </a:rPr>
              <a:t>руководитель сектора контроля качества отдела по надзору </a:t>
            </a:r>
          </a:p>
          <a:p>
            <a:pPr algn="r"/>
            <a:r>
              <a:rPr lang="ru-RU" sz="1600" dirty="0">
                <a:ea typeface="Calibri"/>
                <a:cs typeface="Calibri"/>
                <a:sym typeface="Calibri"/>
              </a:rPr>
              <a:t>и контролю за соблюдением законодательства МО КК</a:t>
            </a:r>
          </a:p>
          <a:p>
            <a:pPr algn="r"/>
            <a:r>
              <a:rPr lang="ru-RU" sz="1600" dirty="0">
                <a:ea typeface="Calibri"/>
                <a:cs typeface="Calibri"/>
                <a:sym typeface="Calibri"/>
              </a:rPr>
              <a:t>региональный координатор АМ</a:t>
            </a:r>
          </a:p>
          <a:p>
            <a:pPr algn="r"/>
            <a:r>
              <a:rPr lang="ru-RU" sz="1600" dirty="0">
                <a:ea typeface="Calibri"/>
                <a:cs typeface="Calibri"/>
                <a:sym typeface="Calibri"/>
              </a:rPr>
              <a:t>Красноярского края</a:t>
            </a:r>
          </a:p>
          <a:p>
            <a:endParaRPr lang="ru-RU" sz="1600" dirty="0">
              <a:solidFill>
                <a:srgbClr val="A98B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85AC29-4F8F-40AF-B059-CDA4DDFFB305}"/>
              </a:ext>
            </a:extLst>
          </p:cNvPr>
          <p:cNvSpPr txBox="1"/>
          <p:nvPr/>
        </p:nvSpPr>
        <p:spPr>
          <a:xfrm>
            <a:off x="2341118" y="1748323"/>
            <a:ext cx="7045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МЕХАНИЗМЫ УПРАВЛЕНИЯ КАЧЕСТВОМ 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734EB7-16D8-4AA6-8AF9-7537E1F5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336362"/>
            <a:ext cx="11249891" cy="46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8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8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АККРЕДИТАЦИОННЫЙ КАЛЬКУЛЯТОР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3820"/>
            <a:ext cx="10515600" cy="53031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3200" b="1" dirty="0">
                <a:solidFill>
                  <a:srgbClr val="FF0000"/>
                </a:solidFill>
              </a:rPr>
              <a:t>АП</a:t>
            </a:r>
            <a:r>
              <a:rPr lang="ru-RU" sz="3200" b="1" baseline="-25000" dirty="0">
                <a:solidFill>
                  <a:srgbClr val="FF0000"/>
                </a:solidFill>
              </a:rPr>
              <a:t>1+2+3+5+6+7 .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1800" b="1" dirty="0">
              <a:solidFill>
                <a:srgbClr val="5077A6"/>
              </a:solidFill>
            </a:endParaRPr>
          </a:p>
          <a:p>
            <a:pPr marL="203200" indent="0" algn="ctr">
              <a:buNone/>
            </a:pPr>
            <a:r>
              <a:rPr lang="ru-RU" sz="1800" b="1" dirty="0">
                <a:solidFill>
                  <a:srgbClr val="5077A6"/>
                </a:solidFill>
              </a:rPr>
              <a:t>Значение показателя </a:t>
            </a:r>
            <a:r>
              <a:rPr lang="ru-RU" sz="2000" b="1" dirty="0">
                <a:solidFill>
                  <a:srgbClr val="FF0000"/>
                </a:solidFill>
              </a:rPr>
              <a:t>АП</a:t>
            </a:r>
            <a:r>
              <a:rPr lang="ru-RU" sz="2000" b="1" baseline="-25000" dirty="0">
                <a:solidFill>
                  <a:srgbClr val="FF0000"/>
                </a:solidFill>
              </a:rPr>
              <a:t>4</a:t>
            </a:r>
            <a:r>
              <a:rPr lang="ru-RU" sz="1800" b="1" dirty="0">
                <a:solidFill>
                  <a:srgbClr val="5077A6"/>
                </a:solidFill>
              </a:rPr>
              <a:t> (медианный результат предшествующей аттестации в форме демонстрационного экзамена) не предусмотрен нашим калькулятором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80200" y="2828836"/>
            <a:ext cx="59227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Калькулятор СПО:</a:t>
            </a:r>
          </a:p>
          <a:p>
            <a:r>
              <a:rPr lang="en-US" dirty="0"/>
              <a:t>http://www.krasobrnadzor.ru/controls/accredmonitoring/calcspo</a:t>
            </a:r>
          </a:p>
        </p:txBody>
      </p:sp>
      <p:pic>
        <p:nvPicPr>
          <p:cNvPr id="7" name="Рисунок 6" descr="http://qrcoder.ru/code/?http%3A%2F%2Fwww.krasobrnadzor.ru%2Fcontrols%2Faccredmonitoring%2Fcalcspo&amp;4&amp;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12" y="2876328"/>
            <a:ext cx="1946127" cy="185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:\PROFILES\ALL\DESKTOP\Безымянный.png">
            <a:extLst>
              <a:ext uri="{FF2B5EF4-FFF2-40B4-BE49-F238E27FC236}">
                <a16:creationId xmlns:a16="http://schemas.microsoft.com/office/drawing/2014/main" xmlns="" id="{DEDB4AC1-6DB9-40EE-A8D9-AC515E62F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5" y="2828835"/>
            <a:ext cx="3949216" cy="234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15D82015-A23C-43A1-9C07-8CE003F5BB70}"/>
              </a:ext>
            </a:extLst>
          </p:cNvPr>
          <p:cNvSpPr/>
          <p:nvPr/>
        </p:nvSpPr>
        <p:spPr>
          <a:xfrm>
            <a:off x="1722474" y="2647950"/>
            <a:ext cx="125376" cy="4567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5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4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rgbClr val="FF0000"/>
                </a:solidFill>
              </a:rPr>
              <a:t>.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электронной информационно-образовательной среды</a:t>
            </a:r>
            <a:r>
              <a:rPr lang="ru-RU" sz="3200" b="1" dirty="0">
                <a:solidFill>
                  <a:srgbClr val="5077A6"/>
                </a:solidFill>
              </a:rPr>
              <a:t/>
            </a:r>
            <a:br>
              <a:rPr lang="ru-RU" sz="3200" b="1" dirty="0">
                <a:solidFill>
                  <a:srgbClr val="5077A6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3611" y="783416"/>
            <a:ext cx="10740189" cy="6074584"/>
          </a:xfrm>
        </p:spPr>
        <p:txBody>
          <a:bodyPr>
            <a:normAutofit fontScale="25000" lnSpcReduction="20000"/>
          </a:bodyPr>
          <a:lstStyle/>
          <a:p>
            <a:pPr marL="203200" indent="0" algn="ctr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6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"Имеется" устанавливается, если на официальном сайте профессиональной организации представлены 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четырёх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компонентов электронной информационно-образовательной среды: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информация, подтверждающая наличие доступа к сети "Интернет" в профессиональной организации (далее - сеть "Интернет");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локальный нормативный акт об электронной информационно-образовательной среде;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наличие доступа к цифровой (электронной) библиотеке;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наличие доступа к электронным образовательным ресурсам и (или) профессиональным базам данных (подборкам информационных ресурсов по тематикам в соответствии с содержанием реализуемой образовательной программы);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наличие доступа к электронной системе учета обучающихся, учета и хранения их образовательных результатов (электронный журнал);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наличие возможности взаимодействия педагогических работников с обучающимися (личные кабинеты обучающихся и преподавателей) в электронной информационно-образовательной среде;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наличие доступа к электронному расписанию (сервис, с помощью которого каждый обучающийся может узнать свое актуальное расписание занятий и сессии);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8)личный кабинет в федеральной государственной информационной системе "Моя школа" (далее - ФГИС "Моя школа")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доступа к сети "Интернет" подтверждается соответствующим договором или актами выполненных работ.</a:t>
            </a:r>
          </a:p>
          <a:p>
            <a:pPr marL="20320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вышеуказанным компонентам электронной информационно-образовательной среды </a:t>
            </a:r>
            <a:r>
              <a:rPr lang="ru-RU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ссылками на соответствующие разделы официального сайта профессиональной организации в сети "Интернет", функционирующими в период проведения аккредитационного мониторинга.</a:t>
            </a:r>
          </a:p>
          <a:p>
            <a:pPr marL="0" indent="0">
              <a:buNone/>
            </a:pP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период: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актуальная в период проведения аккредитационного мониторинга информация.</a:t>
            </a:r>
          </a:p>
          <a:p>
            <a:pPr marL="0" indent="0">
              <a:buNone/>
            </a:pPr>
            <a:r>
              <a:rPr lang="ru-RU" sz="6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6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размещенная на официальном сайте профессиональной организации в сети "Интернет";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ФГИС "Моя школа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1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6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rgbClr val="FF0000"/>
                </a:solidFill>
              </a:rPr>
              <a:t>.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электронной информационно-образовательной среды</a:t>
            </a:r>
            <a:r>
              <a:rPr lang="ru-RU" sz="3200" b="1" dirty="0">
                <a:solidFill>
                  <a:srgbClr val="5077A6"/>
                </a:solidFill>
              </a:rPr>
              <a:t/>
            </a:r>
            <a:br>
              <a:rPr lang="ru-RU" sz="3200" b="1" dirty="0">
                <a:solidFill>
                  <a:srgbClr val="5077A6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3611" y="1769806"/>
            <a:ext cx="10740189" cy="3406878"/>
          </a:xfrm>
        </p:spPr>
        <p:txBody>
          <a:bodyPr>
            <a:normAutofit/>
          </a:bodyPr>
          <a:lstStyle/>
          <a:p>
            <a:pPr marL="20320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– 5 баллов</a:t>
            </a:r>
          </a:p>
          <a:p>
            <a:pPr marL="203200" indent="0" algn="ctr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имеется – 0 баллов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37D49F6-53BB-42B9-80EE-1BA0452E470B}"/>
              </a:ext>
            </a:extLst>
          </p:cNvPr>
          <p:cNvSpPr/>
          <p:nvPr/>
        </p:nvSpPr>
        <p:spPr>
          <a:xfrm rot="10800000" flipV="1">
            <a:off x="806480" y="4668853"/>
            <a:ext cx="10707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Главные страницы подразделов официального сайта ОО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«МТО и оснащенность образовательного процесса», «Образование», «Документы»-</a:t>
            </a:r>
            <a:r>
              <a:rPr lang="ru-RU" sz="2000" b="1" dirty="0">
                <a:solidFill>
                  <a:srgbClr val="FF0000"/>
                </a:solidFill>
              </a:rPr>
              <a:t>ЭЦП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 3.3, 3.4, 3.7 Требований … (приказ РОН от 14.08.2020 N 831)</a:t>
            </a:r>
          </a:p>
        </p:txBody>
      </p:sp>
    </p:spTree>
    <p:extLst>
      <p:ext uri="{BB962C8B-B14F-4D97-AF65-F5344CB8AC3E}">
        <p14:creationId xmlns:p14="http://schemas.microsoft.com/office/powerpoint/2010/main" val="195225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78520"/>
            <a:ext cx="10515600" cy="495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baseline="-25000" dirty="0">
                <a:solidFill>
                  <a:srgbClr val="FF0000"/>
                </a:solidFill>
              </a:rPr>
              <a:t> .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СПО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1808" y="1112375"/>
            <a:ext cx="10515600" cy="510615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рассчитывается по образовательной программе СПО за год, предшествующий году выпуска, и следующий за ним календарный год</a:t>
            </a:r>
          </a:p>
          <a:p>
            <a:pPr marL="0" indent="0">
              <a:buNone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Статусы выпускника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"трудоустроенный"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"индивидуальный предприниматель"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"самозанятый"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"продолживший обучение"</a:t>
            </a: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период: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показателю предоставляется в отношении лиц, завершивших обучение по образовательной программе среднего профессионального образования и успешно прошедших ГИА за два года до года проведения аккредитационного мониторинга.</a:t>
            </a:r>
          </a:p>
          <a:p>
            <a:pPr marL="0" indent="0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мониторинга профессиональной и иной деятельности граждан;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системы Федеральной службы по надзору в сфере образования и науки;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предоставленная профессиональной организацией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1800" b="1" dirty="0">
              <a:solidFill>
                <a:srgbClr val="5077A6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800" b="1" dirty="0">
              <a:solidFill>
                <a:srgbClr val="5077A6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FD0F1E-60FA-46A0-8B29-51E4DD696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3" y="1068082"/>
            <a:ext cx="816935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6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78520"/>
            <a:ext cx="10515600" cy="1538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baseline="-25000" dirty="0">
                <a:solidFill>
                  <a:srgbClr val="FF0000"/>
                </a:solidFill>
              </a:rPr>
              <a:t> .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СПО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418734"/>
            <a:ext cx="10515600" cy="37582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1800" b="1" dirty="0">
              <a:solidFill>
                <a:srgbClr val="5077A6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51% и более – 20 баллов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31%-50% - 10 баллов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31% - 0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262091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0391" y="433386"/>
            <a:ext cx="10515600" cy="495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образовательной организации в оценочных процедурах, </a:t>
            </a:r>
            <a:b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в рамках мониторинга системы образования (ВПР)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983552"/>
            <a:ext cx="11060626" cy="51934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"Принимали участие" устанавливается при наличии обучающихся, участвовавших во всероссийских проверочных работах (ВПР).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при расчете показателя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сопоставляется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значением и устанавливается количество баллов по данному показателю.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по профессиональной организации за учебный год, предшествующий году проведения аккредитационного мониторинга.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федеральная информационная система оценки качества образования;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системы Федеральной службы по надзору в сфере образования и науки;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предоставленная профессиональной организацией</a:t>
            </a:r>
            <a:endParaRPr lang="ru-RU" sz="1800" b="1" dirty="0">
              <a:solidFill>
                <a:srgbClr val="5077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800" b="1" dirty="0">
              <a:solidFill>
                <a:srgbClr val="5077A6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C2603BE-A9E2-4F3E-A8F8-3251C82AEF0D}"/>
              </a:ext>
            </a:extLst>
          </p:cNvPr>
          <p:cNvSpPr/>
          <p:nvPr/>
        </p:nvSpPr>
        <p:spPr>
          <a:xfrm>
            <a:off x="293174" y="804507"/>
            <a:ext cx="791110" cy="52322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sym typeface="Arial"/>
              </a:rPr>
              <a:t>ПрД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4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0391" y="433385"/>
            <a:ext cx="10515600" cy="1970601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образовательной организации в оценочных процедурах, </a:t>
            </a:r>
            <a:b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в рамках мониторинга системы образования (ВПР)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595716"/>
            <a:ext cx="11060626" cy="358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– 10 баллов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принимали  участие – 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05237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72028"/>
            <a:ext cx="10515600" cy="8311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СПО 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118937"/>
            <a:ext cx="10515600" cy="50580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sz="26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медианное значение результатов прохождения только итоговой аттестации за последние двенадцать месяцев, предшествующих году проведения аккредитационного мониторинга,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демонстрационного экзамена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обучающихся выпускного курса по указанной профессии, специальности среднего профессионального образования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предоставляется за год, предшествующий году проведения аккредитационного мониторинга </a:t>
            </a:r>
          </a:p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Министерство просвещения Российской Федерации (сведения о медианном значении и о результатах демонстрационного экзамена, в разрезе конкретной профессии, специальности среднего профессионального образования, предоставляемые оператором проведения демонстрационного экзамена в рамках межведомственного взаимодействия);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системы Федеральной службы по надзору в сфере образования и науки;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предоставленная профессиональной организацией</a:t>
            </a:r>
            <a:endParaRPr lang="ru-RU" sz="1800" b="1" dirty="0">
              <a:solidFill>
                <a:srgbClr val="5077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C681B0-FADA-4A78-B2AD-0F2ADB42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56" y="1196230"/>
            <a:ext cx="816935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3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72028"/>
            <a:ext cx="10515600" cy="2194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СПО* 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566219"/>
            <a:ext cx="10515600" cy="4114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sz="2600" dirty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или равен медианному значению – 10 баллов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медианного значения –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зафиксируйте полученное количество баллов –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калькуляторе данный показатель 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033523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64695"/>
            <a:ext cx="10515600" cy="1564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работников, обеспечивающих освоение обучающимися профессиональных модулей образовательной программы СПО,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СПО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7516" y="2105527"/>
            <a:ext cx="10776284" cy="40714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рассчитывается как отношение количества ставок педагогических работников, обеспечивающих освоение обучающимися профессиональных модулей образовательной программы СПО,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направление деятельности которых соответствует области профессиональной деятельности (в том числе образовательных организаций), к общему количеству ставок педагогических работников, реализующих профессиональные модули образовательной программы среднего профессионального образования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актуальная в период проведения аккредитационного мониторинга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-информационные системы Федеральной службы по надзору в сфере образования и науки;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предоставленная профессиональной организацией</a:t>
            </a:r>
            <a:endParaRPr lang="ru-RU" sz="1800" b="1" dirty="0">
              <a:solidFill>
                <a:srgbClr val="5077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5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совещания</a:t>
            </a:r>
            <a:endParaRPr lang="ru-RU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04957"/>
            <a:ext cx="10515600" cy="4972006"/>
          </a:xfrm>
        </p:spPr>
        <p:txBody>
          <a:bodyPr>
            <a:normAutofit fontScale="92500" lnSpcReduction="10000"/>
          </a:bodyPr>
          <a:lstStyle/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Нормативные правовые основания проведения аккредитационного мониторинга (далее – АМ).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Участники аккредитационного мониторинга. Условия выборки.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Сроки и этапы проведения АМ.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Систематизация, сбор, анализ сведений, результатов, нормативных правовых актов для АМ. 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Методика применения аккредитационных показателей.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 Результаты прохождения АМ и принимаемые меры по результатам.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7. Что можно успеть сделать, а что нужно делать заранее.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8. Апробация «аккредитационного калькулятора».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9. План сопровождения и контроля за прохождением АМ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Красноярском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86076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64695"/>
            <a:ext cx="10515600" cy="2272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7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работников, обеспечивающих освоение обучающимися профессиональных модулей образовательной программы СПО,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СПО</a:t>
            </a:r>
            <a:r>
              <a:rPr lang="ru-RU" sz="27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7516" y="2905431"/>
            <a:ext cx="10776284" cy="32715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ru-RU" sz="1800" b="1" dirty="0">
              <a:solidFill>
                <a:srgbClr val="5077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25% и более – 10 баллов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25% - 0 баллов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показатель в личный кабинет вносит ОО</a:t>
            </a:r>
          </a:p>
        </p:txBody>
      </p:sp>
    </p:spTree>
    <p:extLst>
      <p:ext uri="{BB962C8B-B14F-4D97-AF65-F5344CB8AC3E}">
        <p14:creationId xmlns:p14="http://schemas.microsoft.com/office/powerpoint/2010/main" val="4163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64695"/>
            <a:ext cx="10515600" cy="1564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СПО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7516" y="1482945"/>
            <a:ext cx="10776284" cy="469401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3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рассчитывается как отношение количества педагогических работников, имеющих квалификационные категории по должности "Учитель" и (или) "Преподаватель", и (или) ученое звание и (или) ученую степень (в том числе богословские ученые степени и звания) и лиц, приравненных к ним, участвующих в реализации учебного плана образовательной программы СПО, к общему количеству педагогических работников, участвующих в реализации учебного плана образовательной программы СПО.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показателя учитываются в том числе внешние совместители и лица, работающие по договорам гражданско-правового характера.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 предоставляется в соответствии с информацией, размещенной профессиональной организацией на официальном сайте в сети "Интернет" в год проведения аккредитационного мониторинга </a:t>
            </a:r>
          </a:p>
          <a:p>
            <a:pPr marL="0" indent="0">
              <a:lnSpc>
                <a:spcPct val="80000"/>
              </a:lnSpc>
              <a:buNone/>
            </a:pPr>
            <a:endParaRPr lang="ru-RU" sz="3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3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-информационные системы Федеральной службы по надзору в сфере образования и науки;</a:t>
            </a:r>
          </a:p>
          <a:p>
            <a:pPr marL="0" indent="0" algn="just"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предоставленная профессиональной организацией</a:t>
            </a:r>
            <a:endParaRPr lang="ru-RU" sz="3300" b="1" dirty="0">
              <a:solidFill>
                <a:srgbClr val="5077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64695"/>
            <a:ext cx="10515600" cy="23605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7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700" b="1" dirty="0">
                <a:solidFill>
                  <a:srgbClr val="FF0000"/>
                </a:solidFill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СПО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77516" y="2625213"/>
            <a:ext cx="10776284" cy="355175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или равна 25% - 10 баллов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10%-24% - 5 баллов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10% - 0 баллов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показатель в личный кабинет вносит ОО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3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78520"/>
            <a:ext cx="10515600" cy="3313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b="1" dirty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внутренней системы оценки качества образования 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6567" y="709863"/>
            <a:ext cx="11452259" cy="61481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устанавливается, если на официальном сайте профессиональной организации в сети "Интернет" представлены следующие критерии внутренней системы оценки качества образования: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 о внутренней системе оценки качества образовательной деятельности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профессиональной организации;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самообследовании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организации, содержащий информацию о: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образовательной программе среднего профессионального образования;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образовательной программы среднего профессионального образования;</a:t>
            </a:r>
          </a:p>
          <a:p>
            <a:pPr algn="just"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опросов обучающихся профессиональной организации об удовлетворенности условиями, содержанием, организацией и качеством образовательного процесса в целом и отдельных дисциплин (модулей) и практик в рамках реализации образовательной программы среднего профессионального образования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вышеуказанных критериев внутренней системы оценки качества образования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ссылками на соответствующие разделы официального сайта профессиональной организации в сети "Интернет".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период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информация предоставляется за период реализации образовательной программы СПО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данных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расчета показателя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1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информационные системы Федеральной службы по надзору в сфере образования и науки;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информация, предоставленная профессиональной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размещенная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профессиональной организации в сети "Интернет"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самообследовании профессиональной организации или иные документы, подтверждающие привлечение к проведению регулярной внутренней оценки качества образовательной программы работодателей и их объединения, иных юридических и (или) физических лиц, включая педагогических работников профессиональной организации и обучающихся по образовательной программе среднего профессионального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0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619432"/>
            <a:ext cx="10515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внутренней системы оценки качества образования </a:t>
            </a:r>
            <a: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50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rgbClr val="A98B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6567" y="1887794"/>
            <a:ext cx="11037575" cy="42475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– 5 баллов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имеется – 0 баллов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показатель в личный кабинет вносит ОО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71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1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показателей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3820"/>
            <a:ext cx="10515600" cy="53031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000" dirty="0">
                <a:solidFill>
                  <a:srgbClr val="FF0000"/>
                </a:solidFill>
              </a:rPr>
              <a:t>Соответствие качества образования </a:t>
            </a:r>
            <a:r>
              <a:rPr lang="ru-RU" sz="2000" dirty="0"/>
              <a:t>в организации, осуществляющей образовательную деятельность по образовательным программам среднего профессионального образования, </a:t>
            </a:r>
            <a:r>
              <a:rPr lang="ru-RU" sz="2000" dirty="0">
                <a:solidFill>
                  <a:srgbClr val="FF0000"/>
                </a:solidFill>
              </a:rPr>
              <a:t>показателям мониторинга</a:t>
            </a:r>
            <a:r>
              <a:rPr lang="ru-RU" sz="2000" dirty="0"/>
              <a:t>, определяется по значению </a:t>
            </a:r>
            <a:r>
              <a:rPr lang="ru-RU" sz="2000" dirty="0">
                <a:solidFill>
                  <a:srgbClr val="FF0000"/>
                </a:solidFill>
              </a:rPr>
              <a:t>итогового балла</a:t>
            </a:r>
            <a:r>
              <a:rPr lang="ru-RU" sz="2000" dirty="0"/>
              <a:t>, которое определяется суммарным количеством баллов, установленных по каждому показателю мониторинга.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АП</a:t>
            </a:r>
            <a:r>
              <a:rPr lang="ru-RU" baseline="-25000" dirty="0">
                <a:solidFill>
                  <a:srgbClr val="FF0000"/>
                </a:solidFill>
              </a:rPr>
              <a:t>С</a:t>
            </a:r>
            <a:r>
              <a:rPr lang="ru-RU" dirty="0"/>
              <a:t> = АП</a:t>
            </a:r>
            <a:r>
              <a:rPr lang="ru-RU" baseline="-25000" dirty="0">
                <a:solidFill>
                  <a:srgbClr val="FF0000"/>
                </a:solidFill>
              </a:rPr>
              <a:t>1</a:t>
            </a:r>
            <a:r>
              <a:rPr lang="ru-RU" dirty="0"/>
              <a:t> + АП</a:t>
            </a:r>
            <a:r>
              <a:rPr lang="ru-RU" baseline="-25000" dirty="0">
                <a:solidFill>
                  <a:srgbClr val="FF0000"/>
                </a:solidFill>
              </a:rPr>
              <a:t>2</a:t>
            </a:r>
            <a:r>
              <a:rPr lang="ru-RU" dirty="0"/>
              <a:t> + АП</a:t>
            </a:r>
            <a:r>
              <a:rPr lang="ru-RU" baseline="-25000" dirty="0">
                <a:solidFill>
                  <a:srgbClr val="FF0000"/>
                </a:solidFill>
              </a:rPr>
              <a:t>3</a:t>
            </a:r>
            <a:r>
              <a:rPr lang="ru-RU" dirty="0"/>
              <a:t> + АП</a:t>
            </a:r>
            <a:r>
              <a:rPr lang="ru-RU" baseline="-25000" dirty="0">
                <a:solidFill>
                  <a:srgbClr val="FF0000"/>
                </a:solidFill>
              </a:rPr>
              <a:t>4</a:t>
            </a:r>
            <a:r>
              <a:rPr lang="ru-RU" dirty="0"/>
              <a:t> + АП</a:t>
            </a:r>
            <a:r>
              <a:rPr lang="ru-RU" baseline="-25000" dirty="0">
                <a:solidFill>
                  <a:srgbClr val="FF0000"/>
                </a:solidFill>
              </a:rPr>
              <a:t>5</a:t>
            </a:r>
            <a:r>
              <a:rPr lang="ru-RU" dirty="0"/>
              <a:t> + АП</a:t>
            </a:r>
            <a:r>
              <a:rPr lang="ru-RU" baseline="-25000" dirty="0">
                <a:solidFill>
                  <a:srgbClr val="FF0000"/>
                </a:solidFill>
              </a:rPr>
              <a:t>6</a:t>
            </a:r>
            <a:r>
              <a:rPr lang="ru-RU" dirty="0"/>
              <a:t> + АП</a:t>
            </a:r>
            <a:r>
              <a:rPr lang="ru-RU" baseline="-25000" dirty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Минимальное значение итогового балла </a:t>
            </a:r>
            <a:r>
              <a:rPr lang="ru-RU" sz="1800" dirty="0"/>
              <a:t>должно составлять:</a:t>
            </a:r>
          </a:p>
          <a:p>
            <a:pPr marL="0" indent="0">
              <a:buNone/>
            </a:pPr>
            <a:r>
              <a:rPr lang="ru-RU" sz="1800" dirty="0"/>
              <a:t>а) при отсутствии демонстрационного экзамена в образовательной программе среднего профессионального образования - 35 баллов;</a:t>
            </a:r>
          </a:p>
          <a:p>
            <a:pPr marL="0" indent="0">
              <a:buNone/>
            </a:pPr>
            <a:r>
              <a:rPr lang="ru-RU" sz="1800" dirty="0"/>
              <a:t>б) при наличии демонстрационного экзамена в образовательной программе среднего профессионального образования - 40 баллов.</a:t>
            </a:r>
          </a:p>
          <a:p>
            <a:pPr marL="0" indent="0">
              <a:buNone/>
            </a:pPr>
            <a:r>
              <a:rPr lang="ru-RU" sz="1800" dirty="0"/>
              <a:t>Для образовательных программ СПО, зачисление на которые осуществляется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на базе среднего общего образования:</a:t>
            </a:r>
          </a:p>
          <a:p>
            <a:pPr marL="0" indent="0">
              <a:buNone/>
            </a:pPr>
            <a:r>
              <a:rPr lang="ru-RU" sz="1800" dirty="0"/>
              <a:t>а) при отсутствии демонстрационного экзамена по образовательной программе среднего профессионального образования - 25 баллов;</a:t>
            </a:r>
          </a:p>
          <a:p>
            <a:pPr marL="0" indent="0">
              <a:buNone/>
            </a:pPr>
            <a:r>
              <a:rPr lang="ru-RU" sz="1800" dirty="0"/>
              <a:t>б) при наличии демонстрационного экзамена по образовательной программе среднего профессионального образования - 30 баллов.</a:t>
            </a:r>
          </a:p>
          <a:p>
            <a:pPr marL="0" indent="0">
              <a:buNone/>
            </a:pPr>
            <a:endParaRPr lang="ru-RU" sz="1800" b="1" dirty="0">
              <a:solidFill>
                <a:srgbClr val="5077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3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7" y="457200"/>
            <a:ext cx="10303133" cy="539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прохождения АМ и принимаемые меры по результатам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53378" y="1031358"/>
            <a:ext cx="8102010" cy="4829692"/>
          </a:xfrm>
        </p:spPr>
        <p:txBody>
          <a:bodyPr>
            <a:normAutofit fontScale="92500" lnSpcReduction="20000"/>
          </a:bodyPr>
          <a:lstStyle/>
          <a:p>
            <a:pPr marL="5461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АМ подлежат комплексному анализу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и региональном уровнях и на уровне профессиональной организации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целях их использования для повышения качества образования. </a:t>
            </a:r>
          </a:p>
          <a:p>
            <a:pPr marL="546100" indent="-3429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результатов АМ федеральные и региональные органы власти, органы местного самоуправления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подготовку рекомендаций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качества образования для профессиональной организации.</a:t>
            </a:r>
          </a:p>
          <a:p>
            <a:pPr marL="546100" indent="-34290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повышению качества образования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профессиональной организации, подготовленные на основании результатов АМ, направляются в соответствующую профессиональную организацию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подготовки указанных рекомендаций.</a:t>
            </a:r>
          </a:p>
          <a:p>
            <a:pPr marL="546100" indent="-342900" algn="just">
              <a:buFont typeface="Arial" panose="020B0604020202020204" pitchFamily="34" charset="0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АМ используются профессиональной организацией при формировании и корректировке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развития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планировании мероприятий по повышению качества образования, формировании и (или) корректировке критериев оценки качества образования, корректировке образовательных программ для развития внутренней системы оценки качества образования</a:t>
            </a:r>
          </a:p>
          <a:p>
            <a:pPr marL="546100" indent="-342900" algn="just">
              <a:buFont typeface="Arial" panose="020B0604020202020204" pitchFamily="34" charset="0"/>
              <a:buAutoNum type="arabicPeriod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 системы образования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размещаются на официальных сайтах Федеральной службы по надзору в сфере образования и науки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Министерства науки и высшего образования Российской Федерации в информационно-телекоммуникационной сети "Интернет" в виде итогового отчета о результатах аккредитационного мониторинга системы образования</a:t>
            </a:r>
          </a:p>
        </p:txBody>
      </p:sp>
      <p:pic>
        <p:nvPicPr>
          <p:cNvPr id="7" name="Picture 2" descr="https://buybookshere.pt/upload/iblock/30a/30add5287abd28b6be267660e09dbfa7.jpg">
            <a:extLst>
              <a:ext uri="{FF2B5EF4-FFF2-40B4-BE49-F238E27FC236}">
                <a16:creationId xmlns:a16="http://schemas.microsoft.com/office/drawing/2014/main" xmlns="" id="{09E3EFE4-ED0B-4B03-B0CB-935D13F6D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17140"/>
          <a:stretch/>
        </p:blipFill>
        <p:spPr bwMode="auto">
          <a:xfrm>
            <a:off x="770090" y="1369120"/>
            <a:ext cx="2413590" cy="333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3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подготовиться к процедуре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3820"/>
            <a:ext cx="10515600" cy="5303143"/>
          </a:xfrm>
        </p:spPr>
        <p:txBody>
          <a:bodyPr>
            <a:normAutofit/>
          </a:bodyPr>
          <a:lstStyle/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распределение среди административной команды школы зоны ответственности.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предварительные расчеты показателей и выявить места, требующие особого внимания (аккредитационный калькулятор на сайте МОКК).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сайт – провести ревизию своего официального сайта,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его работоспособность в период проведения АМ.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корректности данных, внесенных организацией в информационные системы.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подготовить требуемые в рамках АМ документы, в том числе их электронные скан-образы.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на курсы повышения квалификации работников, которые их не имеют.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работников на получение квалификационной категории.</a:t>
            </a:r>
          </a:p>
          <a:p>
            <a:pPr marL="7175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недостающие документы, например, локальный нормативный акт об электронной информационно-образовательной среде.</a:t>
            </a:r>
          </a:p>
          <a:p>
            <a:pPr marL="20320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just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88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0391" y="378520"/>
            <a:ext cx="10515600" cy="87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 апробации АМ в Красноярском крае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0156"/>
            <a:ext cx="10515600" cy="5306808"/>
          </a:xfrm>
        </p:spPr>
        <p:txBody>
          <a:bodyPr>
            <a:normAutofit/>
          </a:bodyPr>
          <a:lstStyle/>
          <a:p>
            <a:pPr marL="203200" indent="0" algn="ctr">
              <a:buNone/>
            </a:pP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03200" indent="0" algn="ctr">
              <a:buNone/>
            </a:pP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Частное профессиональное образовательное учреждение «Красноярский кооперативный техникум экономики, коммерции и права»</a:t>
            </a:r>
          </a:p>
          <a:p>
            <a:pPr marL="20320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Директор – Савинова Ирина Викторовна</a:t>
            </a:r>
          </a:p>
          <a:p>
            <a:pPr marL="20320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kktmail@mail.ru </a:t>
            </a:r>
          </a:p>
          <a:p>
            <a:pPr marL="20320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 228 36 76</a:t>
            </a:r>
          </a:p>
          <a:p>
            <a:pPr marL="20320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Зам. директора по УВР–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Догадаева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Оксана Анатольевна</a:t>
            </a:r>
          </a:p>
          <a:p>
            <a:pPr marL="20320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o9131697997@gmail.com</a:t>
            </a:r>
          </a:p>
          <a:p>
            <a:pPr marL="20320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228 36 78</a:t>
            </a:r>
          </a:p>
        </p:txBody>
      </p:sp>
    </p:spTree>
    <p:extLst>
      <p:ext uri="{BB962C8B-B14F-4D97-AF65-F5344CB8AC3E}">
        <p14:creationId xmlns:p14="http://schemas.microsoft.com/office/powerpoint/2010/main" val="3258372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E7A5D4-5387-4D59-814D-4866474E9565}"/>
              </a:ext>
            </a:extLst>
          </p:cNvPr>
          <p:cNvSpPr txBox="1"/>
          <p:nvPr/>
        </p:nvSpPr>
        <p:spPr>
          <a:xfrm flipV="1">
            <a:off x="1066799" y="443345"/>
            <a:ext cx="10619507" cy="193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0A631A3-3257-4ED4-8DF5-B192FE412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49513"/>
              </p:ext>
            </p:extLst>
          </p:nvPr>
        </p:nvGraphicFramePr>
        <p:xfrm>
          <a:off x="764940" y="371780"/>
          <a:ext cx="10621219" cy="6039782"/>
        </p:xfrm>
        <a:graphic>
          <a:graphicData uri="http://schemas.openxmlformats.org/drawingml/2006/table">
            <a:tbl>
              <a:tblPr firstRow="1" bandRow="1"/>
              <a:tblGrid>
                <a:gridCol w="1356185">
                  <a:extLst>
                    <a:ext uri="{9D8B030D-6E8A-4147-A177-3AD203B41FA5}">
                      <a16:colId xmlns:a16="http://schemas.microsoft.com/office/drawing/2014/main" xmlns="" val="1509772627"/>
                    </a:ext>
                  </a:extLst>
                </a:gridCol>
                <a:gridCol w="4731763">
                  <a:extLst>
                    <a:ext uri="{9D8B030D-6E8A-4147-A177-3AD203B41FA5}">
                      <a16:colId xmlns:a16="http://schemas.microsoft.com/office/drawing/2014/main" xmlns="" val="498830426"/>
                    </a:ext>
                  </a:extLst>
                </a:gridCol>
                <a:gridCol w="2649304">
                  <a:extLst>
                    <a:ext uri="{9D8B030D-6E8A-4147-A177-3AD203B41FA5}">
                      <a16:colId xmlns:a16="http://schemas.microsoft.com/office/drawing/2014/main" xmlns="" val="3402567328"/>
                    </a:ext>
                  </a:extLst>
                </a:gridCol>
                <a:gridCol w="1883967">
                  <a:extLst>
                    <a:ext uri="{9D8B030D-6E8A-4147-A177-3AD203B41FA5}">
                      <a16:colId xmlns:a16="http://schemas.microsoft.com/office/drawing/2014/main" xmlns="" val="2868762127"/>
                    </a:ext>
                  </a:extLst>
                </a:gridCol>
              </a:tblGrid>
              <a:tr h="37587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Совещание, мероприятие, отчет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Исполнители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033074"/>
                  </a:ext>
                </a:extLst>
              </a:tr>
              <a:tr h="657780">
                <a:tc>
                  <a:txBody>
                    <a:bodyPr/>
                    <a:lstStyle/>
                    <a:p>
                      <a:r>
                        <a:rPr lang="ru-RU" dirty="0"/>
                        <a:t>19.09.2023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Совещание с ОО- участниками АМ, муниципальными координаторами по 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МОКК, отдел по контролю и надзору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Масюлис</a:t>
                      </a:r>
                      <a:r>
                        <a:rPr lang="ru-RU" dirty="0"/>
                        <a:t> К.Л.</a:t>
                      </a:r>
                    </a:p>
                    <a:p>
                      <a:r>
                        <a:rPr lang="ru-RU" dirty="0" err="1"/>
                        <a:t>Конжева</a:t>
                      </a:r>
                      <a:r>
                        <a:rPr lang="ru-RU" dirty="0"/>
                        <a:t> Т.Н.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9646218"/>
                  </a:ext>
                </a:extLst>
              </a:tr>
              <a:tr h="1126678">
                <a:tc>
                  <a:txBody>
                    <a:bodyPr/>
                    <a:lstStyle/>
                    <a:p>
                      <a:r>
                        <a:rPr lang="ru-RU" dirty="0" smtClean="0"/>
                        <a:t>21.09.2023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Сверка ответственными из ОО СПО </a:t>
                      </a:r>
                      <a:r>
                        <a:rPr lang="ru-RU" baseline="0" dirty="0" smtClean="0"/>
                        <a:t>сведений (файл прилагается) о наличии ОО в реестре, о наличии всех ООП, по которым есть ГА и был выпуск в 2021, 2022 </a:t>
                      </a:r>
                      <a:r>
                        <a:rPr lang="ru-RU" baseline="0" dirty="0" err="1" smtClean="0"/>
                        <a:t>г.г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Конжева</a:t>
                      </a:r>
                      <a:r>
                        <a:rPr lang="ru-RU" dirty="0" smtClean="0"/>
                        <a:t> Т.Н.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ответственные в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Конжева</a:t>
                      </a:r>
                      <a:r>
                        <a:rPr lang="ru-RU" dirty="0" smtClean="0"/>
                        <a:t> Т.Н.</a:t>
                      </a:r>
                    </a:p>
                    <a:p>
                      <a:r>
                        <a:rPr lang="ru-RU" dirty="0" smtClean="0"/>
                        <a:t>ответственные в ОО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26678">
                <a:tc>
                  <a:txBody>
                    <a:bodyPr/>
                    <a:lstStyle/>
                    <a:p>
                      <a:r>
                        <a:rPr lang="ru-RU" dirty="0" smtClean="0"/>
                        <a:t>03.10.2023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Совещание с </a:t>
                      </a:r>
                      <a:r>
                        <a:rPr lang="ru-RU" dirty="0" smtClean="0"/>
                        <a:t>ОО, </a:t>
                      </a:r>
                      <a:r>
                        <a:rPr lang="ru-RU" dirty="0"/>
                        <a:t>не прошедшими АМ </a:t>
                      </a:r>
                      <a:br>
                        <a:rPr lang="ru-RU" dirty="0"/>
                      </a:br>
                      <a:r>
                        <a:rPr lang="ru-RU" dirty="0"/>
                        <a:t>к 02.10.2023. Выявление причин. </a:t>
                      </a:r>
                      <a:r>
                        <a:rPr lang="ru-RU" dirty="0" smtClean="0"/>
                        <a:t>Консультации</a:t>
                      </a:r>
                      <a:r>
                        <a:rPr lang="ru-RU" baseline="0" dirty="0" smtClean="0"/>
                        <a:t> (с</a:t>
                      </a:r>
                      <a:r>
                        <a:rPr lang="ru-RU" dirty="0" smtClean="0"/>
                        <a:t>сылка на участие в данной презентации)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МОКК, отдел по контролю и надзору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Масюлис</a:t>
                      </a:r>
                      <a:r>
                        <a:rPr lang="ru-RU" dirty="0"/>
                        <a:t> К.Л.</a:t>
                      </a:r>
                    </a:p>
                    <a:p>
                      <a:r>
                        <a:rPr lang="ru-RU" dirty="0" err="1"/>
                        <a:t>Конжева</a:t>
                      </a:r>
                      <a:r>
                        <a:rPr lang="ru-RU" dirty="0"/>
                        <a:t> Т.Н.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9800533"/>
                  </a:ext>
                </a:extLst>
              </a:tr>
              <a:tr h="1126678">
                <a:tc>
                  <a:txBody>
                    <a:bodyPr/>
                    <a:lstStyle/>
                    <a:p>
                      <a:r>
                        <a:rPr lang="ru-RU" dirty="0"/>
                        <a:t>06.10.2023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Сбор итоговых отчетов муниципальных координаторов, ответственных лиц краевых и частных ОО о прохождении АМ в муниципальных образованиях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МОКК, отдел по контролю и надзору (куратор)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Согласно приложению к письму МОКК от 12.09.2023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4657020"/>
                  </a:ext>
                </a:extLst>
              </a:tr>
              <a:tr h="1439968">
                <a:tc>
                  <a:txBody>
                    <a:bodyPr/>
                    <a:lstStyle/>
                    <a:p>
                      <a:r>
                        <a:rPr lang="ru-RU" dirty="0"/>
                        <a:t>09.10.2023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Предоставление информации на аппаратном совещании при министре образования КК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об итогах прохождения АМ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всеми</a:t>
                      </a:r>
                      <a:r>
                        <a:rPr lang="ru-RU" sz="1800" dirty="0" smtClean="0"/>
                        <a:t> ОО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Красноярского края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Конжева</a:t>
                      </a:r>
                      <a:r>
                        <a:rPr lang="ru-RU" dirty="0"/>
                        <a:t> Т.Н.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отдел по контролю и надзору (кураторы территорий)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Масюлис</a:t>
                      </a:r>
                      <a:r>
                        <a:rPr lang="ru-RU" dirty="0"/>
                        <a:t> К.Л.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3298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правовые основания АМ </a:t>
            </a:r>
            <a:r>
              <a:rPr lang="ru-RU" sz="4000" b="1" dirty="0"/>
              <a:t>(</a:t>
            </a:r>
            <a:r>
              <a:rPr lang="ru-RU" sz="4000" b="1" dirty="0">
                <a:solidFill>
                  <a:srgbClr val="FF0000"/>
                </a:solidFill>
              </a:rPr>
              <a:t>было</a:t>
            </a:r>
            <a:r>
              <a:rPr lang="ru-RU" sz="4000" b="1" dirty="0"/>
              <a:t>)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04957"/>
            <a:ext cx="10515600" cy="4972006"/>
          </a:xfrm>
        </p:spPr>
        <p:txBody>
          <a:bodyPr>
            <a:normAutofit fontScale="85000" lnSpcReduction="20000"/>
          </a:bodyPr>
          <a:lstStyle/>
          <a:p>
            <a:pPr marL="203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</a:p>
          <a:p>
            <a:pPr marL="203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(части 3 и 5 статьи 97)</a:t>
            </a:r>
          </a:p>
          <a:p>
            <a:pPr marL="203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 05.08.2013 № 662 «Об осуществлении мониторинга системы образования» (пункты 2, 5–8 Правил)</a:t>
            </a:r>
          </a:p>
          <a:p>
            <a:pPr marL="20320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20320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29.11.2021 № 869 «Об утверждении аккредитационных показателей по образовательным программам среднего профессионального образования»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(утратил силу)</a:t>
            </a:r>
          </a:p>
          <a:p>
            <a:pPr marL="203200" indent="0" algn="just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аккредитационных показателей по образовательным программам среднего профессионального образования, утвержденных приказом Министерства просвещения Российской Федерации от 29.11.2021 № 869, утвержденная 12.04.2022 совместными распоряжениями Министерства просвещения Российской Федерации и Федеральной службы по надзору в сфере образования и науки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(утратил актуальность)</a:t>
            </a:r>
          </a:p>
        </p:txBody>
      </p:sp>
    </p:spTree>
    <p:extLst>
      <p:ext uri="{BB962C8B-B14F-4D97-AF65-F5344CB8AC3E}">
        <p14:creationId xmlns:p14="http://schemas.microsoft.com/office/powerpoint/2010/main" val="230426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0391" y="378520"/>
            <a:ext cx="10515600" cy="8740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Совещание с муниципальными координаторами: прохождение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аккредитационного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мониторинга, промежуточные результаты.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0156"/>
            <a:ext cx="10936266" cy="5306808"/>
          </a:xfrm>
        </p:spPr>
        <p:txBody>
          <a:bodyPr>
            <a:normAutofit fontScale="32500" lnSpcReduction="20000"/>
          </a:bodyPr>
          <a:lstStyle/>
          <a:p>
            <a:pPr marL="203200" indent="0" algn="just">
              <a:buNone/>
            </a:pP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4900" b="1" dirty="0" smtClean="0"/>
              <a:t>необходимо</a:t>
            </a:r>
            <a:r>
              <a:rPr lang="ru-RU" sz="4900" b="1" dirty="0"/>
              <a:t>: </a:t>
            </a:r>
            <a:r>
              <a:rPr lang="ru-RU" sz="4900" dirty="0"/>
              <a:t>в срок </a:t>
            </a:r>
            <a:r>
              <a:rPr lang="ru-RU" sz="4900" b="1" dirty="0">
                <a:solidFill>
                  <a:srgbClr val="FF0000"/>
                </a:solidFill>
              </a:rPr>
              <a:t>до 3 октября </a:t>
            </a:r>
            <a:r>
              <a:rPr lang="ru-RU" sz="4900" b="1" dirty="0"/>
              <a:t>2023 года </a:t>
            </a:r>
            <a:r>
              <a:rPr lang="ru-RU" sz="4900" b="1" dirty="0">
                <a:solidFill>
                  <a:srgbClr val="FF0000"/>
                </a:solidFill>
              </a:rPr>
              <a:t>до 14.30 </a:t>
            </a:r>
            <a:r>
              <a:rPr lang="ru-RU" sz="4900" b="1" dirty="0" smtClean="0"/>
              <a:t>(</a:t>
            </a:r>
            <a:r>
              <a:rPr lang="ru-RU" sz="4900" b="1" dirty="0" err="1"/>
              <a:t>к</a:t>
            </a:r>
            <a:r>
              <a:rPr lang="ru-RU" sz="4900" b="1" dirty="0" err="1" smtClean="0"/>
              <a:t>рск</a:t>
            </a:r>
            <a:r>
              <a:rPr lang="ru-RU" sz="4900" b="1" dirty="0"/>
              <a:t>.) </a:t>
            </a:r>
            <a:r>
              <a:rPr lang="ru-RU" sz="4900" dirty="0"/>
              <a:t> пройти регистрацию, </a:t>
            </a:r>
            <a:r>
              <a:rPr lang="ru-RU" sz="4900" dirty="0" smtClean="0"/>
              <a:t>перейдя </a:t>
            </a:r>
            <a:r>
              <a:rPr lang="ru-RU" sz="4900" dirty="0"/>
              <a:t>по </a:t>
            </a:r>
            <a:r>
              <a:rPr lang="ru-RU" sz="4900" b="1" dirty="0"/>
              <a:t>ссылке</a:t>
            </a:r>
            <a:r>
              <a:rPr lang="ru-RU" sz="4900" dirty="0"/>
              <a:t>: </a:t>
            </a:r>
            <a:endParaRPr lang="ru-RU" sz="4900" dirty="0" smtClean="0"/>
          </a:p>
          <a:p>
            <a:pPr marL="0" indent="0" algn="ctr">
              <a:buNone/>
            </a:pPr>
            <a:r>
              <a:rPr lang="ru-RU" sz="6700" dirty="0" smtClean="0">
                <a:hlinkClick r:id="rId3"/>
              </a:rPr>
              <a:t>https</a:t>
            </a:r>
            <a:r>
              <a:rPr lang="ru-RU" sz="6700" dirty="0">
                <a:hlinkClick r:id="rId3"/>
              </a:rPr>
              <a:t>://event.webinar.ru/526131/1760734439</a:t>
            </a:r>
            <a:r>
              <a:rPr lang="ru-RU" sz="6700" dirty="0"/>
              <a:t>  </a:t>
            </a:r>
          </a:p>
          <a:p>
            <a:pPr algn="just"/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Время проведения </a:t>
            </a:r>
            <a:r>
              <a:rPr lang="ru-RU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: 15.00 (</a:t>
            </a:r>
            <a:r>
              <a:rPr lang="ru-RU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крск</a:t>
            </a:r>
            <a:r>
              <a:rPr lang="ru-RU" sz="49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специалист: Смирнова Фаина Васильевна, е-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webinar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kipk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: 8(391)206–99–76 доб. 773</a:t>
            </a:r>
          </a:p>
          <a:p>
            <a:pPr marL="0" indent="0" algn="just">
              <a:buNone/>
            </a:pPr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ехнические </a:t>
            </a:r>
            <a:r>
              <a:rPr lang="ru-RU" sz="4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требования:</a:t>
            </a:r>
          </a:p>
          <a:p>
            <a:pPr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Оборудование:</a:t>
            </a:r>
          </a:p>
          <a:p>
            <a:pPr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Компьютер с установленной операционной системой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macOS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10.10, </a:t>
            </a:r>
          </a:p>
          <a:p>
            <a:pPr algn="just"/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11,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lvl="0"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Активные акустические колонки (наушники).</a:t>
            </a:r>
          </a:p>
          <a:p>
            <a:pPr lvl="0"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Микрофон и веб-камера (в случае, если Вы желаете задать вопросы в режиме видеосвязи).</a:t>
            </a:r>
          </a:p>
          <a:p>
            <a:pPr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и канал Интернет: </a:t>
            </a:r>
          </a:p>
          <a:p>
            <a:pPr lvl="0"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Поддерживаемые браузеры -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, Яндекс Браузер, 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Mozilla Firefox</a:t>
            </a:r>
            <a:r>
              <a:rPr lang="ru-RU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0" indent="0" algn="just">
              <a:buNone/>
            </a:pP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(последней на текущий момент версии) (предпочтительней –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algn="just"/>
            <a:r>
              <a:rPr lang="ru-RU" sz="4900" dirty="0">
                <a:latin typeface="Arial" panose="020B0604020202020204" pitchFamily="34" charset="0"/>
                <a:cs typeface="Arial" panose="020B0604020202020204" pitchFamily="34" charset="0"/>
              </a:rPr>
              <a:t>Не поддерживаемые браузеры: </a:t>
            </a:r>
            <a:r>
              <a:rPr lang="ru-RU" sz="4900" dirty="0" err="1">
                <a:latin typeface="Arial" panose="020B0604020202020204" pitchFamily="34" charset="0"/>
                <a:cs typeface="Arial" panose="020B0604020202020204" pitchFamily="34" charset="0"/>
              </a:rPr>
              <a:t>Opera</a:t>
            </a:r>
            <a:endParaRPr lang="ru-RU" sz="4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ctr">
              <a:buNone/>
            </a:pP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9704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E7A5D4-5387-4D59-814D-4866474E9565}"/>
              </a:ext>
            </a:extLst>
          </p:cNvPr>
          <p:cNvSpPr txBox="1"/>
          <p:nvPr/>
        </p:nvSpPr>
        <p:spPr>
          <a:xfrm>
            <a:off x="720436" y="595745"/>
            <a:ext cx="109173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ПОЖАЛУЙСТА,</a:t>
            </a:r>
          </a:p>
          <a:p>
            <a:r>
              <a:rPr lang="ru-RU" sz="6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ВАШИ ВОПРОСЫ</a:t>
            </a:r>
          </a:p>
          <a:p>
            <a:pPr algn="r"/>
            <a:endParaRPr lang="ru-RU" sz="4000" b="1" dirty="0"/>
          </a:p>
          <a:p>
            <a:pPr algn="r"/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Конжева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Татьяна Николаевна</a:t>
            </a:r>
          </a:p>
          <a:p>
            <a:pPr algn="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ktn@krao.ru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8(391)226068</a:t>
            </a:r>
          </a:p>
          <a:p>
            <a:pPr algn="r"/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Кузьмичук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Татьяна Вениаминовна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tvk@krao.ru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 (c 02.10.2023)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                        8(391)226071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правовые основания АМ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04957"/>
            <a:ext cx="10515600" cy="4972006"/>
          </a:xfrm>
        </p:spPr>
        <p:txBody>
          <a:bodyPr>
            <a:normAutofit fontScale="77500" lnSpcReduction="20000"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273-ФЗ</a:t>
            </a:r>
          </a:p>
          <a:p>
            <a:pPr marL="20320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(части 3 и 5 статьи 97)</a:t>
            </a:r>
          </a:p>
          <a:p>
            <a:pPr marL="203200" indent="0">
              <a:spcBef>
                <a:spcPts val="0"/>
              </a:spcBef>
              <a:buNone/>
            </a:pP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 05.08.2013 № 662 «Об осуществлении мониторинга системы образования» (пункты 2, 5–8 Правил)</a:t>
            </a:r>
          </a:p>
          <a:p>
            <a:pPr marL="20320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just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14.04.2023 № 272 «Об утверждении аккредитационных показателей по образовательным программам среднего профессионального образования»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силу с 1 сентября 2023 года)</a:t>
            </a:r>
          </a:p>
          <a:p>
            <a:pPr marL="203200" indent="0" algn="just">
              <a:buNone/>
            </a:pP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 algn="just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Федеральной службы по надзору в сфере образования и науки, Министерства просвещения Российской Федерации, Министерства науки и высшего образования Российской Федерации от 24.04.2023 № 660/306/448 «Об осуществлении Федеральной службой по надзору в сфере образования и науки, Министерством просвещения Российской Федерации и Министерством науки и высшего образования Российской Федерации аккредитационного мониторинга системы образования»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(вступил в силу с 1 сентября 2023 года)</a:t>
            </a:r>
          </a:p>
          <a:p>
            <a:pPr marL="203200" indent="0" algn="just" fontAlgn="base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5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A98B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аккредитационного мониторинга. 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выборки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04957"/>
            <a:ext cx="10515600" cy="4972006"/>
          </a:xfrm>
        </p:spPr>
        <p:txBody>
          <a:bodyPr>
            <a:normAutofit lnSpcReduction="10000"/>
          </a:bodyPr>
          <a:lstStyle/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Образовательные организации, имеющие аккредитацию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 среднего профессионального образования (далее – ОП СПО).</a:t>
            </a:r>
          </a:p>
          <a:p>
            <a:pPr marL="20320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Образовательные организации, имеющие выпуск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указанным программам в 2021, 2022 годах.</a:t>
            </a:r>
          </a:p>
          <a:p>
            <a:pPr marL="20320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ОО СПО реализует ОП на базе и ООО (9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и СОО (11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то в выборку попадает ОП на базе ООО, если только на базе СОО, то такая ОП тоже попадает в выборку.</a:t>
            </a:r>
          </a:p>
          <a:p>
            <a:pPr marL="203200" indent="0" algn="ctr" fontAlgn="base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если ОО СПО имеет выпуски по программе среднего профессионального образования, </a:t>
            </a:r>
            <a:r>
              <a:rPr lang="ru-RU" strike="sngStrik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реализует ее в текущем году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такая образовательная организация попадает в выборку аккредитационного мониторинга</a:t>
            </a:r>
          </a:p>
          <a:p>
            <a:pPr marL="203200" indent="0" algn="just" fontAlgn="base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8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проведения АМ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3820"/>
            <a:ext cx="10515600" cy="530314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- с 1 сентября по 1 декабря 2023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Обработка, обобщение и анализ собранной информации до 25 января 2024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итогового отчета о результатах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мониторинга - до 15 марта 2024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Федеральной службой по надзору в сфере образования и науки подготовленного итогового отчета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- до 20 марта 2024 года</a:t>
            </a:r>
          </a:p>
          <a:p>
            <a:pPr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рекомендаций по повышению качества общего образования и направление в общеобразовательные организации - до 1 мая 2024 года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итогового отчета на официальных сайтах федеральных органов власти в сфере образования - до 1 июня 2024 года</a:t>
            </a:r>
          </a:p>
          <a:p>
            <a:pPr marL="203200" indent="0" algn="just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АМ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873820"/>
            <a:ext cx="10515600" cy="5303143"/>
          </a:xfrm>
        </p:spPr>
        <p:txBody>
          <a:bodyPr>
            <a:normAutofit/>
          </a:bodyPr>
          <a:lstStyle/>
          <a:p>
            <a:pPr marL="203200" indent="0" algn="r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проведения АМ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ОО Красноярского края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r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письмо РОН от 08.09.2023 № 06-248)</a:t>
            </a:r>
          </a:p>
          <a:p>
            <a:pPr marL="203200" indent="0" algn="r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r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25.09.2023 по 08.10.2023</a:t>
            </a:r>
          </a:p>
          <a:p>
            <a:pPr marL="203200" indent="0" algn="r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r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раньше на месяц </a:t>
            </a:r>
          </a:p>
          <a:p>
            <a:pPr marL="203200" indent="0" algn="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0" indent="0" algn="r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увеличилась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7 дней </a:t>
            </a:r>
          </a:p>
          <a:p>
            <a:pPr marL="203200" indent="0" algn="just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1" y="873819"/>
            <a:ext cx="6034595" cy="577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4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0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Личный кабинет ОО для прохождения АМ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(филиал – свой ЛК)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252535"/>
            <a:ext cx="10515600" cy="490364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203200" indent="0" algn="just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501693"/>
            <a:ext cx="10083800" cy="355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13" y="4196201"/>
            <a:ext cx="32258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66E9726-9CF9-4DC3-B022-0E5288F2482B}"/>
              </a:ext>
            </a:extLst>
          </p:cNvPr>
          <p:cNvSpPr/>
          <p:nvPr/>
        </p:nvSpPr>
        <p:spPr>
          <a:xfrm>
            <a:off x="1353127" y="5355010"/>
            <a:ext cx="6774873" cy="1364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Наличие свидетельства о ГА по ООП (УГП)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Выпуск в 2021, в 2022 годах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Корректировка программ для АМ в ЛК ОО</a:t>
            </a:r>
          </a:p>
        </p:txBody>
      </p:sp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xmlns="" id="{45B1C0E4-A023-4902-A676-B7D5F39DF184}"/>
              </a:ext>
            </a:extLst>
          </p:cNvPr>
          <p:cNvSpPr/>
          <p:nvPr/>
        </p:nvSpPr>
        <p:spPr>
          <a:xfrm>
            <a:off x="5417127" y="4433455"/>
            <a:ext cx="429491" cy="794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7729795-DAF8-4504-AD04-5FCA8F9D2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48" y="5248070"/>
            <a:ext cx="1337442" cy="14312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BB2B7C-7C69-42C5-91AD-950C0FDBB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00" y="223407"/>
            <a:ext cx="3350640" cy="1508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454823-144E-40E1-ADB9-FAC2F332781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2648" y="2715817"/>
            <a:ext cx="2044976" cy="1548399"/>
          </a:xfrm>
          <a:prstGeom prst="rect">
            <a:avLst/>
          </a:prstGeom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xmlns="" id="{D8BF238A-E90F-F790-73F4-EE2CC0C9BBCB}"/>
              </a:ext>
            </a:extLst>
          </p:cNvPr>
          <p:cNvSpPr txBox="1">
            <a:spLocks/>
          </p:cNvSpPr>
          <p:nvPr/>
        </p:nvSpPr>
        <p:spPr>
          <a:xfrm>
            <a:off x="700391" y="378520"/>
            <a:ext cx="11198435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rgbClr val="3E2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3529" cy="875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>                 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сведений для АМ</a:t>
            </a: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rgbClr val="A98B57"/>
                </a:solidFill>
              </a:rPr>
              <a:t/>
            </a:r>
            <a:br>
              <a:rPr lang="ru-RU" sz="4000" b="1" dirty="0">
                <a:solidFill>
                  <a:srgbClr val="A98B57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endParaRPr lang="ru-RU" sz="4000" dirty="0">
              <a:solidFill>
                <a:srgbClr val="A98B5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00391" y="2505075"/>
            <a:ext cx="5375669" cy="3671887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546100" indent="-342900">
              <a:buFont typeface="+mj-lt"/>
              <a:buAutoNum type="arabicPeriod"/>
            </a:pPr>
            <a:r>
              <a:rPr lang="ru-RU" sz="2400" dirty="0"/>
              <a:t>Официальный сайт общеобразовательной организации</a:t>
            </a:r>
          </a:p>
          <a:p>
            <a:pPr marL="546100" indent="-342900">
              <a:buFont typeface="+mj-lt"/>
              <a:buAutoNum type="arabicPeriod"/>
            </a:pPr>
            <a:r>
              <a:rPr lang="ru-RU" sz="2400" dirty="0"/>
              <a:t>Локальные акты, договоры (акты выполненных работ), образовательные программы, иные документы, имеющиеся в распоряжении общеобразовательной организации</a:t>
            </a:r>
          </a:p>
          <a:p>
            <a:pPr marL="203200" indent="0" algn="just">
              <a:buNone/>
            </a:pP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10198" y="1681163"/>
            <a:ext cx="4747590" cy="823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BFA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Имеющиеся в распоряжении организации</a:t>
            </a:r>
          </a:p>
          <a:p>
            <a:pPr marL="0" indent="0" algn="ctr">
              <a:buNone/>
            </a:pPr>
            <a:endParaRPr lang="ru-RU" sz="2800" dirty="0">
              <a:solidFill>
                <a:srgbClr val="BFA5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7008813" y="1731963"/>
            <a:ext cx="5183187" cy="823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BFA5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Содержащиеся в информационных системах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7008813" y="2862263"/>
            <a:ext cx="5183187" cy="3327400"/>
          </a:xfrm>
        </p:spPr>
        <p:txBody>
          <a:bodyPr>
            <a:normAutofit fontScale="55000" lnSpcReduction="20000"/>
          </a:bodyPr>
          <a:lstStyle/>
          <a:p>
            <a:pPr marL="546100" indent="-342900">
              <a:buFont typeface="+mj-lt"/>
              <a:buAutoNum type="arabicPeriod"/>
            </a:pPr>
            <a:r>
              <a:rPr lang="ru-RU" sz="3800" dirty="0"/>
              <a:t>ФГИС «Моя школа» (Постановление Правительства РФ от 13.07.2022 N 1241)</a:t>
            </a:r>
          </a:p>
          <a:p>
            <a:pPr marL="546100" indent="-342900">
              <a:buFont typeface="+mj-lt"/>
              <a:buAutoNum type="arabicPeriod"/>
            </a:pPr>
            <a:r>
              <a:rPr lang="ru-RU" sz="3800" dirty="0"/>
              <a:t>Федеральная информационная система оценки качества образования</a:t>
            </a:r>
          </a:p>
          <a:p>
            <a:pPr marL="546100" indent="-342900">
              <a:buFont typeface="+mj-lt"/>
              <a:buAutoNum type="arabicPeriod"/>
            </a:pPr>
            <a:r>
              <a:rPr lang="ru-RU" sz="3800" dirty="0"/>
              <a:t>Информационные системы Федеральной службы по надзору в сфере образования и науки (АКНДПП, ФИС ФРДО, реестры лицензий и государственной аккредитации)</a:t>
            </a:r>
          </a:p>
          <a:p>
            <a:pPr marL="546100" indent="-342900">
              <a:buFont typeface="+mj-lt"/>
              <a:buAutoNum type="arabicPeriod"/>
            </a:pPr>
            <a:r>
              <a:rPr lang="ru-RU" sz="3800" dirty="0"/>
              <a:t>ФИС и РИС ГИА и приема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5136" y="1546789"/>
            <a:ext cx="2828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77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E2A16"/>
      </a:accent1>
      <a:accent2>
        <a:srgbClr val="E9DCB1"/>
      </a:accent2>
      <a:accent3>
        <a:srgbClr val="DAC37B"/>
      </a:accent3>
      <a:accent4>
        <a:srgbClr val="A98B57"/>
      </a:accent4>
      <a:accent5>
        <a:srgbClr val="C5B179"/>
      </a:accent5>
      <a:accent6>
        <a:srgbClr val="BFA56E"/>
      </a:accent6>
      <a:hlink>
        <a:srgbClr val="3E2A16"/>
      </a:hlink>
      <a:folHlink>
        <a:srgbClr val="A98B5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5776</TotalTime>
  <Words>2331</Words>
  <Application>Microsoft Office PowerPoint</Application>
  <PresentationFormat>Произвольный</PresentationFormat>
  <Paragraphs>328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Вопросы совещания</vt:lpstr>
      <vt:lpstr>Нормативные правовые основания АМ (было)</vt:lpstr>
      <vt:lpstr>Нормативные правовые основания АМ</vt:lpstr>
      <vt:lpstr> Участники аккредитационного мониторинга.  Условия выборки </vt:lpstr>
      <vt:lpstr>Этапы проведения АМ </vt:lpstr>
      <vt:lpstr>Сроки проведения АМ </vt:lpstr>
      <vt:lpstr>  Личный кабинет ОО для прохождения АМ  (филиал – свой ЛК)  </vt:lpstr>
      <vt:lpstr>                      Источники сведений для АМ   </vt:lpstr>
      <vt:lpstr> АККРЕДИТАЦИОННЫЙ КАЛЬКУЛЯТОР </vt:lpstr>
      <vt:lpstr>  АП1. Наличие электронной информационно-образовательной среды  </vt:lpstr>
      <vt:lpstr>  АП1. Наличие электронной информационно-образовательной среды  </vt:lpstr>
      <vt:lpstr>   АП2 . 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СПО  </vt:lpstr>
      <vt:lpstr>   АП2 . Доля выпускников, трудоустроившихся в течение календарного года, следующего за годом выпуска, в общей численности выпускников по образовательной программе СПО  </vt:lpstr>
      <vt:lpstr>    АП3 . Участие обучающихся образовательной организации в оценочных процедурах,  проведенных в рамках мониторинга системы образования (ВПР)  </vt:lpstr>
      <vt:lpstr>    АП3 . Участие обучающихся образовательной организации в оценочных процедурах,  проведенных в рамках мониторинга системы образования (ВПР)  </vt:lpstr>
      <vt:lpstr>    АП4 . 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СПО   </vt:lpstr>
      <vt:lpstr>    АП4 . Медианный результат предшествующей аттестации обучающихся образовательной организации в форме демонстрационного экзамена по образовательной программе СПО*   </vt:lpstr>
      <vt:lpstr>     АП5 . Доля педагогических работников, обеспечивающих освоение обучающимися профессиональных модулей образовательной программы СПО,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СПО  </vt:lpstr>
      <vt:lpstr>     АП5 . Доля педагогических работников, обеспечивающих освоение обучающимися профессиональных модулей образовательной программы СПО, имеющих опыт деятельности не менее одного года в организациях, направление деятельности которых соответствует области профессиональной деятельности, в общей численности педагогических работников, участвующих в реализации профессиональных модулей соответствующей образовательной программы СПО  </vt:lpstr>
      <vt:lpstr>   АП6 . 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СПО  </vt:lpstr>
      <vt:lpstr>   АП6 . Доля педагогических работников, имеющих первую или высшую квалификационные категории, ученое звание и (или) ученую степень и (или) лиц, приравненных к ним, в общей численности педагогических работников, участвующих в реализации соответствующей образовательной программы СПО  </vt:lpstr>
      <vt:lpstr>   АП7 . Наличие внутренней системы оценки качества образования   </vt:lpstr>
      <vt:lpstr>   АП7 . Наличие внутренней системы оценки качества образования   </vt:lpstr>
      <vt:lpstr> Сумма показателей </vt:lpstr>
      <vt:lpstr>         Результаты прохождения АМ и принимаемые меры по результатам</vt:lpstr>
      <vt:lpstr>Как подготовиться к процедуре </vt:lpstr>
      <vt:lpstr>Участник апробации АМ в Красноярском крае </vt:lpstr>
      <vt:lpstr>Презентация PowerPoint</vt:lpstr>
      <vt:lpstr>Совещание с муниципальными координаторами: прохождение аккредитационного мониторинга, промежуточные результаты.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Кузьмина Наталья Евгеньевна</dc:creator>
  <cp:lastModifiedBy>Конжева Татьяна Николаевна</cp:lastModifiedBy>
  <cp:revision>430</cp:revision>
  <cp:lastPrinted>2023-09-18T12:51:01Z</cp:lastPrinted>
  <dcterms:created xsi:type="dcterms:W3CDTF">2023-06-07T06:58:20Z</dcterms:created>
  <dcterms:modified xsi:type="dcterms:W3CDTF">2023-09-19T04:27:36Z</dcterms:modified>
</cp:coreProperties>
</file>