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8"/>
  </p:notesMasterIdLst>
  <p:handoutMasterIdLst>
    <p:handoutMasterId r:id="rId39"/>
  </p:handoutMasterIdLst>
  <p:sldIdLst>
    <p:sldId id="897" r:id="rId2"/>
    <p:sldId id="1819" r:id="rId3"/>
    <p:sldId id="1817" r:id="rId4"/>
    <p:sldId id="1816" r:id="rId5"/>
    <p:sldId id="1842" r:id="rId6"/>
    <p:sldId id="1843" r:id="rId7"/>
    <p:sldId id="1852" r:id="rId8"/>
    <p:sldId id="1840" r:id="rId9"/>
    <p:sldId id="1844" r:id="rId10"/>
    <p:sldId id="1822" r:id="rId11"/>
    <p:sldId id="1826" r:id="rId12"/>
    <p:sldId id="1832" r:id="rId13"/>
    <p:sldId id="1845" r:id="rId14"/>
    <p:sldId id="1827" r:id="rId15"/>
    <p:sldId id="1833" r:id="rId16"/>
    <p:sldId id="1849" r:id="rId17"/>
    <p:sldId id="1831" r:id="rId18"/>
    <p:sldId id="1834" r:id="rId19"/>
    <p:sldId id="1848" r:id="rId20"/>
    <p:sldId id="1828" r:id="rId21"/>
    <p:sldId id="1835" r:id="rId22"/>
    <p:sldId id="1851" r:id="rId23"/>
    <p:sldId id="1846" r:id="rId24"/>
    <p:sldId id="1829" r:id="rId25"/>
    <p:sldId id="1836" r:id="rId26"/>
    <p:sldId id="1850" r:id="rId27"/>
    <p:sldId id="1830" r:id="rId28"/>
    <p:sldId id="1837" r:id="rId29"/>
    <p:sldId id="1847" r:id="rId30"/>
    <p:sldId id="1823" r:id="rId31"/>
    <p:sldId id="1825" r:id="rId32"/>
    <p:sldId id="1818" r:id="rId33"/>
    <p:sldId id="1853" r:id="rId34"/>
    <p:sldId id="1824" r:id="rId35"/>
    <p:sldId id="1815" r:id="rId36"/>
    <p:sldId id="1839" r:id="rId37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819"/>
            <p14:sldId id="1817"/>
            <p14:sldId id="1816"/>
            <p14:sldId id="1842"/>
            <p14:sldId id="1843"/>
            <p14:sldId id="1852"/>
            <p14:sldId id="1840"/>
            <p14:sldId id="1844"/>
            <p14:sldId id="1822"/>
            <p14:sldId id="1826"/>
            <p14:sldId id="1832"/>
            <p14:sldId id="1845"/>
            <p14:sldId id="1827"/>
            <p14:sldId id="1833"/>
            <p14:sldId id="1849"/>
            <p14:sldId id="1831"/>
            <p14:sldId id="1834"/>
            <p14:sldId id="1848"/>
            <p14:sldId id="1828"/>
            <p14:sldId id="1835"/>
            <p14:sldId id="1851"/>
            <p14:sldId id="1846"/>
            <p14:sldId id="1829"/>
            <p14:sldId id="1836"/>
            <p14:sldId id="1850"/>
            <p14:sldId id="1830"/>
            <p14:sldId id="1837"/>
            <p14:sldId id="1847"/>
            <p14:sldId id="1823"/>
            <p14:sldId id="1825"/>
            <p14:sldId id="1818"/>
            <p14:sldId id="1853"/>
            <p14:sldId id="1824"/>
            <p14:sldId id="1815"/>
            <p14:sldId id="18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E8C"/>
    <a:srgbClr val="00CC9C"/>
    <a:srgbClr val="CC9900"/>
    <a:srgbClr val="608DC4"/>
    <a:srgbClr val="FF5353"/>
    <a:srgbClr val="607492"/>
    <a:srgbClr val="149698"/>
    <a:srgbClr val="1496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4266" autoAdjust="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047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8005"/>
            <a:ext cx="2945766" cy="497046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1" y="0"/>
            <a:ext cx="2945765" cy="497046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1" y="9428004"/>
            <a:ext cx="2945765" cy="497045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4796"/>
            <a:ext cx="5436867" cy="4467065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Очная-приоритет, одной достаточно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9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локальные нормативные акты образовательной организации по основным вопросам организации и осуществления образовательной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12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9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квалификация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18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7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21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3E5DD23FE4EBB7C3AB63FE8244B81E9C73630D0B639161968219AE561D0ABB6B2E9EA859CC7883BC7EF9F15D147777ADB1FDED8752B94A3bEG2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isk.yandex.ru/i/BengaT-3ilTA_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asobrnadzor.ru/controls/accredmonitoring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6;&#1082;&#1086;&#1083;&#1072;4.&#1072;&#1073;&#1072;&#1085;-&#1086;&#1073;&#1088;.&#1088;&#1092;/dorofeeva-elena-aleksandrovna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ga.obrnadzor.gov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542032" y="1083982"/>
            <a:ext cx="6443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Аккредитационный мониторинг для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ОО Красноярского края.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Calibri"/>
              <a:sym typeface="Calibri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Calibri"/>
                <a:sym typeface="Calibri"/>
              </a:rPr>
              <a:t>Промежуточные результаты. Вопросы и ответы.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774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" y="3249688"/>
            <a:ext cx="1054324" cy="1284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3768" y="3857098"/>
            <a:ext cx="2923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Конжева</a:t>
            </a:r>
            <a:r>
              <a:rPr lang="ru-RU" b="1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 Татьяна Николаевна</a:t>
            </a:r>
          </a:p>
          <a:p>
            <a:endParaRPr lang="ru-RU" sz="1200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algn="r"/>
            <a:r>
              <a:rPr lang="ru-RU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региональный координатор АМ</a:t>
            </a:r>
          </a:p>
          <a:p>
            <a:pPr algn="r"/>
            <a:r>
              <a:rPr lang="ru-RU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Красноярского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7747367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145" y="121868"/>
            <a:ext cx="4219791" cy="566980"/>
          </a:xfrm>
        </p:spPr>
        <p:txBody>
          <a:bodyPr/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Источники сведений для АМ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3931920" cy="1847849"/>
          </a:xfrm>
        </p:spPr>
        <p:txBody>
          <a:bodyPr/>
          <a:lstStyle/>
          <a:p>
            <a:pPr marL="203200" indent="0">
              <a:buNone/>
            </a:pPr>
            <a:endParaRPr lang="ru-RU" sz="1400" dirty="0"/>
          </a:p>
          <a:p>
            <a:pPr marL="203200" indent="0">
              <a:buNone/>
            </a:pPr>
            <a:endParaRPr lang="ru-RU" sz="1400" dirty="0">
              <a:solidFill>
                <a:schemeClr val="bg2"/>
              </a:solidFill>
            </a:endParaRPr>
          </a:p>
          <a:p>
            <a:pPr marL="203200" indent="0">
              <a:buNone/>
            </a:pPr>
            <a:endParaRPr lang="ru-RU" sz="1400" dirty="0">
              <a:solidFill>
                <a:schemeClr val="bg2"/>
              </a:solidFill>
            </a:endParaRPr>
          </a:p>
          <a:p>
            <a:pPr marL="203200" indent="0">
              <a:buNone/>
            </a:pP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080" y="235435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6100" indent="-342900">
              <a:buFont typeface="+mj-lt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ФГИС «Моя школа»</a:t>
            </a:r>
          </a:p>
          <a:p>
            <a:pPr marL="546100" indent="-342900">
              <a:buFont typeface="+mj-lt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Федеральная информационная система оценки качества образования</a:t>
            </a:r>
          </a:p>
          <a:p>
            <a:pPr marL="546100" indent="-342900">
              <a:buFont typeface="+mj-lt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Информационные системы Федеральной службы по надзору в сфере образования и науки (АКНДПП, ФИС ФРДО, реестры лицензий и государственной аккредитации)</a:t>
            </a:r>
          </a:p>
          <a:p>
            <a:pPr marL="546100" indent="-342900">
              <a:buFont typeface="+mj-lt"/>
              <a:buAutoNum type="arabicPeriod"/>
            </a:pPr>
            <a:r>
              <a:rPr lang="ru-RU" b="1" dirty="0">
                <a:solidFill>
                  <a:schemeClr val="bg2"/>
                </a:solidFill>
              </a:rPr>
              <a:t>ФИС и РИС ГИА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432" y="2305586"/>
            <a:ext cx="38587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342900" algn="just">
              <a:buFont typeface="+mj-lt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Официальный сайт общеобразовательной организации (Т</a:t>
            </a:r>
            <a:r>
              <a:rPr lang="ru-RU" dirty="0"/>
              <a:t>ребования к структуре официального сайта приказ РОН </a:t>
            </a:r>
            <a:br>
              <a:rPr lang="ru-RU" dirty="0"/>
            </a:br>
            <a:r>
              <a:rPr lang="ru-RU" dirty="0"/>
              <a:t>№ 831 от 14.08.2020) </a:t>
            </a:r>
            <a:endParaRPr lang="ru-RU" dirty="0">
              <a:solidFill>
                <a:schemeClr val="bg2"/>
              </a:solidFill>
            </a:endParaRPr>
          </a:p>
          <a:p>
            <a:pPr marL="546100" indent="-342900">
              <a:buFont typeface="+mj-lt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Локальные акты, договоры (акты выполненных работ), образовательные программы, иные документы, имеющиеся в распоряжении общеобразовательной организации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2212" y="1255724"/>
            <a:ext cx="3737867" cy="566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Имеющиеся в распоряжении организации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67145" y="1255724"/>
            <a:ext cx="3737867" cy="5669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/>
                </a:solidFill>
              </a:rPr>
              <a:t>Содержащиеся в информационных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1081342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7717238" cy="436643"/>
          </a:xfrm>
        </p:spPr>
        <p:txBody>
          <a:bodyPr/>
          <a:lstStyle/>
          <a:p>
            <a:r>
              <a:rPr lang="ru-RU" sz="2000" b="1" dirty="0"/>
              <a:t>Методика расчета показателей, общие принципы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8343" y="929027"/>
            <a:ext cx="8338457" cy="3980430"/>
          </a:xfrm>
        </p:spPr>
        <p:txBody>
          <a:bodyPr/>
          <a:lstStyle/>
          <a:p>
            <a:pPr marL="203200" indent="0" algn="just">
              <a:buNone/>
            </a:pPr>
            <a:endParaRPr lang="ru-RU" sz="1100" b="1" dirty="0">
              <a:solidFill>
                <a:schemeClr val="bg2"/>
              </a:solidFill>
            </a:endParaRPr>
          </a:p>
          <a:p>
            <a:pPr marL="203200" indent="0" algn="just">
              <a:buNone/>
            </a:pPr>
            <a:r>
              <a:rPr lang="ru-RU" sz="1100" b="1" dirty="0">
                <a:solidFill>
                  <a:schemeClr val="bg2"/>
                </a:solidFill>
              </a:rPr>
              <a:t>З</a:t>
            </a:r>
            <a:r>
              <a:rPr lang="ru-RU" sz="1150" b="1" dirty="0">
                <a:solidFill>
                  <a:schemeClr val="bg2"/>
                </a:solidFill>
              </a:rPr>
              <a:t>начение показателя АП</a:t>
            </a:r>
            <a:r>
              <a:rPr lang="ru-RU" sz="1150" b="1" baseline="-25000" dirty="0">
                <a:solidFill>
                  <a:schemeClr val="bg2"/>
                </a:solidFill>
              </a:rPr>
              <a:t>1</a:t>
            </a:r>
            <a:r>
              <a:rPr lang="ru-RU" sz="1150" b="1" dirty="0">
                <a:solidFill>
                  <a:schemeClr val="bg2"/>
                </a:solidFill>
              </a:rPr>
              <a:t> "Имеется" устанавливается, если на официальном сайте организации представлены </a:t>
            </a:r>
            <a:r>
              <a:rPr lang="ru-RU" sz="11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четырёх </a:t>
            </a:r>
            <a:r>
              <a:rPr lang="ru-RU" sz="1150" b="1" dirty="0">
                <a:solidFill>
                  <a:schemeClr val="bg2"/>
                </a:solidFill>
              </a:rPr>
              <a:t>из следующих компонентов электронной информационно-образовательной среды: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</a:rPr>
              <a:t>1) доступ к информационно-телекоммуникационной сети "Интернет" (далее - сеть "Интернет");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</a:rPr>
              <a:t>2) локальный нормативный акт об электронной информационно-образовательной среде;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</a:rPr>
              <a:t>3) наличие доступа к цифровой (электронной) библиотеке и (или) иным электронным образовательным ресурсам;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</a:rPr>
              <a:t>4) наличие доступа к электронной системе учета обучающихся, учета и хранения их образовательных результатов (электронный журнал, электронный дневник);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</a:rPr>
              <a:t>5) наличие доступа к электронным портфолио обучающихся;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</a:rPr>
              <a:t>6) наличие доступа к учебному плану, рабочим программам учебных предметов, учебных курсов (в том числе внеурочной деятельности), учебных модулей начального общего образования;</a:t>
            </a:r>
          </a:p>
          <a:p>
            <a:pPr marL="203200" indent="0" algn="just">
              <a:buNone/>
            </a:pPr>
            <a:r>
              <a:rPr lang="ru-RU" sz="1150" dirty="0">
                <a:solidFill>
                  <a:schemeClr val="bg2"/>
                </a:solidFill>
                <a:highlight>
                  <a:srgbClr val="FFFF00"/>
                </a:highlight>
              </a:rPr>
              <a:t>7) личный кабинет в федеральной государственной информационной системе «Моя школа» </a:t>
            </a:r>
            <a:endParaRPr lang="ru-RU" sz="1150" dirty="0">
              <a:solidFill>
                <a:schemeClr val="bg2"/>
              </a:solidFill>
              <a:highlight>
                <a:srgbClr val="FFFF00"/>
              </a:highlight>
              <a:hlinkClick r:id="rId2"/>
            </a:endParaRPr>
          </a:p>
          <a:p>
            <a:pPr marL="203200" indent="0" algn="just">
              <a:buNone/>
            </a:pPr>
            <a:r>
              <a:rPr lang="ru-RU" sz="1150" b="1" dirty="0">
                <a:solidFill>
                  <a:schemeClr val="bg2"/>
                </a:solidFill>
              </a:rPr>
              <a:t>Наличие доступа к сети "Интернет" подтверждается соответствующим </a:t>
            </a:r>
            <a:r>
              <a:rPr lang="ru-RU" sz="1150" b="1" dirty="0">
                <a:solidFill>
                  <a:schemeClr val="accent2"/>
                </a:solidFill>
              </a:rPr>
              <a:t>договором или актами выполненных работ</a:t>
            </a:r>
            <a:r>
              <a:rPr lang="ru-RU" sz="1150" b="1" dirty="0">
                <a:solidFill>
                  <a:schemeClr val="bg2"/>
                </a:solidFill>
              </a:rPr>
              <a:t>.</a:t>
            </a:r>
          </a:p>
          <a:p>
            <a:pPr marL="203200" indent="0" algn="just">
              <a:buNone/>
            </a:pPr>
            <a:r>
              <a:rPr lang="ru-RU" sz="1150" b="1" dirty="0">
                <a:solidFill>
                  <a:schemeClr val="bg2"/>
                </a:solidFill>
              </a:rPr>
              <a:t>Доступ к вышеуказанным компонентам электронной информационно-образовательной среды подтверждается </a:t>
            </a:r>
            <a:r>
              <a:rPr lang="ru-RU" sz="1150" b="1" dirty="0">
                <a:solidFill>
                  <a:schemeClr val="accent2"/>
                </a:solidFill>
              </a:rPr>
              <a:t>ссылками на соответствующие разделы официального сайта </a:t>
            </a:r>
            <a:r>
              <a:rPr lang="ru-RU" sz="1150" b="1" dirty="0">
                <a:solidFill>
                  <a:schemeClr val="bg2"/>
                </a:solidFill>
              </a:rPr>
              <a:t>организации в сети "Интернет", функционирующими </a:t>
            </a:r>
            <a:r>
              <a:rPr lang="ru-RU" sz="1150" b="1" dirty="0">
                <a:solidFill>
                  <a:srgbClr val="FF0000"/>
                </a:solidFill>
              </a:rPr>
              <a:t>в период проведения аккредитационного мониторинга</a:t>
            </a:r>
            <a:r>
              <a:rPr lang="ru-RU" sz="1150" b="1" dirty="0">
                <a:solidFill>
                  <a:schemeClr val="bg2"/>
                </a:solidFill>
              </a:rPr>
              <a:t>.</a:t>
            </a:r>
          </a:p>
          <a:p>
            <a:pPr marL="203200" indent="0">
              <a:buNone/>
            </a:pPr>
            <a:endParaRPr lang="ru-RU" sz="1050" b="1" dirty="0">
              <a:solidFill>
                <a:schemeClr val="bg2"/>
              </a:solidFill>
            </a:endParaRPr>
          </a:p>
          <a:p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2445" y="534128"/>
            <a:ext cx="6863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Наличие электронной информационно-образовательной сред</a:t>
            </a:r>
            <a:r>
              <a:rPr lang="ru-RU" b="1" dirty="0">
                <a:solidFill>
                  <a:srgbClr val="0070C0"/>
                </a:solidFill>
              </a:rPr>
              <a:t>ы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88250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503" y="1052298"/>
            <a:ext cx="8229600" cy="3975060"/>
          </a:xfrm>
        </p:spPr>
        <p:txBody>
          <a:bodyPr/>
          <a:lstStyle/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r>
              <a:rPr lang="ru-RU" sz="1400" dirty="0">
                <a:solidFill>
                  <a:srgbClr val="0E6E8C"/>
                </a:solidFill>
              </a:rPr>
              <a:t>Главные страницы подразделов официального сайта ОО</a:t>
            </a:r>
            <a:br>
              <a:rPr lang="ru-RU" sz="1400" dirty="0">
                <a:solidFill>
                  <a:srgbClr val="0E6E8C"/>
                </a:solidFill>
              </a:rPr>
            </a:br>
            <a:r>
              <a:rPr lang="ru-RU" sz="1400" dirty="0">
                <a:solidFill>
                  <a:srgbClr val="0E6E8C"/>
                </a:solidFill>
              </a:rPr>
              <a:t>«МТО и оснащенность образовательного процесса», «Образование», «Документы»-</a:t>
            </a:r>
            <a:r>
              <a:rPr lang="ru-RU" sz="1400" b="1" dirty="0">
                <a:solidFill>
                  <a:srgbClr val="FF0000"/>
                </a:solidFill>
              </a:rPr>
              <a:t>ЭЦП</a:t>
            </a:r>
          </a:p>
          <a:p>
            <a:pPr marL="203200" indent="0" algn="ctr">
              <a:buNone/>
            </a:pPr>
            <a:r>
              <a:rPr lang="ru-RU" sz="1400" dirty="0">
                <a:solidFill>
                  <a:srgbClr val="0E6E8C"/>
                </a:solidFill>
              </a:rPr>
              <a:t>п 3.3, 3.4, 3.7 Требований … (приказ РОН от 14.08.2020 </a:t>
            </a:r>
            <a:r>
              <a:rPr lang="en-US" sz="1400" dirty="0">
                <a:solidFill>
                  <a:srgbClr val="0E6E8C"/>
                </a:solidFill>
              </a:rPr>
              <a:t>N 831</a:t>
            </a:r>
            <a:r>
              <a:rPr lang="ru-RU" sz="1400" dirty="0">
                <a:solidFill>
                  <a:srgbClr val="0E6E8C"/>
                </a:solidFill>
              </a:rPr>
              <a:t>)</a:t>
            </a:r>
          </a:p>
          <a:p>
            <a:pPr marL="203200" indent="0" algn="ctr">
              <a:buNone/>
            </a:pP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ЗАБЫТЬ СОХРАНИТЬ ВНЕСЕННЫЕ ДАНЫЕ!!! ДАЛЕЕ…</a:t>
            </a:r>
          </a:p>
          <a:p>
            <a:pPr marL="203200" indent="0">
              <a:buNone/>
            </a:pP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43C3C63-08A2-4B8F-B9D8-808918C2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64" y="97483"/>
            <a:ext cx="7717238" cy="954815"/>
          </a:xfrm>
        </p:spPr>
        <p:txBody>
          <a:bodyPr/>
          <a:lstStyle/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b="1" dirty="0"/>
              <a:t>АП1. Наличие электронной информационно-образовательной среды по состоянию на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BC5D1BC-9766-40F4-98B0-0557CB9A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37956"/>
              </p:ext>
            </p:extLst>
          </p:nvPr>
        </p:nvGraphicFramePr>
        <p:xfrm>
          <a:off x="1524000" y="1313793"/>
          <a:ext cx="6096000" cy="2091558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38842176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40118275"/>
                    </a:ext>
                  </a:extLst>
                </a:gridCol>
              </a:tblGrid>
              <a:tr h="6971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ноо</a:t>
                      </a:r>
                      <a:endParaRPr lang="ru-RU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03200" indent="0" algn="ctr">
                        <a:buNone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0" indent="0" algn="ctr">
                        <a:buNone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0" indent="0" algn="ctr">
                        <a:buNone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3200" indent="0" algn="ctr">
                        <a:buNone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Имеется – 5 баллов</a:t>
                      </a:r>
                    </a:p>
                    <a:p>
                      <a:pPr marL="203200" indent="0" algn="ctr">
                        <a:buNone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имеется – 0 баллов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2393385"/>
                  </a:ext>
                </a:extLst>
              </a:tr>
              <a:tr h="6971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ооо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8921294"/>
                  </a:ext>
                </a:extLst>
              </a:tr>
              <a:tr h="6971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соо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201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39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A3DCCCB-8E2B-4DB5-8136-4E0838FAFCEF}"/>
              </a:ext>
            </a:extLst>
          </p:cNvPr>
          <p:cNvCxnSpPr>
            <a:cxnSpLocks/>
            <a:stCxn id="8" idx="2"/>
            <a:endCxn id="8" idx="2"/>
          </p:cNvCxnSpPr>
          <p:nvPr/>
        </p:nvCxnSpPr>
        <p:spPr>
          <a:xfrm>
            <a:off x="1106311" y="1450623"/>
            <a:ext cx="0" cy="0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>
            <a:extLst>
              <a:ext uri="{FF2B5EF4-FFF2-40B4-BE49-F238E27FC236}">
                <a16:creationId xmlns="" xmlns:a16="http://schemas.microsoft.com/office/drawing/2014/main" id="{BE8E21FB-0833-484C-9F99-8762B26CC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089" y="970844"/>
            <a:ext cx="7789333" cy="3962399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Личный кабинет в ФГИС «Моя школа»</a:t>
            </a:r>
          </a:p>
          <a:p>
            <a:r>
              <a:rPr lang="ru-RU" sz="2800" dirty="0">
                <a:solidFill>
                  <a:schemeClr val="tx1"/>
                </a:solidFill>
              </a:rPr>
              <a:t>во всех ОО КК – </a:t>
            </a:r>
            <a:r>
              <a:rPr lang="ru-RU" sz="2800" dirty="0" err="1">
                <a:solidFill>
                  <a:schemeClr val="tx1"/>
                </a:solidFill>
              </a:rPr>
              <a:t>предзагрузка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Для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</a:t>
            </a:r>
            <a:r>
              <a:rPr lang="ru-RU" sz="2800" dirty="0">
                <a:solidFill>
                  <a:srgbClr val="FF0000"/>
                </a:solidFill>
              </a:rPr>
              <a:t>-другие</a:t>
            </a:r>
            <a:r>
              <a:rPr lang="ru-RU" sz="2800" dirty="0">
                <a:solidFill>
                  <a:srgbClr val="FF0000"/>
                </a:solidFill>
              </a:rPr>
              <a:t> показатели не заполняются! Переход к АП2!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только 11 ОО СПО в ФГИС «Моя школа»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Остальные ОО СПО заполняют предложенные на странице показатели, подтверждая их ссылками.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7163" y="42862"/>
            <a:ext cx="7716837" cy="1063449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            АП1 Информационно-образовательная среда на 2023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>
          <a:xfrm>
            <a:off x="8370888" y="4752975"/>
            <a:ext cx="773112" cy="274638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8538B47-0C7A-4CA1-9C5D-32D59EB9CCA8}"/>
              </a:ext>
            </a:extLst>
          </p:cNvPr>
          <p:cNvSpPr/>
          <p:nvPr/>
        </p:nvSpPr>
        <p:spPr>
          <a:xfrm>
            <a:off x="824089" y="970845"/>
            <a:ext cx="564444" cy="479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Маркеры-галочки">
            <a:extLst>
              <a:ext uri="{FF2B5EF4-FFF2-40B4-BE49-F238E27FC236}">
                <a16:creationId xmlns="" xmlns:a16="http://schemas.microsoft.com/office/drawing/2014/main" id="{BA00A9A1-82BD-41F7-9DA6-127337B4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89" y="886178"/>
            <a:ext cx="564444" cy="5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6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867" y="3957"/>
            <a:ext cx="7717238" cy="648071"/>
          </a:xfrm>
        </p:spPr>
        <p:txBody>
          <a:bodyPr/>
          <a:lstStyle/>
          <a:p>
            <a:r>
              <a:rPr lang="ru-RU" sz="2000" b="1" dirty="0"/>
              <a:t>Методика расчета показателей, общие принципы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827207"/>
          </a:xfrm>
        </p:spPr>
        <p:txBody>
          <a:bodyPr/>
          <a:lstStyle/>
          <a:p>
            <a:pPr marL="203200" indent="0" algn="just">
              <a:buNone/>
            </a:pPr>
            <a:r>
              <a:rPr lang="ru-RU" sz="1600" dirty="0">
                <a:solidFill>
                  <a:schemeClr val="bg2"/>
                </a:solidFill>
              </a:rPr>
              <a:t>Значение показателя "Принимали участие" устанавливается при наличии обучающихся </a:t>
            </a:r>
            <a:r>
              <a:rPr lang="ru-RU" sz="1600" b="1" dirty="0">
                <a:solidFill>
                  <a:schemeClr val="bg2"/>
                </a:solidFill>
              </a:rPr>
              <a:t>4-х классов </a:t>
            </a:r>
            <a:r>
              <a:rPr lang="ru-RU" sz="1600" dirty="0">
                <a:solidFill>
                  <a:schemeClr val="bg2"/>
                </a:solidFill>
              </a:rPr>
              <a:t>начального общего образования, </a:t>
            </a:r>
            <a:r>
              <a:rPr lang="ru-RU" sz="1600" b="1" dirty="0">
                <a:solidFill>
                  <a:schemeClr val="bg2"/>
                </a:solidFill>
              </a:rPr>
              <a:t>5 - 8 классов</a:t>
            </a:r>
            <a:r>
              <a:rPr lang="ru-RU" sz="1600" dirty="0">
                <a:solidFill>
                  <a:schemeClr val="bg2"/>
                </a:solidFill>
              </a:rPr>
              <a:t> организации основного общего образования, </a:t>
            </a:r>
            <a:r>
              <a:rPr lang="ru-RU" sz="1600" b="1" dirty="0">
                <a:solidFill>
                  <a:schemeClr val="bg2"/>
                </a:solidFill>
              </a:rPr>
              <a:t>11-х классов </a:t>
            </a:r>
            <a:r>
              <a:rPr lang="ru-RU" sz="1600" dirty="0">
                <a:solidFill>
                  <a:schemeClr val="bg2"/>
                </a:solidFill>
              </a:rPr>
              <a:t>организации среднего общего образования участвовавших </a:t>
            </a:r>
            <a:r>
              <a:rPr lang="ru-RU" sz="1600" dirty="0">
                <a:solidFill>
                  <a:srgbClr val="FF0000"/>
                </a:solidFill>
              </a:rPr>
              <a:t>по всем учебным предметам</a:t>
            </a:r>
            <a:r>
              <a:rPr lang="ru-RU" sz="1600" dirty="0">
                <a:solidFill>
                  <a:schemeClr val="accent2"/>
                </a:solidFill>
              </a:rPr>
              <a:t>, </a:t>
            </a:r>
            <a:r>
              <a:rPr lang="ru-RU" sz="1600" dirty="0">
                <a:solidFill>
                  <a:schemeClr val="bg2"/>
                </a:solidFill>
              </a:rPr>
              <a:t>установленным Федеральной службы по надзору в сфере образования и науки, во всероссийских проверочных работах.</a:t>
            </a:r>
          </a:p>
          <a:p>
            <a:pPr marL="203200" indent="0" algn="just">
              <a:buNone/>
            </a:pPr>
            <a:r>
              <a:rPr lang="ru-RU" sz="1600" dirty="0">
                <a:solidFill>
                  <a:schemeClr val="bg2"/>
                </a:solidFill>
              </a:rPr>
              <a:t>Полученное при расчете показателя значение сопоставляется с </a:t>
            </a:r>
            <a:r>
              <a:rPr lang="ru-RU" sz="1600" dirty="0" err="1">
                <a:solidFill>
                  <a:schemeClr val="bg2"/>
                </a:solidFill>
              </a:rPr>
              <a:t>критериальным</a:t>
            </a:r>
            <a:r>
              <a:rPr lang="ru-RU" sz="1600" dirty="0">
                <a:solidFill>
                  <a:schemeClr val="bg2"/>
                </a:solidFill>
              </a:rPr>
              <a:t> значением и устанавливается количество баллов по данному показателю.</a:t>
            </a:r>
          </a:p>
          <a:p>
            <a:pPr marL="203200" indent="0" algn="just">
              <a:buNone/>
            </a:pPr>
            <a:r>
              <a:rPr lang="ru-RU" sz="1600" dirty="0">
                <a:solidFill>
                  <a:schemeClr val="bg2"/>
                </a:solidFill>
              </a:rPr>
              <a:t>Отчетный период (</a:t>
            </a:r>
            <a:r>
              <a:rPr lang="ru-RU" sz="1600" b="1" i="1" dirty="0">
                <a:solidFill>
                  <a:srgbClr val="FF0000"/>
                </a:solidFill>
              </a:rPr>
              <a:t>читайте на страничке данного показателя в ЛК</a:t>
            </a:r>
            <a:r>
              <a:rPr lang="ru-RU" sz="1600" dirty="0">
                <a:solidFill>
                  <a:schemeClr val="bg2"/>
                </a:solidFill>
              </a:rPr>
              <a:t>):</a:t>
            </a:r>
          </a:p>
          <a:p>
            <a:pPr marL="203200" indent="0" algn="just">
              <a:buNone/>
            </a:pPr>
            <a:r>
              <a:rPr lang="ru-RU" sz="1600" dirty="0">
                <a:solidFill>
                  <a:schemeClr val="bg2"/>
                </a:solidFill>
              </a:rPr>
              <a:t>Информация по показателю АП2 предоставляется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2022 год</a:t>
            </a:r>
            <a: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600" dirty="0">
                <a:solidFill>
                  <a:schemeClr val="bg2"/>
                </a:solidFill>
              </a:rPr>
              <a:t> предшествующий году проведения аккредитационного мониторинга (если нет за 2022,то берём данные за 2023 )</a:t>
            </a:r>
          </a:p>
          <a:p>
            <a:pPr marL="203200" indent="0" algn="just">
              <a:buNone/>
            </a:pPr>
            <a:r>
              <a:rPr lang="ru-RU" sz="1600" b="1" dirty="0">
                <a:solidFill>
                  <a:schemeClr val="bg2"/>
                </a:solidFill>
              </a:rPr>
              <a:t>НОО</a:t>
            </a:r>
            <a:r>
              <a:rPr lang="ru-RU" sz="1600" dirty="0">
                <a:solidFill>
                  <a:schemeClr val="bg2"/>
                </a:solidFill>
              </a:rPr>
              <a:t>-4 класс, </a:t>
            </a:r>
            <a:r>
              <a:rPr lang="ru-RU" sz="1600" b="1" dirty="0">
                <a:solidFill>
                  <a:schemeClr val="bg2"/>
                </a:solidFill>
              </a:rPr>
              <a:t>ООО</a:t>
            </a:r>
            <a:r>
              <a:rPr lang="ru-RU" sz="1600" dirty="0">
                <a:solidFill>
                  <a:schemeClr val="bg2"/>
                </a:solidFill>
              </a:rPr>
              <a:t> – даже если не все из 5-8-х классов были в этот год на уровне (комментарий: в каких классах не было обучающихся), </a:t>
            </a:r>
            <a:r>
              <a:rPr lang="ru-RU" sz="1600" b="1" dirty="0">
                <a:solidFill>
                  <a:schemeClr val="bg2"/>
                </a:solidFill>
              </a:rPr>
              <a:t>СОО-</a:t>
            </a:r>
            <a:r>
              <a:rPr lang="ru-RU" sz="1600" dirty="0">
                <a:solidFill>
                  <a:schemeClr val="bg2"/>
                </a:solidFill>
              </a:rPr>
              <a:t> 11 класс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652028"/>
            <a:ext cx="6540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Участие обучающихся в оценочных мероприятиях, проведенных в рамках мониторинга системы образования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C372D31-B82C-44B3-BBB4-DAB57AE39B99}"/>
              </a:ext>
            </a:extLst>
          </p:cNvPr>
          <p:cNvSpPr/>
          <p:nvPr/>
        </p:nvSpPr>
        <p:spPr>
          <a:xfrm>
            <a:off x="654756" y="652029"/>
            <a:ext cx="791110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Georgia" panose="02040502050405020303" pitchFamily="18" charset="0"/>
              </a:rPr>
              <a:t>ПрД</a:t>
            </a:r>
            <a:endParaRPr lang="ru-RU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ru-RU" sz="1050" b="1" dirty="0">
              <a:solidFill>
                <a:schemeClr val="bg2"/>
              </a:solidFill>
            </a:endParaRPr>
          </a:p>
          <a:p>
            <a:pPr marL="203200" indent="0">
              <a:buNone/>
            </a:pPr>
            <a:endParaRPr lang="ru-RU" sz="1050" b="1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978CBDB-A2AD-434D-83A6-F7055363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09" y="97484"/>
            <a:ext cx="7189866" cy="648071"/>
          </a:xfrm>
        </p:spPr>
        <p:txBody>
          <a:bodyPr/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АП2. Участие обучающихся в оценочных мероприятиях, проведенных в рамках мониторинга системы образования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33106B32-C994-4D24-87B8-C72867E72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21131"/>
              </p:ext>
            </p:extLst>
          </p:nvPr>
        </p:nvGraphicFramePr>
        <p:xfrm>
          <a:off x="1524000" y="1041260"/>
          <a:ext cx="6096000" cy="2707779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4102169975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618421523"/>
                    </a:ext>
                  </a:extLst>
                </a:gridCol>
              </a:tblGrid>
              <a:tr h="66891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ноо</a:t>
                      </a:r>
                      <a:endParaRPr lang="ru-RU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Принимали участие – 10 баллов</a:t>
                      </a:r>
                    </a:p>
                    <a:p>
                      <a:pPr algn="ctr"/>
                      <a:r>
                        <a:rPr lang="ru-RU" sz="1600" b="1" dirty="0"/>
                        <a:t>Не принимали - 0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3498998"/>
                  </a:ext>
                </a:extLst>
              </a:tr>
              <a:tr h="66891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ооо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561647"/>
                  </a:ext>
                </a:extLst>
              </a:tr>
              <a:tr h="66891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соо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7094334"/>
                  </a:ext>
                </a:extLst>
              </a:tr>
              <a:tr h="668913">
                <a:tc gridSpan="2">
                  <a:txBody>
                    <a:bodyPr/>
                    <a:lstStyle/>
                    <a:p>
                      <a:pPr marL="203200" indent="0" algn="ctr"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ЗАБЫТЬ СОХРАНИТЬ ВНЕСЕННЫЕ ДАНЫЕ!!! </a:t>
                      </a:r>
                      <a:r>
                        <a:rPr lang="ru-RU" sz="2000" b="1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ДАЛЕЕ…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7548998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84B83DB-91F7-458B-A4EA-30B37C04D1B8}"/>
              </a:ext>
            </a:extLst>
          </p:cNvPr>
          <p:cNvSpPr/>
          <p:nvPr/>
        </p:nvSpPr>
        <p:spPr>
          <a:xfrm>
            <a:off x="731520" y="3818965"/>
            <a:ext cx="7605656" cy="1208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расхождении или отсутствии </a:t>
            </a:r>
            <a:r>
              <a:rPr lang="ru-RU" dirty="0" err="1"/>
              <a:t>предзагруженных</a:t>
            </a:r>
            <a:r>
              <a:rPr lang="ru-RU" dirty="0"/>
              <a:t> данных с фактическими заполняется поле «Причины непредоставления данных или несогласия с данными»  для корректировки данных со ссылкой на подтверждающие документы</a:t>
            </a:r>
          </a:p>
          <a:p>
            <a:pPr algn="ctr"/>
            <a:r>
              <a:rPr lang="ru-RU" dirty="0"/>
              <a:t>(протоколы из личных кабинетов ФИСОКО ВПР- 2022)</a:t>
            </a:r>
          </a:p>
        </p:txBody>
      </p:sp>
    </p:spTree>
    <p:extLst>
      <p:ext uri="{BB962C8B-B14F-4D97-AF65-F5344CB8AC3E}">
        <p14:creationId xmlns:p14="http://schemas.microsoft.com/office/powerpoint/2010/main" val="42790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A3DCCCB-8E2B-4DB5-8136-4E0838FAFCEF}"/>
              </a:ext>
            </a:extLst>
          </p:cNvPr>
          <p:cNvCxnSpPr>
            <a:cxnSpLocks/>
            <a:stCxn id="8" idx="2"/>
            <a:endCxn id="8" idx="2"/>
          </p:cNvCxnSpPr>
          <p:nvPr/>
        </p:nvCxnSpPr>
        <p:spPr>
          <a:xfrm>
            <a:off x="1106311" y="1450623"/>
            <a:ext cx="0" cy="0"/>
          </a:xfrm>
          <a:prstGeom prst="line">
            <a:avLst/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дзаголовок 15">
            <a:extLst>
              <a:ext uri="{FF2B5EF4-FFF2-40B4-BE49-F238E27FC236}">
                <a16:creationId xmlns="" xmlns:a16="http://schemas.microsoft.com/office/drawing/2014/main" id="{BE8E21FB-0833-484C-9F99-8762B26CC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089" y="970844"/>
            <a:ext cx="7789333" cy="3962399"/>
          </a:xfrm>
        </p:spPr>
        <p:txBody>
          <a:bodyPr/>
          <a:lstStyle/>
          <a:p>
            <a:pPr marL="177800" algn="just"/>
            <a:r>
              <a:rPr lang="ru-RU" sz="2800" dirty="0"/>
              <a:t>   </a:t>
            </a:r>
            <a:r>
              <a:rPr lang="ru-RU" sz="2800" dirty="0">
                <a:solidFill>
                  <a:srgbClr val="FF0000"/>
                </a:solidFill>
              </a:rPr>
              <a:t>Ждём загрузку.</a:t>
            </a:r>
            <a:r>
              <a:rPr lang="ru-RU" sz="2800" dirty="0">
                <a:solidFill>
                  <a:schemeClr val="tx1"/>
                </a:solidFill>
              </a:rPr>
              <a:t> Результат показателя был предварительно загружен. Изменить значение в этом поле невозможно. </a:t>
            </a:r>
            <a:endParaRPr lang="ru-RU" sz="2800" dirty="0">
              <a:solidFill>
                <a:srgbClr val="FF0000"/>
              </a:solidFill>
            </a:endParaRPr>
          </a:p>
          <a:p>
            <a:pPr marL="177800" algn="just"/>
            <a:r>
              <a:rPr lang="ru-RU" sz="2800" dirty="0">
                <a:solidFill>
                  <a:schemeClr val="tx1"/>
                </a:solidFill>
              </a:rPr>
              <a:t>Если будет </a:t>
            </a:r>
            <a:r>
              <a:rPr lang="ru-RU" sz="2800" dirty="0">
                <a:solidFill>
                  <a:srgbClr val="FF0000"/>
                </a:solidFill>
              </a:rPr>
              <a:t>загрузка и результат некорректен </a:t>
            </a:r>
            <a:r>
              <a:rPr lang="ru-RU" sz="2800" dirty="0">
                <a:solidFill>
                  <a:schemeClr val="tx1"/>
                </a:solidFill>
              </a:rPr>
              <a:t>(уточняем данные в поле для несогласия с данными).</a:t>
            </a:r>
          </a:p>
          <a:p>
            <a:pPr marL="177800" algn="just"/>
            <a:r>
              <a:rPr lang="ru-RU" sz="2800" dirty="0">
                <a:solidFill>
                  <a:schemeClr val="tx1"/>
                </a:solidFill>
              </a:rPr>
              <a:t>Если </a:t>
            </a:r>
            <a:r>
              <a:rPr lang="ru-RU" sz="2800" dirty="0">
                <a:solidFill>
                  <a:srgbClr val="FF0000"/>
                </a:solidFill>
              </a:rPr>
              <a:t>не будет загрузки </a:t>
            </a:r>
            <a:r>
              <a:rPr lang="ru-RU" sz="2800" dirty="0">
                <a:solidFill>
                  <a:schemeClr val="tx1"/>
                </a:solidFill>
              </a:rPr>
              <a:t>(после информации от МК) вносят сами, указывая год участия в ВПР. </a:t>
            </a:r>
          </a:p>
          <a:p>
            <a:pPr marL="177800"/>
            <a:endParaRPr lang="ru-RU" sz="2800" dirty="0">
              <a:solidFill>
                <a:srgbClr val="FF0000"/>
              </a:solidFill>
            </a:endParaRPr>
          </a:p>
          <a:p>
            <a:pPr marL="177800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7163" y="42862"/>
            <a:ext cx="7716837" cy="1063449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          АП2-школа, АП3-спо ВПР 2022,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если не участвовали в 2022, тогда - весна 2023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>
          <a:xfrm>
            <a:off x="8370888" y="4752975"/>
            <a:ext cx="773112" cy="274638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8538B47-0C7A-4CA1-9C5D-32D59EB9CCA8}"/>
              </a:ext>
            </a:extLst>
          </p:cNvPr>
          <p:cNvSpPr/>
          <p:nvPr/>
        </p:nvSpPr>
        <p:spPr>
          <a:xfrm>
            <a:off x="824089" y="970845"/>
            <a:ext cx="564444" cy="479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Маркеры-галочки">
            <a:extLst>
              <a:ext uri="{FF2B5EF4-FFF2-40B4-BE49-F238E27FC236}">
                <a16:creationId xmlns="" xmlns:a16="http://schemas.microsoft.com/office/drawing/2014/main" id="{BA00A9A1-82BD-41F7-9DA6-127337B4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089" y="886178"/>
            <a:ext cx="564444" cy="56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4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Методика расчета показателей, общие принципы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872" y="1483025"/>
            <a:ext cx="8229600" cy="3270489"/>
          </a:xfrm>
        </p:spPr>
        <p:txBody>
          <a:bodyPr/>
          <a:lstStyle/>
          <a:p>
            <a:pPr marL="203200" indent="0" algn="just">
              <a:buNone/>
            </a:pPr>
            <a:r>
              <a:rPr lang="ru-RU" sz="1400" b="1" dirty="0">
                <a:solidFill>
                  <a:schemeClr val="bg2"/>
                </a:solidFill>
              </a:rPr>
              <a:t>Значение показателя рассчитывается как отношение количества педагогических работников, имеющих квалификационные категории по должности "Учитель" и (или) "Преподаватель", и (или) ученое звание и (или) ученую степень (в том числе богословские ученые степени и звания) и лиц, приравненных к ним, участвующих в </a:t>
            </a:r>
            <a:r>
              <a:rPr lang="ru-RU" sz="1400" b="1" dirty="0">
                <a:solidFill>
                  <a:schemeClr val="accent2"/>
                </a:solidFill>
              </a:rPr>
              <a:t>реализации учебного плана </a:t>
            </a:r>
            <a:r>
              <a:rPr lang="ru-RU" sz="1400" b="1" dirty="0">
                <a:solidFill>
                  <a:schemeClr val="bg2"/>
                </a:solidFill>
              </a:rPr>
              <a:t>основной образовательной программы НОО, ООО, СОО к общему количеству педагогических работников, участвующих в реализации учебного плана НОО, ООО, СОО, умноженное на 100.	</a:t>
            </a:r>
            <a:r>
              <a:rPr lang="ru-RU" sz="1400" dirty="0">
                <a:solidFill>
                  <a:schemeClr val="bg2"/>
                </a:solidFill>
              </a:rPr>
              <a:t>	</a:t>
            </a:r>
          </a:p>
          <a:p>
            <a:pPr marL="203200" indent="0" algn="just">
              <a:buNone/>
            </a:pPr>
            <a:r>
              <a:rPr lang="ru-RU" sz="1400" dirty="0">
                <a:solidFill>
                  <a:schemeClr val="bg2"/>
                </a:solidFill>
              </a:rPr>
              <a:t>При расчете показателя учитываются в том числе внешние совместители и лица, работающие по договорам гражданско-правового характера.</a:t>
            </a:r>
          </a:p>
          <a:p>
            <a:pPr marL="203200" indent="0" algn="just">
              <a:buNone/>
            </a:pPr>
            <a:r>
              <a:rPr lang="ru-RU" sz="1400" dirty="0">
                <a:solidFill>
                  <a:schemeClr val="bg2"/>
                </a:solidFill>
              </a:rPr>
              <a:t>Отчетный период (</a:t>
            </a:r>
            <a:r>
              <a:rPr lang="ru-RU" sz="1400" b="1" i="1" dirty="0">
                <a:solidFill>
                  <a:srgbClr val="FF0000"/>
                </a:solidFill>
              </a:rPr>
              <a:t>читайте на страничке данного показателя в ЛК</a:t>
            </a:r>
            <a:r>
              <a:rPr lang="ru-RU" sz="1400" dirty="0">
                <a:solidFill>
                  <a:schemeClr val="bg2"/>
                </a:solidFill>
              </a:rPr>
              <a:t>):</a:t>
            </a:r>
          </a:p>
          <a:p>
            <a:pPr marL="203200" indent="0" algn="just">
              <a:buNone/>
            </a:pPr>
            <a:r>
              <a:rPr lang="ru-RU" sz="1400" dirty="0">
                <a:solidFill>
                  <a:schemeClr val="bg2"/>
                </a:solidFill>
              </a:rPr>
              <a:t>информация по показателю предоставляется по основной образовательной </a:t>
            </a:r>
            <a:r>
              <a:rPr lang="ru-RU" sz="1400" b="1" dirty="0">
                <a:solidFill>
                  <a:schemeClr val="bg2"/>
                </a:solidFill>
              </a:rPr>
              <a:t>НОО, ООО, СОО </a:t>
            </a:r>
            <a:r>
              <a:rPr lang="ru-RU" sz="1400" dirty="0">
                <a:solidFill>
                  <a:schemeClr val="bg2"/>
                </a:solidFill>
              </a:rPr>
              <a:t>в год проведения аккредитационного мониторинга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(2023-2024 учебный год)</a:t>
            </a:r>
            <a:r>
              <a:rPr lang="ru-RU" sz="1400" dirty="0">
                <a:solidFill>
                  <a:schemeClr val="bg2"/>
                </a:solidFill>
              </a:rPr>
              <a:t>.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8240" y="652028"/>
            <a:ext cx="7089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</a:rPr>
              <a:t>3. Доля педагогических работников, имеющих </a:t>
            </a:r>
            <a:r>
              <a:rPr lang="ru-RU" sz="1200" b="1" dirty="0">
                <a:solidFill>
                  <a:srgbClr val="FF0000"/>
                </a:solidFill>
              </a:rPr>
              <a:t>первую или высшую квалификационные</a:t>
            </a:r>
            <a:r>
              <a:rPr lang="ru-RU" sz="1200" b="1" dirty="0">
                <a:solidFill>
                  <a:srgbClr val="0070C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категории</a:t>
            </a:r>
            <a:r>
              <a:rPr lang="ru-RU" sz="1200" b="1" dirty="0">
                <a:solidFill>
                  <a:srgbClr val="0070C0"/>
                </a:solidFill>
              </a:rPr>
              <a:t>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начального, основного, среднего общего образования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29057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2D084CB-E57C-4B20-B24C-86E9BDCB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371" y="116142"/>
            <a:ext cx="7652657" cy="1023745"/>
          </a:xfrm>
        </p:spPr>
        <p:txBody>
          <a:bodyPr/>
          <a:lstStyle/>
          <a:p>
            <a:pPr algn="just"/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АП3. Доля педагогических работников, имеющих </a:t>
            </a:r>
            <a:r>
              <a:rPr lang="ru-RU" sz="1400" b="1" dirty="0">
                <a:solidFill>
                  <a:schemeClr val="accent2"/>
                </a:solidFill>
              </a:rPr>
              <a:t>первую или высшую квалификационные </a:t>
            </a:r>
            <a:r>
              <a:rPr lang="ru-RU" sz="1400" b="1" dirty="0"/>
              <a:t>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</a:t>
            </a:r>
            <a:br>
              <a:rPr lang="ru-RU" sz="1400" b="1" dirty="0"/>
            </a:br>
            <a:r>
              <a:rPr lang="ru-RU" sz="1400" b="1" dirty="0"/>
              <a:t> начального, основного, среднего общего образования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5F0B6C6B-E12B-4772-B0D9-6275D423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44171"/>
              </p:ext>
            </p:extLst>
          </p:nvPr>
        </p:nvGraphicFramePr>
        <p:xfrm>
          <a:off x="1524000" y="1636060"/>
          <a:ext cx="6096000" cy="229503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169581327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1991267971"/>
                    </a:ext>
                  </a:extLst>
                </a:gridCol>
              </a:tblGrid>
              <a:tr h="571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ноо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50% и более – 10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20% - 49% - 5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менее 20% - 0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7085079"/>
                  </a:ext>
                </a:extLst>
              </a:tr>
              <a:tr h="571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ооо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2550469"/>
                  </a:ext>
                </a:extLst>
              </a:tr>
              <a:tr h="5719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соо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8725930"/>
                  </a:ext>
                </a:extLst>
              </a:tr>
              <a:tr h="571970">
                <a:tc gridSpan="2">
                  <a:txBody>
                    <a:bodyPr/>
                    <a:lstStyle/>
                    <a:p>
                      <a:pPr marL="203200" indent="0" algn="ctr">
                        <a:buNone/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ЗАБЫТЬ СОХРАНИТЬ ВНЕСЕННЫЕ ДАНЫЕ!!! ДАЛЕЕ…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757954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6B3D81E-B297-40A8-915D-85B752566267}"/>
              </a:ext>
            </a:extLst>
          </p:cNvPr>
          <p:cNvSpPr/>
          <p:nvPr/>
        </p:nvSpPr>
        <p:spPr>
          <a:xfrm rot="10800000" flipV="1">
            <a:off x="146754" y="4162417"/>
            <a:ext cx="8766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algn="ctr"/>
            <a:r>
              <a:rPr lang="ru-RU" sz="1200" dirty="0">
                <a:solidFill>
                  <a:srgbClr val="0E6E8C"/>
                </a:solidFill>
              </a:rPr>
              <a:t>Главная страница подраздела официального сайта ОО</a:t>
            </a:r>
            <a:br>
              <a:rPr lang="ru-RU" sz="1200" dirty="0">
                <a:solidFill>
                  <a:srgbClr val="0E6E8C"/>
                </a:solidFill>
              </a:rPr>
            </a:br>
            <a:r>
              <a:rPr lang="ru-RU" sz="1200" dirty="0">
                <a:solidFill>
                  <a:srgbClr val="0E6E8C"/>
                </a:solidFill>
              </a:rPr>
              <a:t>«Руководство. Педагогический (научно-педагогический) состав»</a:t>
            </a:r>
          </a:p>
          <a:p>
            <a:pPr marL="203200" algn="ctr"/>
            <a:r>
              <a:rPr lang="ru-RU" sz="1200" dirty="0">
                <a:solidFill>
                  <a:srgbClr val="0E6E8C"/>
                </a:solidFill>
              </a:rPr>
              <a:t>п 3.6 Требований … (приказ РОН от 14.08.2020 </a:t>
            </a:r>
            <a:r>
              <a:rPr lang="en-US" sz="1200" dirty="0">
                <a:solidFill>
                  <a:srgbClr val="0E6E8C"/>
                </a:solidFill>
              </a:rPr>
              <a:t>N 831</a:t>
            </a:r>
            <a:r>
              <a:rPr lang="ru-RU" sz="1200" dirty="0">
                <a:solidFill>
                  <a:srgbClr val="0E6E8C"/>
                </a:solidFill>
              </a:rPr>
              <a:t>) – </a:t>
            </a:r>
            <a:r>
              <a:rPr lang="ru-RU" sz="1200" dirty="0">
                <a:solidFill>
                  <a:srgbClr val="FF0000"/>
                </a:solidFill>
              </a:rPr>
              <a:t>квалификация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(номера и даты приказов о присвоения КК сканируем, но не загружаем,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ссылка на подраздел страницы официального сайта)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4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59" y="42484"/>
            <a:ext cx="7717238" cy="1130714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АП3-школа, АП6-СПО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>
                <a:solidFill>
                  <a:srgbClr val="FF0000"/>
                </a:solidFill>
              </a:rPr>
              <a:t>I </a:t>
            </a:r>
            <a:r>
              <a:rPr lang="ru-RU" sz="2400" b="1" dirty="0">
                <a:solidFill>
                  <a:srgbClr val="FF0000"/>
                </a:solidFill>
              </a:rPr>
              <a:t>и В квалификационные категории)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год проведения АМ «здесь и сейчас»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A6CA0821-EFEA-4F87-9A0F-107BE33E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332088"/>
            <a:ext cx="4191000" cy="3695269"/>
          </a:xfrm>
        </p:spPr>
        <p:txBody>
          <a:bodyPr/>
          <a:lstStyle/>
          <a:p>
            <a:pPr marL="177800" indent="0" algn="ctr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</a:p>
          <a:p>
            <a:pPr marL="177800" indent="0" algn="ctr">
              <a:buNone/>
            </a:pPr>
            <a:r>
              <a:rPr lang="ru-RU" sz="1600" u="sng" dirty="0">
                <a:solidFill>
                  <a:srgbClr val="FF0000"/>
                </a:solidFill>
              </a:rPr>
              <a:t>по каждой ООП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 (от русского языка до последнего курса части формируемой)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могут повторяться на всех уровнях (учитель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физ.культ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внешние совместители и лица, работающие по договорам ГПХ.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подтверждение (ссылка на приказы,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листы) – </a:t>
            </a:r>
            <a:r>
              <a:rPr lang="ru-RU" sz="1600" b="1" dirty="0">
                <a:solidFill>
                  <a:srgbClr val="FF0000"/>
                </a:solidFill>
              </a:rPr>
              <a:t>не прикрепляем, пока не запросят!!!*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сведения на сайте ОО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227FC35-288E-4110-94E8-D4A139EA0BB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1" y="1061156"/>
            <a:ext cx="4038599" cy="3533467"/>
          </a:xfrm>
        </p:spPr>
        <p:txBody>
          <a:bodyPr/>
          <a:lstStyle/>
          <a:p>
            <a:pPr marL="177800" indent="0" algn="ctr">
              <a:buNone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</a:t>
            </a:r>
          </a:p>
          <a:p>
            <a:pPr marL="177800" indent="0" algn="ctr">
              <a:buNone/>
            </a:pPr>
            <a:r>
              <a:rPr lang="ru-RU" sz="1600" u="sng" dirty="0">
                <a:solidFill>
                  <a:srgbClr val="FF0000"/>
                </a:solidFill>
              </a:rPr>
              <a:t>по каждой ООП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ОП СПО старшего курса очной формы (если нет-заочной)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ПМ ООП и внешние совместители и лица, работающие по договорам ГПХ.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Суммируются вся нагрузка преподавателей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кв.кат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1-3 курсах в 2023-24 и делится на общее кол-во ставок по данной ООП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сведения на сайте ОО</a:t>
            </a:r>
          </a:p>
          <a:p>
            <a:pPr marL="520700" indent="-342900" algn="just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Сроки аккредитационного мониторинга (расписание внесения данных в ИС).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0034" y="1200150"/>
            <a:ext cx="4226766" cy="3744383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1200" b="1" kern="1200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 проведения АМ для ОО Красноярского края (письмо РОН от 08.09.2023 № 0</a:t>
            </a:r>
            <a:r>
              <a:rPr lang="en-US" sz="1200" b="1" kern="1200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1200" b="1" kern="1200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-248)</a:t>
            </a:r>
          </a:p>
          <a:p>
            <a:pPr marL="203200" indent="0" algn="ctr">
              <a:buNone/>
            </a:pPr>
            <a:endParaRPr lang="ru-RU" sz="1200" b="1" kern="12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3200" indent="0" algn="ctr">
              <a:buNone/>
            </a:pPr>
            <a:r>
              <a:rPr lang="ru-RU" sz="1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25.09.2023 по 08.10.2023</a:t>
            </a:r>
          </a:p>
          <a:p>
            <a:pPr marL="203200" indent="0" algn="ctr">
              <a:buNone/>
            </a:pPr>
            <a:r>
              <a:rPr lang="ru-RU" sz="1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25.09.2023 по 15.10.2023</a:t>
            </a:r>
          </a:p>
          <a:p>
            <a:pPr marL="203200" indent="0" algn="ctr">
              <a:buNone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 срок – раньше на месяц </a:t>
            </a:r>
          </a:p>
          <a:p>
            <a:pPr marL="203200" indent="0" algn="ctr">
              <a:buNone/>
            </a:pPr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продолжительность -  увеличилась на 14  дней </a:t>
            </a:r>
          </a:p>
          <a:p>
            <a:pPr marL="203200" indent="0" algn="ctr">
              <a:buNone/>
            </a:pPr>
            <a:r>
              <a: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03200" indent="0" algn="ctr">
              <a:buNone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ПО КАЖДОМУ ПОКАЗАТЕЛЮ СОХРАНЯТЬ,</a:t>
            </a:r>
          </a:p>
          <a:p>
            <a:pPr marL="203200" indent="0" algn="ctr">
              <a:buNone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ФОРМИРОВАТЬ ОТЧЕТ </a:t>
            </a:r>
          </a:p>
          <a:p>
            <a:pPr marL="203200" indent="0" algn="ctr">
              <a:buNone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появления </a:t>
            </a:r>
            <a:r>
              <a:rPr lang="ru-RU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предзагруженных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данных </a:t>
            </a:r>
          </a:p>
          <a:p>
            <a:pPr marL="203200" indent="0" algn="ctr">
              <a:buNone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6" y="887409"/>
            <a:ext cx="4023499" cy="385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7657322" y="2626679"/>
            <a:ext cx="45719" cy="1679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8298024" y="2813680"/>
            <a:ext cx="45719" cy="18039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47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776" y="1483025"/>
            <a:ext cx="8229600" cy="3162547"/>
          </a:xfrm>
        </p:spPr>
        <p:txBody>
          <a:bodyPr/>
          <a:lstStyle/>
          <a:p>
            <a:pPr marL="203200" indent="0" algn="just">
              <a:buNone/>
            </a:pPr>
            <a:r>
              <a:rPr lang="ru-RU" sz="1400" b="1" dirty="0">
                <a:solidFill>
                  <a:schemeClr val="bg2"/>
                </a:solidFill>
              </a:rPr>
              <a:t>Значение показателя </a:t>
            </a:r>
            <a:r>
              <a:rPr lang="ru-RU" sz="1400" b="1" dirty="0" smtClean="0">
                <a:solidFill>
                  <a:schemeClr val="bg2"/>
                </a:solidFill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</a:rPr>
              <a:t>АП 4-школа</a:t>
            </a:r>
            <a:r>
              <a:rPr lang="ru-RU" sz="1400" b="1" dirty="0" smtClean="0">
                <a:solidFill>
                  <a:schemeClr val="bg2"/>
                </a:solidFill>
              </a:rPr>
              <a:t>) </a:t>
            </a:r>
            <a:r>
              <a:rPr lang="ru-RU" sz="1400" b="1" dirty="0">
                <a:solidFill>
                  <a:schemeClr val="bg2"/>
                </a:solidFill>
              </a:rPr>
              <a:t>рассчитывается как отношение количества педагогических работников, </a:t>
            </a:r>
            <a:r>
              <a:rPr lang="ru-RU" sz="1400" b="1" dirty="0">
                <a:solidFill>
                  <a:schemeClr val="accent2"/>
                </a:solidFill>
              </a:rPr>
              <a:t>прошедших повышение квалификации по профилю педагогической деятельности (деятельность, связанная с выполнением должностных обязанностей, закрепленных в должностных инструкциях педагогических работников) за последние 3 года, участвующих в реализации учебного плана основной образовательной программы </a:t>
            </a:r>
            <a:r>
              <a:rPr lang="ru-RU" sz="1400" b="1" dirty="0">
                <a:solidFill>
                  <a:schemeClr val="bg2"/>
                </a:solidFill>
              </a:rPr>
              <a:t>основного общего образования, к общему количеству педагогических работников, участвующих в реализации учебного плана основной образовательной программы НОО,ООО,СОО, умноженное на 100.</a:t>
            </a:r>
            <a:r>
              <a:rPr lang="ru-RU" sz="1400" dirty="0">
                <a:solidFill>
                  <a:schemeClr val="bg2"/>
                </a:solidFill>
              </a:rPr>
              <a:t>	</a:t>
            </a:r>
          </a:p>
          <a:p>
            <a:pPr marL="203200" indent="0" algn="just">
              <a:buNone/>
            </a:pPr>
            <a:endParaRPr lang="ru-RU" sz="1400" dirty="0">
              <a:solidFill>
                <a:schemeClr val="bg2"/>
              </a:solidFill>
            </a:endParaRPr>
          </a:p>
          <a:p>
            <a:pPr marL="203200" indent="0" algn="just">
              <a:buNone/>
            </a:pPr>
            <a:r>
              <a:rPr lang="ru-RU" sz="1400" dirty="0">
                <a:solidFill>
                  <a:schemeClr val="bg2"/>
                </a:solidFill>
              </a:rPr>
              <a:t>Отчетный период (</a:t>
            </a:r>
            <a:r>
              <a:rPr lang="ru-RU" sz="1400" b="1" i="1" dirty="0">
                <a:solidFill>
                  <a:srgbClr val="FF0000"/>
                </a:solidFill>
              </a:rPr>
              <a:t>читайте на страничке данного показателя</a:t>
            </a:r>
            <a:r>
              <a:rPr lang="ru-RU" sz="1400" dirty="0">
                <a:solidFill>
                  <a:schemeClr val="bg2"/>
                </a:solidFill>
              </a:rPr>
              <a:t>):</a:t>
            </a:r>
          </a:p>
          <a:p>
            <a:pPr marL="203200" indent="0" algn="just">
              <a:buNone/>
            </a:pPr>
            <a:r>
              <a:rPr lang="ru-RU" sz="1400" dirty="0">
                <a:solidFill>
                  <a:schemeClr val="bg2"/>
                </a:solidFill>
              </a:rPr>
              <a:t>информация по показателю предоставляется по ООП </a:t>
            </a:r>
            <a:r>
              <a:rPr lang="ru-RU" sz="1400" b="1" dirty="0">
                <a:solidFill>
                  <a:schemeClr val="bg2"/>
                </a:solidFill>
              </a:rPr>
              <a:t>НОО, ООО, СОО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состоянию на  2023-2024 учебный год</a:t>
            </a:r>
            <a:r>
              <a:rPr lang="ru-RU" sz="1400" dirty="0">
                <a:solidFill>
                  <a:schemeClr val="bg2"/>
                </a:solidFill>
              </a:rPr>
              <a:t>.	</a:t>
            </a:r>
          </a:p>
          <a:p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5288" y="225778"/>
            <a:ext cx="6807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077A6"/>
                </a:solidFill>
              </a:rPr>
              <a:t>4. Доля педагогических работников, прошедших повышение квалификации по профилю педагогической деятельности за последние 3 года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(2021,2022,2023), </a:t>
            </a:r>
            <a:r>
              <a:rPr lang="ru-RU" sz="1200" b="1" dirty="0">
                <a:solidFill>
                  <a:srgbClr val="5077A6"/>
                </a:solidFill>
              </a:rPr>
              <a:t>в общем числе педагогических работников, участвующих в реализации основной образовательной программы</a:t>
            </a:r>
          </a:p>
          <a:p>
            <a:pPr algn="ctr"/>
            <a:r>
              <a:rPr lang="ru-RU" sz="1200" b="1" dirty="0">
                <a:solidFill>
                  <a:srgbClr val="5077A6"/>
                </a:solidFill>
              </a:rPr>
              <a:t> НОО, ООО, СОО</a:t>
            </a:r>
          </a:p>
        </p:txBody>
      </p:sp>
    </p:spTree>
    <p:extLst>
      <p:ext uri="{BB962C8B-B14F-4D97-AF65-F5344CB8AC3E}">
        <p14:creationId xmlns:p14="http://schemas.microsoft.com/office/powerpoint/2010/main" val="278807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AA53C10B-CA5C-462E-BD5A-E1034C18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2" y="97484"/>
            <a:ext cx="7712647" cy="870704"/>
          </a:xfrm>
        </p:spPr>
        <p:txBody>
          <a:bodyPr/>
          <a:lstStyle/>
          <a:p>
            <a:pPr algn="ctr"/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АП 4. 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 (</a:t>
            </a:r>
            <a:r>
              <a:rPr lang="ru-RU" sz="1600" b="1" dirty="0">
                <a:solidFill>
                  <a:srgbClr val="FF0000"/>
                </a:solidFill>
              </a:rPr>
              <a:t>без </a:t>
            </a:r>
            <a:r>
              <a:rPr lang="ru-RU" sz="1600" b="1" dirty="0" err="1">
                <a:solidFill>
                  <a:srgbClr val="FF0000"/>
                </a:solidFill>
              </a:rPr>
              <a:t>декретников</a:t>
            </a:r>
            <a:r>
              <a:rPr lang="ru-RU" sz="1600" b="1" dirty="0"/>
              <a:t>), участвующих в реализации </a:t>
            </a:r>
            <a:r>
              <a:rPr lang="ru-RU" sz="1600" b="1" dirty="0">
                <a:solidFill>
                  <a:srgbClr val="FF0000"/>
                </a:solidFill>
              </a:rPr>
              <a:t>учебного плана</a:t>
            </a:r>
            <a:r>
              <a:rPr lang="ru-RU" sz="1600" b="1" dirty="0"/>
              <a:t> основной образовательной программы начального, основного, среднего общего образования </a:t>
            </a:r>
            <a:br>
              <a:rPr lang="ru-RU" sz="1600" b="1" dirty="0"/>
            </a:br>
            <a:r>
              <a:rPr lang="ru-RU" sz="1600" b="1" dirty="0"/>
              <a:t>по состоянию на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 учебный год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01705585-9EE5-44D3-8E2E-397660695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22771"/>
              </p:ext>
            </p:extLst>
          </p:nvPr>
        </p:nvGraphicFramePr>
        <p:xfrm>
          <a:off x="1569155" y="1535288"/>
          <a:ext cx="6084712" cy="2375276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042356">
                  <a:extLst>
                    <a:ext uri="{9D8B030D-6E8A-4147-A177-3AD203B41FA5}">
                      <a16:colId xmlns="" xmlns:a16="http://schemas.microsoft.com/office/drawing/2014/main" val="1339884031"/>
                    </a:ext>
                  </a:extLst>
                </a:gridCol>
                <a:gridCol w="3042356">
                  <a:extLst>
                    <a:ext uri="{9D8B030D-6E8A-4147-A177-3AD203B41FA5}">
                      <a16:colId xmlns="" xmlns:a16="http://schemas.microsoft.com/office/drawing/2014/main" val="2673849732"/>
                    </a:ext>
                  </a:extLst>
                </a:gridCol>
              </a:tblGrid>
              <a:tr h="5042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ноо</a:t>
                      </a:r>
                      <a:endParaRPr lang="ru-RU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90% и более – 10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70% - 89% - 5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менее 70% - 0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035851"/>
                  </a:ext>
                </a:extLst>
              </a:tr>
              <a:tr h="5042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ооо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0943221"/>
                  </a:ext>
                </a:extLst>
              </a:tr>
              <a:tr h="7267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соо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1556694"/>
                  </a:ext>
                </a:extLst>
              </a:tr>
              <a:tr h="567738">
                <a:tc gridSpan="2">
                  <a:txBody>
                    <a:bodyPr/>
                    <a:lstStyle/>
                    <a:p>
                      <a:pPr marL="203200" indent="0" algn="ctr">
                        <a:buNone/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ЗАБЫТЬ СОХРАНИТЬ ВНЕСЕННЫЕ ДАНЫЕ!!! ДАЛЕЕ…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966120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302E867-E57C-41D7-BB95-FB4ABCD0D205}"/>
              </a:ext>
            </a:extLst>
          </p:cNvPr>
          <p:cNvSpPr/>
          <p:nvPr/>
        </p:nvSpPr>
        <p:spPr>
          <a:xfrm rot="10800000" flipV="1">
            <a:off x="0" y="420197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lvl="0" algn="ctr"/>
            <a:r>
              <a:rPr lang="ru-RU" dirty="0">
                <a:solidFill>
                  <a:srgbClr val="0E6E8C"/>
                </a:solidFill>
              </a:rPr>
              <a:t>Главная страница подраздела официального сайта ОО</a:t>
            </a:r>
            <a:br>
              <a:rPr lang="ru-RU" dirty="0">
                <a:solidFill>
                  <a:srgbClr val="0E6E8C"/>
                </a:solidFill>
              </a:rPr>
            </a:br>
            <a:r>
              <a:rPr lang="ru-RU" dirty="0">
                <a:solidFill>
                  <a:srgbClr val="0E6E8C"/>
                </a:solidFill>
              </a:rPr>
              <a:t>«Руководство. Педагогический (научно-педагогический) состав» п 3.6 Требований … (приказ РОН от 14.08.2020 </a:t>
            </a:r>
            <a:r>
              <a:rPr lang="en-US" dirty="0">
                <a:solidFill>
                  <a:srgbClr val="0E6E8C"/>
                </a:solidFill>
              </a:rPr>
              <a:t>N 831</a:t>
            </a:r>
            <a:r>
              <a:rPr lang="ru-RU" dirty="0">
                <a:solidFill>
                  <a:srgbClr val="0E6E8C"/>
                </a:solidFill>
              </a:rPr>
              <a:t>) – </a:t>
            </a:r>
            <a:r>
              <a:rPr lang="ru-RU" dirty="0">
                <a:solidFill>
                  <a:srgbClr val="FF0000"/>
                </a:solidFill>
              </a:rPr>
              <a:t>повышение квалификации и (или) профессиональная переподготовка </a:t>
            </a:r>
          </a:p>
          <a:p>
            <a:pPr marL="203200" lvl="0"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документы, удостоверяющие прохождение КПК + сканы удостоверений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готовим, но не загружаем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7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59" y="42484"/>
            <a:ext cx="7717238" cy="894494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АП5-СПО за 2023-2024 год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1F63EC-6E81-4B4D-9FAD-9EA0DD4D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44" y="1038578"/>
            <a:ext cx="8552431" cy="3556045"/>
          </a:xfrm>
        </p:spPr>
        <p:txBody>
          <a:bodyPr/>
          <a:lstStyle/>
          <a:p>
            <a:pPr marL="177800" indent="0" algn="ctr">
              <a:buNone/>
            </a:pPr>
            <a:r>
              <a:rPr lang="ru-RU" sz="1400" b="1" dirty="0">
                <a:solidFill>
                  <a:srgbClr val="FF0000"/>
                </a:solidFill>
              </a:rPr>
              <a:t>Только старший курс</a:t>
            </a:r>
          </a:p>
          <a:p>
            <a:pPr marL="17780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ставок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работников, обеспечивающих освоение обучающимися профессиональных модулей образовательной программы СПО,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опыт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направление деятельности которых соответствует области профессиональной деятельности (в том числе образовательных организаций), к общему количеству ставок педагогических работников, реализующих профессиональные модули образовательной программы среднего профессионального образования</a:t>
            </a:r>
          </a:p>
          <a:p>
            <a:pPr marL="177800" indent="0" algn="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кол-во часов, которое ведут практики на старшем курсе в ПМ  делим на кол-во часов, отводимое на 1 ставку»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04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847D635-4232-4BEF-8C01-DAD44DFE6407}"/>
              </a:ext>
            </a:extLst>
          </p:cNvPr>
          <p:cNvSpPr/>
          <p:nvPr/>
        </p:nvSpPr>
        <p:spPr>
          <a:xfrm>
            <a:off x="496711" y="666044"/>
            <a:ext cx="564445" cy="59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Маркеры-галочки">
            <a:extLst>
              <a:ext uri="{FF2B5EF4-FFF2-40B4-BE49-F238E27FC236}">
                <a16:creationId xmlns="" xmlns:a16="http://schemas.microsoft.com/office/drawing/2014/main" id="{BA00A9A1-82BD-41F7-9DA6-127337B4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867" y="707274"/>
            <a:ext cx="564444" cy="564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59" y="142830"/>
            <a:ext cx="7717238" cy="564444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АП4-СПО медианный результат (демонстрационный экзамен)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  за 2022 год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1F63EC-6E81-4B4D-9FAD-9EA0DD4D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44" y="891822"/>
            <a:ext cx="8552431" cy="4251678"/>
          </a:xfrm>
        </p:spPr>
        <p:txBody>
          <a:bodyPr/>
          <a:lstStyle/>
          <a:p>
            <a:pPr marL="177800" indent="0" algn="just">
              <a:buNone/>
            </a:pPr>
            <a:r>
              <a:rPr lang="ru-RU" sz="1800" b="1" dirty="0">
                <a:solidFill>
                  <a:srgbClr val="FF0000"/>
                </a:solidFill>
              </a:rPr>
              <a:t>        Ждём загрузку.</a:t>
            </a:r>
          </a:p>
          <a:p>
            <a:pPr marL="177800" indent="0" algn="just">
              <a:buNone/>
            </a:pPr>
            <a:r>
              <a:rPr lang="ru-RU" sz="1600" dirty="0"/>
              <a:t>Результат показателя был предварительно загружен. Изменить значение в этом поле невозможно.           </a:t>
            </a:r>
          </a:p>
          <a:p>
            <a:pPr marL="177800" indent="0" algn="just">
              <a:buNone/>
            </a:pPr>
            <a:r>
              <a:rPr lang="ru-RU" sz="1600" dirty="0"/>
              <a:t>Если не будет </a:t>
            </a:r>
            <a:r>
              <a:rPr lang="ru-RU" sz="1600" dirty="0">
                <a:solidFill>
                  <a:srgbClr val="FF0000"/>
                </a:solidFill>
              </a:rPr>
              <a:t>загрузки </a:t>
            </a:r>
            <a:r>
              <a:rPr lang="ru-RU" sz="1600" dirty="0"/>
              <a:t>(после информации от МК) вносим сами. </a:t>
            </a:r>
          </a:p>
          <a:p>
            <a:pPr marL="177800" indent="0" algn="just">
              <a:buNone/>
            </a:pPr>
            <a:r>
              <a:rPr lang="ru-RU" sz="2000" dirty="0"/>
              <a:t>Используем размещенный на сайте Рособрнадзора файл </a:t>
            </a:r>
            <a:r>
              <a:rPr lang="ru-RU" sz="1400" u="sng" dirty="0">
                <a:hlinkClick r:id="rId4"/>
              </a:rPr>
              <a:t>Медианное значение результата демонстрационного экзамена по всем образовательным организациям Российской Федерации по профессии, специальности среднего профессионального образования за 2022 год (ГИА) (медиана по набранному баллу в пересчете на 100 балльную шкалу, баллы)</a:t>
            </a:r>
            <a:endParaRPr lang="ru-RU" sz="1400" dirty="0"/>
          </a:p>
          <a:p>
            <a:pPr marL="177800" indent="0" algn="ctr">
              <a:buNone/>
            </a:pPr>
            <a:r>
              <a:rPr lang="ru-RU" sz="2000" dirty="0"/>
              <a:t> </a:t>
            </a:r>
            <a:r>
              <a:rPr lang="en-US" sz="2000" dirty="0"/>
              <a:t>https://disk.yandex.ru/i/BengaT-3ilTA_A</a:t>
            </a:r>
            <a:endParaRPr lang="ru-RU" sz="2000" dirty="0"/>
          </a:p>
          <a:p>
            <a:pPr marL="177800" indent="0" algn="just">
              <a:buNone/>
            </a:pPr>
            <a:r>
              <a:rPr lang="ru-RU" sz="2000" dirty="0"/>
              <a:t>Используем размещенный на сайте </a:t>
            </a:r>
            <a:r>
              <a:rPr lang="ru-RU" sz="2000" dirty="0" err="1"/>
              <a:t>Красобрнадзора</a:t>
            </a:r>
            <a:r>
              <a:rPr lang="ru-RU" sz="2000" dirty="0"/>
              <a:t> файл</a:t>
            </a:r>
            <a:r>
              <a:rPr lang="ru-RU" dirty="0"/>
              <a:t> </a:t>
            </a:r>
            <a:r>
              <a:rPr lang="ru-RU" sz="1400" u="sng" dirty="0">
                <a:solidFill>
                  <a:schemeClr val="accent2">
                    <a:lumMod val="75000"/>
                  </a:schemeClr>
                </a:solidFill>
              </a:rPr>
              <a:t>Медианное значение результата демонстрационного экзамена по всем образовательным организациям Российской Федерации по профессии, специальности среднего профессионального образования за 2022 год (ГИА) (медиана по набранному баллу в пересчете на 100 балльную шкалу, баллы)" </a:t>
            </a:r>
            <a:r>
              <a:rPr lang="ru-RU" sz="1400" u="sng" dirty="0"/>
              <a:t>:</a:t>
            </a:r>
          </a:p>
          <a:p>
            <a:pPr marL="177800" indent="0">
              <a:buNone/>
            </a:pPr>
            <a:r>
              <a:rPr lang="ru-RU" sz="2400" dirty="0"/>
              <a:t>                     </a:t>
            </a:r>
            <a:r>
              <a:rPr lang="en-US" sz="2000" dirty="0"/>
              <a:t>http://www.krasobrnadzor.ru/news/gn219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83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Методика расчета показателей, общие принципы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1584" y="1483025"/>
            <a:ext cx="8235696" cy="3194078"/>
          </a:xfrm>
        </p:spPr>
        <p:txBody>
          <a:bodyPr/>
          <a:lstStyle/>
          <a:p>
            <a:pPr marL="203200" indent="0" algn="just">
              <a:buNone/>
            </a:pPr>
            <a:endParaRPr lang="ru-RU" sz="1400" b="1" dirty="0">
              <a:solidFill>
                <a:schemeClr val="bg2"/>
              </a:solidFill>
            </a:endParaRPr>
          </a:p>
          <a:p>
            <a:pPr marL="203200" indent="0" algn="just">
              <a:buNone/>
            </a:pPr>
            <a:r>
              <a:rPr lang="ru-RU" sz="1800" b="1" dirty="0">
                <a:solidFill>
                  <a:schemeClr val="bg2"/>
                </a:solidFill>
              </a:rPr>
              <a:t>Значение показателя рассчитывается как </a:t>
            </a:r>
            <a:r>
              <a:rPr lang="ru-RU" sz="1800" b="1" dirty="0">
                <a:solidFill>
                  <a:schemeClr val="accent2"/>
                </a:solidFill>
              </a:rPr>
              <a:t>отношение количества выпускников, не набравших минимальное количество баллов </a:t>
            </a:r>
            <a:r>
              <a:rPr lang="ru-RU" sz="1800" b="1" u="sng" dirty="0">
                <a:solidFill>
                  <a:schemeClr val="accent2"/>
                </a:solidFill>
              </a:rPr>
              <a:t>по обязательным учебным предметам </a:t>
            </a:r>
            <a:r>
              <a:rPr lang="ru-RU" sz="1800" b="1" dirty="0">
                <a:solidFill>
                  <a:schemeClr val="accent2"/>
                </a:solidFill>
              </a:rPr>
              <a:t>при прохождении государственной итоговой аттестации</a:t>
            </a:r>
            <a:r>
              <a:rPr lang="ru-RU" sz="1800" b="1" dirty="0">
                <a:solidFill>
                  <a:schemeClr val="bg2"/>
                </a:solidFill>
              </a:rPr>
              <a:t>, к общему количеству выпускников, проходивших государственную итоговую аттестацию по основным образовательным программам ООО, СОО по обязательным учебным предметам, умноженное на 100.</a:t>
            </a:r>
            <a:r>
              <a:rPr lang="ru-RU" sz="1800" dirty="0"/>
              <a:t>	</a:t>
            </a:r>
          </a:p>
          <a:p>
            <a:pPr marL="203200" indent="0" algn="just">
              <a:buNone/>
            </a:pPr>
            <a:r>
              <a:rPr lang="ru-RU" sz="1800" dirty="0"/>
              <a:t>	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Отчетный период (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читайте на страничке данного показателя-2022 год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203200" indent="0" algn="just">
              <a:buNone/>
            </a:pP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9510" y="652028"/>
            <a:ext cx="729194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077A6"/>
                </a:solidFill>
              </a:rPr>
              <a:t>АП 5. Доля выпускников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>
                <a:solidFill>
                  <a:srgbClr val="5077A6"/>
                </a:solidFill>
              </a:rPr>
              <a:t>, не набравших минимальное количество баллов по </a:t>
            </a:r>
            <a:r>
              <a:rPr lang="ru-RU" b="1" dirty="0">
                <a:solidFill>
                  <a:srgbClr val="FF0000"/>
                </a:solidFill>
              </a:rPr>
              <a:t>обязательным учебным предметам </a:t>
            </a:r>
            <a:r>
              <a:rPr lang="ru-RU" b="1" dirty="0">
                <a:solidFill>
                  <a:srgbClr val="5077A6"/>
                </a:solidFill>
              </a:rPr>
              <a:t>при прохождении государственной итоговой аттестации по образовательной программе ООО,СОО от общего количества выпускников</a:t>
            </a:r>
          </a:p>
          <a:p>
            <a:pPr algn="ctr"/>
            <a:endParaRPr lang="ru-RU" sz="1200" b="1" dirty="0">
              <a:solidFill>
                <a:srgbClr val="5077A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160FA5C-7AA4-4C10-B676-6BCC5C4C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8" y="801497"/>
            <a:ext cx="1019402" cy="5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8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B925DCF3-C41E-40A5-9563-26C7B8D3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09" y="97484"/>
            <a:ext cx="7189866" cy="648071"/>
          </a:xfrm>
        </p:spPr>
        <p:txBody>
          <a:bodyPr/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600" b="1" dirty="0"/>
              <a:t>АП 5. Доля выпускников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b="1" dirty="0"/>
              <a:t>, не набравших минимальное количество баллов по обязательным учебным предметам при прохождении государственной итоговой аттестации по образовательной программе основного, среднего общего образования, от общего количества выпускников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4666C0F9-F754-4C98-A16C-8C8AF3E8A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34938"/>
              </p:ext>
            </p:extLst>
          </p:nvPr>
        </p:nvGraphicFramePr>
        <p:xfrm>
          <a:off x="1828800" y="1742739"/>
          <a:ext cx="5791200" cy="201168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76093804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763968268"/>
                    </a:ext>
                  </a:extLst>
                </a:gridCol>
              </a:tblGrid>
              <a:tr h="61663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ооо</a:t>
                      </a:r>
                      <a:endParaRPr lang="ru-RU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Менее 5% - 10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5%-9% </a:t>
                      </a:r>
                      <a:r>
                        <a:rPr lang="ru-RU" sz="1600" b="1" dirty="0"/>
                        <a:t>- 5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10% и более – 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4879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соо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142061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203200" indent="0" algn="ctr"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ЗАБЫТЬ СОХРАНИТЬ ВНЕСЕННЫЕ ДАНЫЕ!!! ДАЛЕЕ…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813534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84B14E1-58E5-4D0A-996F-5DAAC81C1782}"/>
              </a:ext>
            </a:extLst>
          </p:cNvPr>
          <p:cNvSpPr/>
          <p:nvPr/>
        </p:nvSpPr>
        <p:spPr>
          <a:xfrm>
            <a:off x="824089" y="3860800"/>
            <a:ext cx="7924800" cy="118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 расхождении или отсутствии </a:t>
            </a:r>
            <a:r>
              <a:rPr lang="ru-RU" dirty="0" err="1"/>
              <a:t>предзагруженных</a:t>
            </a:r>
            <a:r>
              <a:rPr lang="ru-RU" dirty="0"/>
              <a:t> данных с фактическими заполняется поле для корректировки данных  со ссылкой на подтверждающие документы</a:t>
            </a:r>
          </a:p>
          <a:p>
            <a:pPr algn="ctr"/>
            <a:r>
              <a:rPr lang="ru-RU" dirty="0"/>
              <a:t>(протоколы ОГЭ,ЕГЭ-</a:t>
            </a:r>
            <a:r>
              <a:rPr lang="ru-RU" b="1" dirty="0">
                <a:solidFill>
                  <a:schemeClr val="bg1"/>
                </a:solidFill>
              </a:rPr>
              <a:t>2022</a:t>
            </a:r>
            <a:r>
              <a:rPr lang="ru-RU" dirty="0"/>
              <a:t>) и комментарием (за какой год внесли сведения). Для 9 и 11 с маленьким количеством выпускников – </a:t>
            </a:r>
            <a:r>
              <a:rPr lang="ru-RU" b="1" dirty="0"/>
              <a:t>указать в спец поле – сколько их всего было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20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59" y="42484"/>
            <a:ext cx="7717238" cy="894494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АП 5-школа (не набравшие минимум ОГЭ,ЕГЭ)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за 2021-2022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1F63EC-6E81-4B4D-9FAD-9EA0DD4D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244" y="1038578"/>
            <a:ext cx="8552431" cy="3556045"/>
          </a:xfrm>
        </p:spPr>
        <p:txBody>
          <a:bodyPr/>
          <a:lstStyle/>
          <a:p>
            <a:pPr marL="177800" indent="0">
              <a:buNone/>
            </a:pPr>
            <a:r>
              <a:rPr lang="ru-RU" dirty="0"/>
              <a:t>Результат показателя был предварительно загружен. Изменить значение в этом поле невозможно. </a:t>
            </a:r>
            <a:r>
              <a:rPr lang="ru-RU" dirty="0">
                <a:solidFill>
                  <a:srgbClr val="FF0000"/>
                </a:solidFill>
              </a:rPr>
              <a:t>Ждём загрузку.</a:t>
            </a:r>
          </a:p>
          <a:p>
            <a:pPr marL="177800" indent="0">
              <a:buNone/>
            </a:pPr>
            <a:r>
              <a:rPr lang="ru-RU" dirty="0"/>
              <a:t>Если не будет </a:t>
            </a:r>
            <a:r>
              <a:rPr lang="ru-RU" dirty="0">
                <a:solidFill>
                  <a:srgbClr val="FF0000"/>
                </a:solidFill>
              </a:rPr>
              <a:t>загрузки </a:t>
            </a:r>
            <a:r>
              <a:rPr lang="ru-RU" dirty="0"/>
              <a:t>(после информации от МК) вносим сами. </a:t>
            </a:r>
          </a:p>
          <a:p>
            <a:pPr marL="177800" indent="0" algn="just">
              <a:buNone/>
            </a:pPr>
            <a:r>
              <a:rPr lang="ru-RU" sz="2400" dirty="0"/>
              <a:t>В количество выпускников не входят – «</a:t>
            </a:r>
            <a:r>
              <a:rPr lang="ru-RU" sz="2400" dirty="0" err="1"/>
              <a:t>семейники</a:t>
            </a:r>
            <a:r>
              <a:rPr lang="ru-RU" sz="2400" dirty="0"/>
              <a:t>» и экстерны (ВПЛ): уточняем в поле для несогласия с данными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Методика расчета показателей, общие принципы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104" y="1715911"/>
            <a:ext cx="8229600" cy="3183467"/>
          </a:xfrm>
        </p:spPr>
        <p:txBody>
          <a:bodyPr/>
          <a:lstStyle/>
          <a:p>
            <a:pPr marL="203200" indent="0" algn="just">
              <a:buNone/>
            </a:pPr>
            <a:endParaRPr lang="ru-RU" sz="1400" b="1" dirty="0">
              <a:solidFill>
                <a:schemeClr val="bg2"/>
              </a:solidFill>
            </a:endParaRPr>
          </a:p>
          <a:p>
            <a:pPr marL="203200" indent="0" algn="just">
              <a:buNone/>
            </a:pPr>
            <a:r>
              <a:rPr lang="ru-RU" sz="1600" b="1" dirty="0">
                <a:solidFill>
                  <a:schemeClr val="bg2"/>
                </a:solidFill>
              </a:rPr>
              <a:t>Значение показателя рассчитывается как отношение количества выпускников, получивших </a:t>
            </a:r>
            <a:r>
              <a:rPr lang="ru-RU" sz="1600" b="1" dirty="0">
                <a:solidFill>
                  <a:schemeClr val="accent2"/>
                </a:solidFill>
              </a:rPr>
              <a:t>допуск к государственной итоговой аттестации</a:t>
            </a:r>
            <a:r>
              <a:rPr lang="ru-RU" sz="1600" b="1" dirty="0">
                <a:solidFill>
                  <a:schemeClr val="bg2"/>
                </a:solidFill>
              </a:rPr>
              <a:t>, к общему количеству выпускников, освоивших образовательную программу ООО,СОО, умноженное на 100.	</a:t>
            </a:r>
          </a:p>
          <a:p>
            <a:pPr marL="203200" indent="0" algn="just">
              <a:buNone/>
            </a:pPr>
            <a:r>
              <a:rPr lang="ru-RU" sz="1600" dirty="0">
                <a:solidFill>
                  <a:schemeClr val="bg2"/>
                </a:solidFill>
              </a:rPr>
              <a:t>Полученное при расчете показателя значение сопоставляется с </a:t>
            </a:r>
            <a:r>
              <a:rPr lang="ru-RU" sz="1600" dirty="0" err="1">
                <a:solidFill>
                  <a:schemeClr val="bg2"/>
                </a:solidFill>
              </a:rPr>
              <a:t>критериальным</a:t>
            </a:r>
            <a:r>
              <a:rPr lang="ru-RU" sz="1600" dirty="0">
                <a:solidFill>
                  <a:schemeClr val="bg2"/>
                </a:solidFill>
              </a:rPr>
              <a:t> значением, и устанавливается количество баллов по данному показателю.</a:t>
            </a:r>
          </a:p>
          <a:p>
            <a:pPr marL="203200" indent="0" algn="just">
              <a:buNone/>
            </a:pPr>
            <a:r>
              <a:rPr lang="ru-RU" sz="1600" dirty="0">
                <a:solidFill>
                  <a:schemeClr val="bg2"/>
                </a:solidFill>
              </a:rPr>
              <a:t>Отчетный период: информация по показателю АП6 предоставляется за учебный год (</a:t>
            </a:r>
            <a:r>
              <a:rPr lang="ru-RU" sz="1600" b="1" dirty="0">
                <a:solidFill>
                  <a:srgbClr val="FF0000"/>
                </a:solidFill>
              </a:rPr>
              <a:t>2021-2022</a:t>
            </a:r>
            <a:r>
              <a:rPr lang="ru-RU" sz="1600" dirty="0">
                <a:solidFill>
                  <a:schemeClr val="bg2"/>
                </a:solidFill>
              </a:rPr>
              <a:t>), предшествующий году проведения аккредитационного мониторинга (</a:t>
            </a:r>
            <a:r>
              <a:rPr lang="ru-RU" sz="1600" b="1" dirty="0">
                <a:solidFill>
                  <a:srgbClr val="FF0000"/>
                </a:solidFill>
              </a:rPr>
              <a:t>2023-2024</a:t>
            </a:r>
            <a:r>
              <a:rPr lang="ru-RU" sz="1600" dirty="0">
                <a:solidFill>
                  <a:schemeClr val="bg2"/>
                </a:solidFill>
              </a:rPr>
              <a:t>). </a:t>
            </a:r>
            <a:r>
              <a:rPr lang="ru-RU" sz="1600" dirty="0"/>
              <a:t>	</a:t>
            </a:r>
          </a:p>
          <a:p>
            <a:pPr marL="203200" indent="0" algn="just">
              <a:buNone/>
            </a:pPr>
            <a:endParaRPr lang="ru-RU" sz="105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3712" y="652028"/>
            <a:ext cx="7888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077A6"/>
                </a:solidFill>
              </a:rPr>
              <a:t>АП 6. Доля выпускников-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2021-2022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>
                <a:solidFill>
                  <a:srgbClr val="5077A6"/>
                </a:solidFill>
              </a:rPr>
              <a:t>, получивших допуск к государственной итоговой аттестации по образовательной программе ООО,СОО (</a:t>
            </a:r>
            <a:r>
              <a:rPr lang="ru-RU" b="1" dirty="0">
                <a:solidFill>
                  <a:srgbClr val="FF0000"/>
                </a:solidFill>
              </a:rPr>
              <a:t>без учета повторного прохождения итогового собеседования по русскому языку/итогового сочинения и (или) ликвидации академической задолженности</a:t>
            </a:r>
            <a:r>
              <a:rPr lang="ru-RU" b="1" dirty="0">
                <a:solidFill>
                  <a:srgbClr val="5077A6"/>
                </a:solidFill>
              </a:rPr>
              <a:t>), от общего количества выпускников</a:t>
            </a:r>
          </a:p>
        </p:txBody>
      </p:sp>
    </p:spTree>
    <p:extLst>
      <p:ext uri="{BB962C8B-B14F-4D97-AF65-F5344CB8AC3E}">
        <p14:creationId xmlns:p14="http://schemas.microsoft.com/office/powerpoint/2010/main" val="538775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6354654E-5DF1-4FA6-ADC0-5EF33BF3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978" y="97484"/>
            <a:ext cx="7699021" cy="1030313"/>
          </a:xfrm>
        </p:spPr>
        <p:txBody>
          <a:bodyPr/>
          <a:lstStyle/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6. Доля выпускников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2021-2022 </a:t>
            </a:r>
            <a:r>
              <a:rPr lang="ru-RU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1600" b="1" dirty="0"/>
              <a:t>, получивших допуск к</a:t>
            </a:r>
            <a:br>
              <a:rPr lang="ru-RU" sz="1600" b="1" dirty="0"/>
            </a:br>
            <a:r>
              <a:rPr lang="ru-RU" sz="1600" b="1" dirty="0"/>
              <a:t> государственной итоговой аттестации по образовательной программе ООО, СОО(</a:t>
            </a:r>
            <a:r>
              <a:rPr lang="ru-RU" sz="1600" b="1" dirty="0">
                <a:solidFill>
                  <a:srgbClr val="FF0000"/>
                </a:solidFill>
              </a:rPr>
              <a:t>без учета повторного прохождения итогового собеседования/итогового сочинения по русскому языку и (или) ликвидации академической задолженности</a:t>
            </a:r>
            <a:r>
              <a:rPr lang="ru-RU" sz="1600" b="1" dirty="0"/>
              <a:t>), от общего количества выпускников 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sz="16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00134F0E-F687-476D-9175-73A0CED0A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00842"/>
              </p:ext>
            </p:extLst>
          </p:nvPr>
        </p:nvGraphicFramePr>
        <p:xfrm>
          <a:off x="1627154" y="1708331"/>
          <a:ext cx="6705602" cy="192024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3352801">
                  <a:extLst>
                    <a:ext uri="{9D8B030D-6E8A-4147-A177-3AD203B41FA5}">
                      <a16:colId xmlns="" xmlns:a16="http://schemas.microsoft.com/office/drawing/2014/main" val="2708837350"/>
                    </a:ext>
                  </a:extLst>
                </a:gridCol>
                <a:gridCol w="3352801">
                  <a:extLst>
                    <a:ext uri="{9D8B030D-6E8A-4147-A177-3AD203B41FA5}">
                      <a16:colId xmlns="" xmlns:a16="http://schemas.microsoft.com/office/drawing/2014/main" val="3446293935"/>
                    </a:ext>
                  </a:extLst>
                </a:gridCol>
              </a:tblGrid>
              <a:tr h="4888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ооо</a:t>
                      </a:r>
                      <a:endParaRPr lang="ru-RU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90% и более – 10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80%-89% </a:t>
                      </a:r>
                      <a:r>
                        <a:rPr lang="ru-RU" sz="1600" b="1" dirty="0"/>
                        <a:t>- 5 баллов</a:t>
                      </a:r>
                    </a:p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Менее 80% - 0 баллов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915622"/>
                  </a:ext>
                </a:extLst>
              </a:tr>
              <a:tr h="76859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/>
                        <a:t>соо</a:t>
                      </a:r>
                      <a:endParaRPr lang="ru-RU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1131465"/>
                  </a:ext>
                </a:extLst>
              </a:tr>
              <a:tr h="3688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cap="none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НЕ ЗАБЫТЬ СОХРАНИТЬ ВНЕСЕННЫЕ ДАНЫЕ!!!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380119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3502A25-27F2-42C9-91FE-144DB6816227}"/>
              </a:ext>
            </a:extLst>
          </p:cNvPr>
          <p:cNvSpPr/>
          <p:nvPr/>
        </p:nvSpPr>
        <p:spPr>
          <a:xfrm>
            <a:off x="1038578" y="3826933"/>
            <a:ext cx="7710311" cy="120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показателе А6 сведения за тот же учебный год, что и  в показателе А5 </a:t>
            </a:r>
          </a:p>
        </p:txBody>
      </p:sp>
    </p:spTree>
    <p:extLst>
      <p:ext uri="{BB962C8B-B14F-4D97-AF65-F5344CB8AC3E}">
        <p14:creationId xmlns:p14="http://schemas.microsoft.com/office/powerpoint/2010/main" val="4138364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АП 6-школа (</a:t>
            </a:r>
            <a:r>
              <a:rPr lang="ru-RU" sz="2400" dirty="0">
                <a:solidFill>
                  <a:srgbClr val="FF0000"/>
                </a:solidFill>
              </a:rPr>
              <a:t>допуск) за 2021-2022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1F63EC-6E81-4B4D-9FAD-9EA0DD4D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156221" cy="3394472"/>
          </a:xfrm>
        </p:spPr>
        <p:txBody>
          <a:bodyPr/>
          <a:lstStyle/>
          <a:p>
            <a:pPr marL="177800" indent="0">
              <a:buNone/>
            </a:pPr>
            <a:r>
              <a:rPr lang="ru-RU" dirty="0"/>
              <a:t>Результат показателя был предварительно загружен. Изменить значение в этом поле невозможно. </a:t>
            </a:r>
            <a:r>
              <a:rPr lang="ru-RU" dirty="0">
                <a:solidFill>
                  <a:srgbClr val="FF0000"/>
                </a:solidFill>
              </a:rPr>
              <a:t>Ждём загрузку.</a:t>
            </a:r>
          </a:p>
          <a:p>
            <a:pPr marL="177800" indent="0">
              <a:buNone/>
            </a:pPr>
            <a:r>
              <a:rPr lang="ru-RU" dirty="0"/>
              <a:t>Если не будет </a:t>
            </a:r>
            <a:r>
              <a:rPr lang="ru-RU" dirty="0">
                <a:solidFill>
                  <a:srgbClr val="FF0000"/>
                </a:solidFill>
              </a:rPr>
              <a:t>загрузки </a:t>
            </a:r>
            <a:r>
              <a:rPr lang="ru-RU" dirty="0"/>
              <a:t>(после информации от МК) вносим сами. </a:t>
            </a:r>
          </a:p>
          <a:p>
            <a:pPr marL="177800" indent="0" algn="just">
              <a:buNone/>
            </a:pPr>
            <a:r>
              <a:rPr lang="ru-RU" sz="2400" dirty="0"/>
              <a:t>В количество выпускников не входят – «</a:t>
            </a:r>
            <a:r>
              <a:rPr lang="ru-RU" sz="2400" dirty="0" err="1"/>
              <a:t>семейники</a:t>
            </a:r>
            <a:r>
              <a:rPr lang="ru-RU" sz="2400" dirty="0"/>
              <a:t>» и экстерны (ВПЛ): уточняем в поле для несогласия с данными.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19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7305891" cy="1268472"/>
          </a:xfrm>
        </p:spPr>
        <p:txBody>
          <a:bodyPr/>
          <a:lstStyle/>
          <a:p>
            <a:pPr algn="ctr"/>
            <a:r>
              <a:rPr lang="ru-RU" sz="2400" b="1" dirty="0"/>
              <a:t>       </a:t>
            </a:r>
            <a:r>
              <a:rPr lang="ru-RU" sz="2400" b="1" dirty="0">
                <a:solidFill>
                  <a:srgbClr val="FF0000"/>
                </a:solidFill>
              </a:rPr>
              <a:t>Критерии отбора образовательных программ для участия в АМ-2023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325" y="1365956"/>
            <a:ext cx="8799375" cy="3680060"/>
          </a:xfrm>
        </p:spPr>
        <p:txBody>
          <a:bodyPr/>
          <a:lstStyle/>
          <a:p>
            <a:pPr marL="203200" indent="0" algn="just">
              <a:buNone/>
            </a:pPr>
            <a:r>
              <a:rPr lang="ru-RU" dirty="0"/>
              <a:t>Общеобразовательные организации, </a:t>
            </a:r>
            <a:r>
              <a:rPr lang="ru-RU" b="1" dirty="0">
                <a:solidFill>
                  <a:srgbClr val="FF0000"/>
                </a:solidFill>
              </a:rPr>
              <a:t>имеющие государственную аккредитацию </a:t>
            </a:r>
            <a:r>
              <a:rPr lang="ru-RU" dirty="0"/>
              <a:t>по уровням: начальное общее, основное общее, среднее общее образование, среднее профессиональное образование</a:t>
            </a:r>
          </a:p>
          <a:p>
            <a:pPr marL="203200" indent="0" algn="just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9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/>
              <a:t>Как подготовиться к 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488" y="664029"/>
            <a:ext cx="8229600" cy="4363329"/>
          </a:xfrm>
        </p:spPr>
        <p:txBody>
          <a:bodyPr/>
          <a:lstStyle/>
          <a:p>
            <a:pPr marL="717550" indent="-514350" algn="just"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Обеспечить распределение среди административной команды школы зон ответственности. Назначить (</a:t>
            </a:r>
            <a:r>
              <a:rPr lang="ru-RU" sz="1800" dirty="0">
                <a:solidFill>
                  <a:srgbClr val="FF0000"/>
                </a:solidFill>
              </a:rPr>
              <a:t>переназначить</a:t>
            </a:r>
            <a:r>
              <a:rPr lang="ru-RU" sz="1800" dirty="0">
                <a:solidFill>
                  <a:schemeClr val="bg2"/>
                </a:solidFill>
              </a:rPr>
              <a:t>) ответственного за АМ в ОО (с 25.09 по 15.10.2023 не в отпуске)!</a:t>
            </a:r>
          </a:p>
          <a:p>
            <a:pPr marL="203200" indent="0" algn="ctr">
              <a:buNone/>
            </a:pPr>
            <a:r>
              <a:rPr lang="ru-RU" sz="1800" dirty="0">
                <a:solidFill>
                  <a:schemeClr val="bg2"/>
                </a:solidFill>
              </a:rPr>
              <a:t>         </a:t>
            </a:r>
            <a:r>
              <a:rPr lang="ru-RU" sz="1800" b="1" dirty="0">
                <a:solidFill>
                  <a:srgbClr val="FF0000"/>
                </a:solidFill>
              </a:rPr>
              <a:t>Проверить, все ли программы попадают под АМ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Подготовить сайт: провести ревизию своего официального сайта, </a:t>
            </a:r>
            <a:r>
              <a:rPr lang="ru-RU" sz="1800" dirty="0">
                <a:solidFill>
                  <a:srgbClr val="FF0000"/>
                </a:solidFill>
              </a:rPr>
              <a:t>обеспечить его работоспособность </a:t>
            </a:r>
            <a:r>
              <a:rPr lang="ru-RU" sz="1800" dirty="0">
                <a:solidFill>
                  <a:schemeClr val="bg2"/>
                </a:solidFill>
              </a:rPr>
              <a:t>в период проведения АМ.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Убедиться в корректности данных, внесенных организацией в информационные системы, и данных, вносимых в ЛК ИС ГА.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Заранее подготовить требуемые в рамках АМ документы, в том числе их электронные скан-образы, выверить ссылки (</a:t>
            </a:r>
            <a:r>
              <a:rPr lang="ru-RU" sz="1800" dirty="0">
                <a:solidFill>
                  <a:srgbClr val="FF0000"/>
                </a:solidFill>
              </a:rPr>
              <a:t>не прикреплять, пока не попросят уточнения</a:t>
            </a:r>
            <a:r>
              <a:rPr lang="ru-RU" sz="1800" dirty="0">
                <a:solidFill>
                  <a:schemeClr val="bg2"/>
                </a:solidFill>
              </a:rPr>
              <a:t>).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</a:rPr>
              <a:t>Информировать работников школы о прохождении АМ и его целях.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106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err="1"/>
              <a:t>Аккредитационный</a:t>
            </a:r>
            <a:r>
              <a:rPr lang="ru-RU" sz="2400" b="1" dirty="0"/>
              <a:t> калькулятор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764500"/>
            <a:ext cx="6102896" cy="39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6076" y="977860"/>
            <a:ext cx="1576216" cy="30515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qrcoder.ru/code/?http%3A%2F%2Fwww.krasobrnadzor.ru%2Fcontrols%2Faccredmonitoring%2Fcalcnoo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44" y="406019"/>
            <a:ext cx="1343533" cy="13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%3A%2F%2Fwww.krasobrnadzor.ru%2Fcontrols%2Faccredmonitoring%2Fcalcooo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44" y="1960499"/>
            <a:ext cx="1343533" cy="13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%3A%2F%2Fwww.krasobrnadzor.ru%2Fcontrols%2Faccredmonitoring%2Fcalcsoo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02" y="3477998"/>
            <a:ext cx="1282573" cy="12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1974" y="960049"/>
            <a:ext cx="78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НОО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ru-RU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1974" y="2478376"/>
            <a:ext cx="78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ООО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ru-RU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1974" y="3965395"/>
            <a:ext cx="78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СОО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ru-RU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2949" y="4716054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http://www.krasobrnadzor.ru/controls/accredmonitoring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644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447" y="97484"/>
            <a:ext cx="8229600" cy="648071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Что находится на контроле муниципального координатора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 (по состоянию на 05.10.2023 до 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54756"/>
            <a:ext cx="8229600" cy="4372601"/>
          </a:xfrm>
        </p:spPr>
        <p:txBody>
          <a:bodyPr/>
          <a:lstStyle/>
          <a:p>
            <a:pPr marL="203200" indent="0">
              <a:buNone/>
            </a:pPr>
            <a:r>
              <a:rPr lang="ru-RU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1.МБОУ «СШ №1»                                                        НОО,ООО,СОО</a:t>
            </a:r>
          </a:p>
          <a:p>
            <a:pPr marL="203200" indent="0">
              <a:buNone/>
            </a:pPr>
            <a:r>
              <a:rPr lang="ru-RU" sz="1600" b="1" dirty="0" smtClean="0"/>
              <a:t>2.Ивановская </a:t>
            </a:r>
            <a:r>
              <a:rPr lang="ru-RU" sz="1600" b="1" dirty="0"/>
              <a:t>ООШ - Филиал МБОУ «СШ №1»                ООО,СОО</a:t>
            </a:r>
          </a:p>
          <a:p>
            <a:pPr marL="203200" indent="0">
              <a:buNone/>
            </a:pPr>
            <a:r>
              <a:rPr lang="ru-RU" sz="1600" b="1" dirty="0"/>
              <a:t>3.МБОУ «СШ №2»                                                         НОО,ООО,СОО</a:t>
            </a:r>
          </a:p>
          <a:p>
            <a:pPr marL="203200" indent="0">
              <a:buNone/>
            </a:pPr>
            <a:r>
              <a:rPr lang="ru-RU" sz="1600" b="1" u="sng" dirty="0">
                <a:solidFill>
                  <a:srgbClr val="00B050"/>
                </a:solidFill>
              </a:rPr>
              <a:t>4.МБОУ «ООШ №4»                                                               ООО,СОО</a:t>
            </a:r>
          </a:p>
          <a:p>
            <a:pPr marL="20320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ИТОГО 4 ОО                                                                  Итого  10 ООП</a:t>
            </a:r>
          </a:p>
          <a:p>
            <a:pPr marL="203200" indent="0">
              <a:buNone/>
            </a:pPr>
            <a:r>
              <a:rPr lang="ru-RU" sz="1600" dirty="0" smtClean="0"/>
              <a:t>Подлежат АМ – </a:t>
            </a:r>
            <a:r>
              <a:rPr lang="ru-RU" sz="1600" dirty="0" smtClean="0">
                <a:solidFill>
                  <a:srgbClr val="FF0000"/>
                </a:solidFill>
              </a:rPr>
              <a:t>4</a:t>
            </a:r>
            <a:r>
              <a:rPr lang="ru-RU" sz="1600" dirty="0" smtClean="0"/>
              <a:t> ОО                                                    Подлежат АМ – </a:t>
            </a:r>
            <a:r>
              <a:rPr lang="ru-RU" sz="1600" dirty="0" smtClean="0">
                <a:solidFill>
                  <a:srgbClr val="FF0000"/>
                </a:solidFill>
              </a:rPr>
              <a:t>10</a:t>
            </a:r>
            <a:r>
              <a:rPr lang="ru-RU" sz="1600" dirty="0" smtClean="0"/>
              <a:t> ООП</a:t>
            </a:r>
            <a:endParaRPr lang="ru-RU" sz="1600" dirty="0"/>
          </a:p>
          <a:p>
            <a:pPr marL="203200" indent="0" algn="just">
              <a:buNone/>
            </a:pP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Закончили АМ полностью </a:t>
            </a:r>
            <a:r>
              <a:rPr lang="ru-RU" sz="1400" dirty="0" smtClean="0"/>
              <a:t>–             </a:t>
            </a:r>
            <a:r>
              <a:rPr lang="ru-RU" sz="1400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/>
              <a:t> ОО (сформировали отчет по всем ООП, подписали, загрузили в ИС АМ)</a:t>
            </a:r>
          </a:p>
          <a:p>
            <a:pPr marL="203200" indent="0" algn="just">
              <a:buNone/>
            </a:pPr>
            <a:r>
              <a:rPr lang="ru-RU" sz="1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Пройден АМ </a:t>
            </a:r>
            <a:r>
              <a:rPr lang="ru-RU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 ООП </a:t>
            </a:r>
            <a:r>
              <a:rPr lang="ru-RU" sz="1400" dirty="0" smtClean="0"/>
              <a:t>-                        по </a:t>
            </a:r>
            <a:r>
              <a:rPr lang="ru-RU" sz="1400" dirty="0">
                <a:solidFill>
                  <a:srgbClr val="FF0000"/>
                </a:solidFill>
              </a:rPr>
              <a:t>3</a:t>
            </a:r>
            <a:r>
              <a:rPr lang="ru-RU" sz="1400" dirty="0"/>
              <a:t> ООП </a:t>
            </a:r>
            <a:r>
              <a:rPr lang="ru-RU" sz="1400" dirty="0" smtClean="0"/>
              <a:t>(по каждой ООП сформирован отчет)</a:t>
            </a:r>
            <a:endParaRPr lang="ru-RU" sz="1400" dirty="0"/>
          </a:p>
          <a:p>
            <a:pPr marL="203200" indent="0" algn="just">
              <a:buNone/>
            </a:pPr>
            <a:r>
              <a:rPr lang="ru-RU" sz="1400" b="1" dirty="0" smtClean="0"/>
              <a:t>Приступили к АМ</a:t>
            </a:r>
            <a:r>
              <a:rPr lang="ru-RU" sz="1400" b="1" i="1" dirty="0" smtClean="0"/>
              <a:t> </a:t>
            </a:r>
            <a:r>
              <a:rPr lang="ru-RU" sz="1400" dirty="0" smtClean="0"/>
              <a:t>–            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2</a:t>
            </a:r>
            <a:r>
              <a:rPr lang="ru-RU" sz="1400" dirty="0" smtClean="0"/>
              <a:t> ОО (заполнили частично, ждут загрузку)</a:t>
            </a:r>
          </a:p>
          <a:p>
            <a:pPr marL="203200" indent="0" algn="just">
              <a:buNone/>
            </a:pPr>
            <a:r>
              <a:rPr lang="ru-RU" sz="1400" b="1" dirty="0"/>
              <a:t>Готовы к завершению </a:t>
            </a:r>
            <a:r>
              <a:rPr lang="ru-RU" sz="1400" b="1" dirty="0" smtClean="0"/>
              <a:t>АМ по ООП </a:t>
            </a:r>
            <a:r>
              <a:rPr lang="ru-RU" sz="1400" dirty="0"/>
              <a:t>– </a:t>
            </a:r>
            <a:r>
              <a:rPr lang="ru-RU" sz="1400" dirty="0" smtClean="0"/>
              <a:t>   </a:t>
            </a:r>
            <a:r>
              <a:rPr lang="ru-RU" sz="1400" dirty="0" smtClean="0">
                <a:solidFill>
                  <a:srgbClr val="FF0000"/>
                </a:solidFill>
              </a:rPr>
              <a:t>5</a:t>
            </a:r>
            <a:r>
              <a:rPr lang="ru-RU" sz="1400" dirty="0" smtClean="0"/>
              <a:t> </a:t>
            </a:r>
            <a:r>
              <a:rPr lang="ru-RU" sz="1400" dirty="0"/>
              <a:t>ООП (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у кого есть ЛК</a:t>
            </a:r>
            <a:r>
              <a:rPr lang="ru-RU" sz="1400" dirty="0"/>
              <a:t>)</a:t>
            </a:r>
          </a:p>
          <a:p>
            <a:pPr marL="203200" indent="0"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Не </a:t>
            </a:r>
            <a:r>
              <a:rPr lang="ru-RU" sz="1400" b="1" dirty="0">
                <a:solidFill>
                  <a:srgbClr val="00B050"/>
                </a:solidFill>
              </a:rPr>
              <a:t>приступили </a:t>
            </a:r>
            <a:r>
              <a:rPr lang="ru-RU" sz="1400" b="1" dirty="0" smtClean="0">
                <a:solidFill>
                  <a:srgbClr val="00B050"/>
                </a:solidFill>
              </a:rPr>
              <a:t>ОО к </a:t>
            </a:r>
            <a:r>
              <a:rPr lang="ru-RU" sz="1400" b="1" dirty="0">
                <a:solidFill>
                  <a:srgbClr val="00B050"/>
                </a:solidFill>
              </a:rPr>
              <a:t>АМ </a:t>
            </a:r>
            <a:r>
              <a:rPr lang="ru-RU" sz="1400" dirty="0"/>
              <a:t>– </a:t>
            </a:r>
            <a:r>
              <a:rPr lang="ru-RU" sz="1400" dirty="0" smtClean="0"/>
              <a:t>                      </a:t>
            </a:r>
            <a:r>
              <a:rPr lang="ru-RU" sz="1400" dirty="0" smtClean="0">
                <a:solidFill>
                  <a:srgbClr val="FF0000"/>
                </a:solidFill>
              </a:rPr>
              <a:t>1</a:t>
            </a:r>
            <a:r>
              <a:rPr lang="ru-RU" sz="1400" dirty="0" smtClean="0"/>
              <a:t> </a:t>
            </a:r>
            <a:r>
              <a:rPr lang="ru-RU" sz="1400" dirty="0"/>
              <a:t>ОО (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получены логин и пароль для ЛК</a:t>
            </a:r>
            <a:r>
              <a:rPr lang="ru-RU" sz="1400" dirty="0"/>
              <a:t>)</a:t>
            </a:r>
          </a:p>
          <a:p>
            <a:pPr marL="203200" indent="0"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Не приступили к АМ по ООП</a:t>
            </a:r>
            <a:r>
              <a:rPr lang="ru-RU" sz="1400" dirty="0"/>
              <a:t>–          </a:t>
            </a:r>
            <a:r>
              <a:rPr lang="ru-RU" sz="1400" dirty="0" smtClean="0"/>
              <a:t>по </a:t>
            </a:r>
            <a:r>
              <a:rPr lang="ru-RU" sz="1400" dirty="0">
                <a:solidFill>
                  <a:srgbClr val="FF0000"/>
                </a:solidFill>
              </a:rPr>
              <a:t>3</a:t>
            </a:r>
            <a:r>
              <a:rPr lang="ru-RU" sz="1400" dirty="0"/>
              <a:t> </a:t>
            </a:r>
            <a:r>
              <a:rPr lang="ru-RU" sz="1400" dirty="0" smtClean="0"/>
              <a:t>ООП(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 логин и пароль для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ЛК)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65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13" y="97484"/>
            <a:ext cx="8358034" cy="648071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Что находится на контроле муниципального </a:t>
            </a:r>
            <a:r>
              <a:rPr lang="ru-RU" sz="1600" b="1" dirty="0" smtClean="0">
                <a:solidFill>
                  <a:srgbClr val="FF0000"/>
                </a:solidFill>
              </a:rPr>
              <a:t>координатора </a:t>
            </a: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>
                <a:solidFill>
                  <a:srgbClr val="FF0000"/>
                </a:solidFill>
              </a:rPr>
              <a:t> (по состоянию на </a:t>
            </a:r>
            <a:r>
              <a:rPr lang="ru-RU" sz="1600" b="1" dirty="0" smtClean="0">
                <a:solidFill>
                  <a:srgbClr val="FF0000"/>
                </a:solidFill>
              </a:rPr>
              <a:t>05.10.2023, 10.10.23, 12.10.23)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54756"/>
            <a:ext cx="8229600" cy="4372601"/>
          </a:xfrm>
        </p:spPr>
        <p:txBody>
          <a:bodyPr/>
          <a:lstStyle/>
          <a:p>
            <a:pPr marL="20320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73223"/>
              </p:ext>
            </p:extLst>
          </p:nvPr>
        </p:nvGraphicFramePr>
        <p:xfrm>
          <a:off x="557482" y="823607"/>
          <a:ext cx="7918551" cy="4046707"/>
        </p:xfrm>
        <a:graphic>
          <a:graphicData uri="http://schemas.openxmlformats.org/drawingml/2006/table">
            <a:tbl>
              <a:tblPr firstRow="1" firstCol="1" bandRow="1">
                <a:tableStyleId>{76C8A17E-0BC2-4235-B347-13D48D0AA90C}</a:tableStyleId>
              </a:tblPr>
              <a:tblGrid>
                <a:gridCol w="2886168"/>
                <a:gridCol w="1091368"/>
                <a:gridCol w="885427"/>
                <a:gridCol w="763897"/>
                <a:gridCol w="763897"/>
                <a:gridCol w="763897"/>
                <a:gridCol w="763897"/>
              </a:tblGrid>
              <a:tr h="4259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Сведения о </a:t>
                      </a:r>
                      <a:r>
                        <a:rPr lang="ru-RU" sz="1000" dirty="0" smtClean="0">
                          <a:effectLst/>
                        </a:rPr>
                        <a:t>прохождении </a:t>
                      </a:r>
                      <a:r>
                        <a:rPr lang="ru-RU" sz="1000" dirty="0" err="1">
                          <a:effectLst/>
                        </a:rPr>
                        <a:t>аккредитационного</a:t>
                      </a:r>
                      <a:r>
                        <a:rPr lang="ru-RU" sz="1000" dirty="0">
                          <a:effectLst/>
                        </a:rPr>
                        <a:t> мониторинга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05.10.23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10.10.23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12.10.23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 +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филиал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филиале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 + филиал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филиале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 + филиал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филиале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212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1. ОО, которые подлежат АМ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425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- ООП, подлежащие АМ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638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2.ОО, полностью завершившие АМ </a:t>
                      </a:r>
                      <a:r>
                        <a:rPr lang="ru-RU" sz="1000" dirty="0">
                          <a:effectLst/>
                        </a:rPr>
                        <a:t>(сформировали отчет, подписали, загрузили в ИС ГА 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425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- ООП, подлежащие АМ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425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3.ОО, приступившие к АМ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(заполнили частично, так как ждут загрузку)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425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- ООП, подлежащие АМ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425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4.ОО, не приступившие  к АМ </a:t>
                      </a:r>
                      <a:br>
                        <a:rPr lang="ru-RU" sz="1000" b="1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(так как нет логина и пароля)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  <a:tr h="212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- ООП, подлежащие АМ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51" marR="582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85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626" y="97485"/>
            <a:ext cx="7383049" cy="379593"/>
          </a:xfrm>
        </p:spPr>
        <p:txBody>
          <a:bodyPr/>
          <a:lstStyle/>
          <a:p>
            <a:pPr algn="ctr"/>
            <a:r>
              <a:rPr lang="ru-RU" sz="1400" b="1" dirty="0"/>
              <a:t>План сопровождения ОО и контроля за своевременностью прохождения ОО АМ 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A2C4C8A7-52A7-4835-A901-C25463C60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10117"/>
              </p:ext>
            </p:extLst>
          </p:nvPr>
        </p:nvGraphicFramePr>
        <p:xfrm>
          <a:off x="620890" y="490331"/>
          <a:ext cx="8105668" cy="4615732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034984">
                  <a:extLst>
                    <a:ext uri="{9D8B030D-6E8A-4147-A177-3AD203B41FA5}">
                      <a16:colId xmlns="" xmlns:a16="http://schemas.microsoft.com/office/drawing/2014/main" val="1509772627"/>
                    </a:ext>
                  </a:extLst>
                </a:gridCol>
                <a:gridCol w="3444997">
                  <a:extLst>
                    <a:ext uri="{9D8B030D-6E8A-4147-A177-3AD203B41FA5}">
                      <a16:colId xmlns="" xmlns:a16="http://schemas.microsoft.com/office/drawing/2014/main" val="498830426"/>
                    </a:ext>
                  </a:extLst>
                </a:gridCol>
                <a:gridCol w="2187923">
                  <a:extLst>
                    <a:ext uri="{9D8B030D-6E8A-4147-A177-3AD203B41FA5}">
                      <a16:colId xmlns="" xmlns:a16="http://schemas.microsoft.com/office/drawing/2014/main" val="3402567328"/>
                    </a:ext>
                  </a:extLst>
                </a:gridCol>
                <a:gridCol w="1437764">
                  <a:extLst>
                    <a:ext uri="{9D8B030D-6E8A-4147-A177-3AD203B41FA5}">
                      <a16:colId xmlns="" xmlns:a16="http://schemas.microsoft.com/office/drawing/2014/main" val="2868762127"/>
                    </a:ext>
                  </a:extLst>
                </a:gridCol>
              </a:tblGrid>
              <a:tr h="49364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Совещание, мероприятие, отчет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Исполнители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6033074"/>
                  </a:ext>
                </a:extLst>
              </a:tr>
              <a:tr h="403049">
                <a:tc>
                  <a:txBody>
                    <a:bodyPr/>
                    <a:lstStyle/>
                    <a:p>
                      <a:r>
                        <a:rPr lang="ru-RU" sz="1200" dirty="0"/>
                        <a:t>19.09.2023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Совещание с ОО- участниками АМ, муниципальными координаторами по 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МОКК, отдел по контролю и надзору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Масюлис</a:t>
                      </a:r>
                      <a:r>
                        <a:rPr lang="ru-RU" sz="1200" dirty="0"/>
                        <a:t> К.Л.</a:t>
                      </a:r>
                    </a:p>
                    <a:p>
                      <a:r>
                        <a:rPr lang="ru-RU" sz="1200" dirty="0" err="1"/>
                        <a:t>Конжева</a:t>
                      </a:r>
                      <a:r>
                        <a:rPr lang="ru-RU" sz="1200" dirty="0"/>
                        <a:t> Т.Н.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9646218"/>
                  </a:ext>
                </a:extLst>
              </a:tr>
              <a:tr h="886708">
                <a:tc>
                  <a:txBody>
                    <a:bodyPr/>
                    <a:lstStyle/>
                    <a:p>
                      <a:r>
                        <a:rPr lang="ru-RU" sz="1200" dirty="0"/>
                        <a:t>21.09.2023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29.09.2023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Сверка муниципальными</a:t>
                      </a:r>
                      <a:r>
                        <a:rPr lang="ru-RU" sz="1200" baseline="0" dirty="0"/>
                        <a:t> координаторами сведений (файл прилагается) о наличии всех ОО, всех ООП, по которым есть ГА и был выпуск в  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</a:rPr>
                        <a:t>2021-2022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г.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rgbClr val="FF0000"/>
                          </a:solidFill>
                        </a:rPr>
                        <a:t>Предварительный отчет муниципальных </a:t>
                      </a:r>
                      <a:r>
                        <a:rPr lang="ru-RU" sz="1200" baseline="0" dirty="0" err="1">
                          <a:solidFill>
                            <a:srgbClr val="FF0000"/>
                          </a:solidFill>
                        </a:rPr>
                        <a:t>координ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МОКК, отдел по контролю и надзору (кураторы территорий),</a:t>
                      </a:r>
                    </a:p>
                    <a:p>
                      <a:r>
                        <a:rPr lang="ru-RU" sz="1200" dirty="0"/>
                        <a:t>муниципальные координаторы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Согласно приложению к письму МОКК от 12.09.2023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269">
                <a:tc>
                  <a:txBody>
                    <a:bodyPr/>
                    <a:lstStyle/>
                    <a:p>
                      <a:r>
                        <a:rPr lang="ru-RU" sz="1200" dirty="0"/>
                        <a:t>03.10.2023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Совещание с муниципальными координаторами, чьи ОО не получили отчет о результатах АМ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к 02.10.2023. Выявление причин. Консультации.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МОКК, отдел по контролю и надзору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Масюлис</a:t>
                      </a:r>
                      <a:r>
                        <a:rPr lang="ru-RU" sz="1200" dirty="0"/>
                        <a:t> К.Л.</a:t>
                      </a:r>
                    </a:p>
                    <a:p>
                      <a:r>
                        <a:rPr lang="ru-RU" sz="1200" dirty="0" err="1"/>
                        <a:t>Конжева</a:t>
                      </a:r>
                      <a:r>
                        <a:rPr lang="ru-RU" sz="1200" dirty="0"/>
                        <a:t> Т.Н.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800533"/>
                  </a:ext>
                </a:extLst>
              </a:tr>
              <a:tr h="886708">
                <a:tc>
                  <a:txBody>
                    <a:bodyPr/>
                    <a:lstStyle/>
                    <a:p>
                      <a:r>
                        <a:rPr lang="ru-RU" sz="1200" dirty="0"/>
                        <a:t>05.10.2023 –МК</a:t>
                      </a:r>
                    </a:p>
                    <a:p>
                      <a:r>
                        <a:rPr lang="ru-RU" sz="1200" dirty="0"/>
                        <a:t>06.10.2023 –кураторы отдела </a:t>
                      </a:r>
                      <a:r>
                        <a:rPr lang="ru-RU" sz="1200" dirty="0" smtClean="0"/>
                        <a:t>контр,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Сбор итоговых отчетов муниципальных координаторов, ответственных лиц краевых и частных ОО о прохождении АМ в муниципальных образованиях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МОКК, отдел по контролю и надзору (кураторы территорий),</a:t>
                      </a:r>
                    </a:p>
                    <a:p>
                      <a:r>
                        <a:rPr lang="ru-RU" sz="1200" dirty="0"/>
                        <a:t>муниципальные координаторы, отв. лица в 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Согласно приложению к письму МОКК от 12.09.2023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657020"/>
                  </a:ext>
                </a:extLst>
              </a:tr>
              <a:tr h="830249">
                <a:tc>
                  <a:txBody>
                    <a:bodyPr/>
                    <a:lstStyle/>
                    <a:p>
                      <a:r>
                        <a:rPr lang="ru-RU" sz="1200" dirty="0"/>
                        <a:t>09.10.2023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Предоставление информации на аппаратном совещании при министре образования КК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об итогах прохождения АМ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всеми</a:t>
                      </a:r>
                      <a:r>
                        <a:rPr lang="ru-RU" sz="1200" dirty="0"/>
                        <a:t> ОО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Красноярского края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/>
                        <a:t>Конжева</a:t>
                      </a:r>
                      <a:r>
                        <a:rPr lang="ru-RU" sz="1200" dirty="0"/>
                        <a:t> Т.Н.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отдел по контролю и надзору (кураторы территорий)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/>
                        <a:t>Масюлис</a:t>
                      </a:r>
                      <a:r>
                        <a:rPr lang="ru-RU" sz="1200" dirty="0"/>
                        <a:t> К.Л.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329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81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392" y="269631"/>
            <a:ext cx="7189866" cy="557553"/>
          </a:xfrm>
        </p:spPr>
        <p:txBody>
          <a:bodyPr/>
          <a:lstStyle/>
          <a:p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апробации АМ в Красноярском крае</a:t>
            </a:r>
            <a: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680181A-62AD-4907-BEAD-9D2E45B24159}"/>
              </a:ext>
            </a:extLst>
          </p:cNvPr>
          <p:cNvSpPr/>
          <p:nvPr/>
        </p:nvSpPr>
        <p:spPr>
          <a:xfrm>
            <a:off x="237067" y="1066800"/>
            <a:ext cx="870419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1.МАОУ Гимназия №10 города Красноярска</a:t>
            </a:r>
          </a:p>
          <a:p>
            <a:pPr algn="ctr"/>
            <a:r>
              <a:rPr lang="ru-RU" sz="1800" b="1" u="sng" dirty="0">
                <a:solidFill>
                  <a:srgbClr val="0070C0"/>
                </a:solidFill>
              </a:rPr>
              <a:t>Директор: Королева Елена Викторовна</a:t>
            </a:r>
          </a:p>
          <a:p>
            <a:pPr algn="ctr"/>
            <a:r>
              <a:rPr lang="ru-RU" b="1" dirty="0"/>
              <a:t>89135359310 </a:t>
            </a:r>
          </a:p>
          <a:p>
            <a:pPr algn="ctr"/>
            <a:r>
              <a:rPr lang="en-US" b="1" dirty="0" err="1"/>
              <a:t>Lenakoroleva</a:t>
            </a:r>
            <a:r>
              <a:rPr lang="ru-RU" b="1" dirty="0"/>
              <a:t>2011@</a:t>
            </a:r>
            <a:r>
              <a:rPr lang="en-US" b="1" dirty="0" err="1"/>
              <a:t>yandex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endParaRPr lang="ru-RU" b="1" dirty="0"/>
          </a:p>
          <a:p>
            <a:pPr algn="ctr"/>
            <a:r>
              <a:rPr lang="ru-RU" sz="1800" b="1" dirty="0"/>
              <a:t> </a:t>
            </a:r>
          </a:p>
          <a:p>
            <a:pPr algn="ctr"/>
            <a:r>
              <a:rPr lang="ru-RU" sz="1800" b="1" u="sng" dirty="0">
                <a:solidFill>
                  <a:srgbClr val="0070C0"/>
                </a:solidFill>
              </a:rPr>
              <a:t>Вершинина Анастасия Петровна</a:t>
            </a:r>
          </a:p>
          <a:p>
            <a:pPr algn="ctr"/>
            <a:r>
              <a:rPr lang="ru-RU" b="1" dirty="0"/>
              <a:t>заместитель директора по УВР</a:t>
            </a:r>
          </a:p>
          <a:p>
            <a:pPr algn="ctr"/>
            <a:r>
              <a:rPr lang="ru-RU" b="1" dirty="0"/>
              <a:t>89232737176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2.МКОУ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Абанская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СОШ № 4 им Героя Советского Союза В.С.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Богуцкого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dirty="0"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ru-RU" sz="1800" b="1" u="sng" dirty="0">
                <a:solidFill>
                  <a:srgbClr val="0070C0"/>
                </a:solidFill>
              </a:rPr>
              <a:t>Дорофеева Елена Александровна</a:t>
            </a:r>
          </a:p>
          <a:p>
            <a:pPr algn="ctr"/>
            <a:r>
              <a:rPr lang="ru-RU" b="1" dirty="0"/>
              <a:t>заместитель директора по УВР</a:t>
            </a:r>
          </a:p>
          <a:p>
            <a:pPr algn="ctr"/>
            <a:r>
              <a:rPr lang="ru-RU" b="1" dirty="0"/>
              <a:t>+7(39163)22318</a:t>
            </a:r>
          </a:p>
          <a:p>
            <a:pPr algn="ctr"/>
            <a:r>
              <a:rPr lang="ru-RU" b="1" dirty="0"/>
              <a:t>elenadorov@mail.ru</a:t>
            </a:r>
          </a:p>
          <a:p>
            <a:pPr algn="ctr"/>
            <a:endParaRPr lang="ru-RU" sz="1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91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765" y="216464"/>
            <a:ext cx="7717238" cy="3537538"/>
          </a:xfrm>
        </p:spPr>
        <p:txBody>
          <a:bodyPr/>
          <a:lstStyle/>
          <a:p>
            <a:r>
              <a:rPr lang="ru-RU" sz="4800" b="1" dirty="0"/>
              <a:t>ПОЖАЛУЙСТА,</a:t>
            </a:r>
            <a:br>
              <a:rPr lang="ru-RU" sz="4800" b="1" dirty="0"/>
            </a:br>
            <a:r>
              <a:rPr lang="ru-RU" sz="4800" b="1" dirty="0"/>
              <a:t>ВАШИ ВОПРОСЫ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422" y="2754489"/>
            <a:ext cx="8173156" cy="1936781"/>
          </a:xfrm>
        </p:spPr>
        <p:txBody>
          <a:bodyPr/>
          <a:lstStyle/>
          <a:p>
            <a:pPr marL="203200" indent="0" algn="ctr">
              <a:buNone/>
            </a:pPr>
            <a:endParaRPr lang="ru-RU" sz="1600" b="1" dirty="0">
              <a:solidFill>
                <a:schemeClr val="bg2"/>
              </a:solidFill>
            </a:endParaRPr>
          </a:p>
          <a:p>
            <a:pPr marL="203200" indent="0" algn="ctr">
              <a:buNone/>
            </a:pPr>
            <a:r>
              <a:rPr lang="ru-RU" sz="1600" b="1" dirty="0" err="1">
                <a:solidFill>
                  <a:schemeClr val="bg1"/>
                </a:solidFill>
              </a:rPr>
              <a:t>Телен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ответстца</a:t>
            </a:r>
            <a:r>
              <a:rPr lang="ru-RU" sz="1600" b="1" dirty="0">
                <a:solidFill>
                  <a:schemeClr val="bg1"/>
                </a:solidFill>
              </a:rPr>
              <a:t> за АМ в ОО 8(391)……</a:t>
            </a:r>
          </a:p>
          <a:p>
            <a:pPr marL="203200" indent="0">
              <a:buNone/>
            </a:pPr>
            <a:r>
              <a:rPr lang="ru-RU" sz="1600" b="1" dirty="0">
                <a:solidFill>
                  <a:schemeClr val="bg2"/>
                </a:solidFill>
              </a:rPr>
              <a:t>Телефон ответственного лица за АМ в ОО 8(391)……</a:t>
            </a:r>
          </a:p>
          <a:p>
            <a:pPr marL="203200" indent="0">
              <a:buNone/>
            </a:pPr>
            <a:r>
              <a:rPr lang="ru-RU" sz="1600" b="1" dirty="0">
                <a:solidFill>
                  <a:schemeClr val="bg2"/>
                </a:solidFill>
              </a:rPr>
              <a:t>Телефон муниципального координатора Вашего города, района 8 (391) …..</a:t>
            </a:r>
          </a:p>
          <a:p>
            <a:pPr marL="203200" indent="0">
              <a:buNone/>
            </a:pPr>
            <a:r>
              <a:rPr lang="ru-RU" sz="1600" b="1" dirty="0">
                <a:solidFill>
                  <a:schemeClr val="bg2"/>
                </a:solidFill>
              </a:rPr>
              <a:t>Телефон регионального координатора 8 (391) 222-60</a:t>
            </a:r>
            <a:r>
              <a:rPr lang="ru-RU" sz="2000" b="1" dirty="0">
                <a:solidFill>
                  <a:schemeClr val="bg2"/>
                </a:solidFill>
              </a:rPr>
              <a:t>-</a:t>
            </a:r>
            <a:r>
              <a:rPr lang="ru-RU" sz="1600" b="1" dirty="0">
                <a:solidFill>
                  <a:schemeClr val="bg2"/>
                </a:solidFill>
              </a:rPr>
              <a:t>68</a:t>
            </a:r>
          </a:p>
          <a:p>
            <a:pPr marL="203200" indent="0">
              <a:buNone/>
            </a:pPr>
            <a:r>
              <a:rPr lang="ru-RU" sz="1600" b="1" dirty="0">
                <a:solidFill>
                  <a:srgbClr val="FF0000"/>
                </a:solidFill>
              </a:rPr>
              <a:t>Телефон технической поддержки (в Вашем ЛК) с 08.00 до 20.00 (</a:t>
            </a:r>
            <a:r>
              <a:rPr lang="ru-RU" sz="1600" b="1" dirty="0" err="1">
                <a:solidFill>
                  <a:srgbClr val="FF0000"/>
                </a:solidFill>
              </a:rPr>
              <a:t>мск</a:t>
            </a:r>
            <a:r>
              <a:rPr lang="ru-RU" sz="1600" b="1" dirty="0">
                <a:solidFill>
                  <a:srgbClr val="FF0000"/>
                </a:solidFill>
              </a:rPr>
              <a:t>.)</a:t>
            </a:r>
          </a:p>
          <a:p>
            <a:pPr marL="203200" indent="0" algn="ctr">
              <a:buNone/>
            </a:pPr>
            <a:r>
              <a:rPr lang="ru-RU" sz="1600" b="1" dirty="0">
                <a:solidFill>
                  <a:schemeClr val="bg1"/>
                </a:solidFill>
              </a:rPr>
              <a:t>фон муниципального координатора Вашего района 8 (391) …..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27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Выпуск по аккредитованным программам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45554"/>
            <a:ext cx="8229600" cy="4281804"/>
          </a:xfrm>
        </p:spPr>
        <p:txBody>
          <a:bodyPr/>
          <a:lstStyle/>
          <a:p>
            <a:pPr marL="20320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</a:t>
            </a:r>
            <a:r>
              <a:rPr lang="ru-RU" dirty="0"/>
              <a:t> – выпуск в 2022</a:t>
            </a:r>
            <a:br>
              <a:rPr lang="ru-RU" dirty="0"/>
            </a:br>
            <a:r>
              <a:rPr lang="ru-RU" dirty="0"/>
              <a:t>(ВПР-проверить участие)</a:t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</a:t>
            </a:r>
            <a:r>
              <a:rPr lang="ru-RU" dirty="0"/>
              <a:t> – выпуск 2022</a:t>
            </a:r>
            <a:br>
              <a:rPr lang="ru-RU" dirty="0"/>
            </a:br>
            <a:r>
              <a:rPr lang="ru-RU" dirty="0"/>
              <a:t>(ГИА, ВПР-проверить участие)</a:t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</a:t>
            </a:r>
            <a:r>
              <a:rPr lang="ru-RU" dirty="0"/>
              <a:t> – выпуск 2022</a:t>
            </a:r>
            <a:br>
              <a:rPr lang="ru-RU" dirty="0"/>
            </a:br>
            <a:r>
              <a:rPr lang="ru-RU" dirty="0"/>
              <a:t>(ГИА, ВПР - проверить участие)</a:t>
            </a:r>
          </a:p>
          <a:p>
            <a:pPr marL="20320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</a:t>
            </a:r>
            <a:r>
              <a:rPr lang="ru-RU" dirty="0"/>
              <a:t> – выпуск в 2021, 2022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75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651" y="240807"/>
            <a:ext cx="7717238" cy="648071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r>
              <a:rPr lang="ru-RU" sz="2400" b="1" dirty="0">
                <a:solidFill>
                  <a:srgbClr val="FF0000"/>
                </a:solidFill>
              </a:rPr>
              <a:t>В 2023-2024 обязательно наличие контингента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45554"/>
            <a:ext cx="8229600" cy="4281804"/>
          </a:xfrm>
        </p:spPr>
        <p:txBody>
          <a:bodyPr/>
          <a:lstStyle/>
          <a:p>
            <a:pPr marL="203200" indent="0">
              <a:buNone/>
            </a:pP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320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</a:t>
            </a:r>
            <a:r>
              <a:rPr lang="ru-RU" dirty="0"/>
              <a:t> – 1,2,3,4 классы – даже 1 класс</a:t>
            </a:r>
          </a:p>
          <a:p>
            <a:pPr marL="20320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</a:t>
            </a:r>
            <a:r>
              <a:rPr lang="ru-RU" dirty="0"/>
              <a:t> – 5,6,7,8,9 классы - даже 1 класс</a:t>
            </a:r>
          </a:p>
          <a:p>
            <a:pPr marL="20320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</a:t>
            </a:r>
            <a:r>
              <a:rPr lang="ru-RU" dirty="0"/>
              <a:t> – 10, 11 классы - даже 1 класс</a:t>
            </a:r>
          </a:p>
          <a:p>
            <a:pPr marL="20320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</a:t>
            </a:r>
            <a:r>
              <a:rPr lang="ru-RU" dirty="0"/>
              <a:t> – </a:t>
            </a:r>
            <a:r>
              <a:rPr lang="ru-RU" dirty="0" smtClean="0"/>
              <a:t>1-3 </a:t>
            </a:r>
            <a:r>
              <a:rPr lang="ru-RU" dirty="0"/>
              <a:t>курс по каждой ООП, выбранной директором для участия  в АМ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34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651" y="240807"/>
            <a:ext cx="7717238" cy="273845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Порядок действий для всех ОО КК 02.10.2023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325" y="632178"/>
            <a:ext cx="8456475" cy="4395180"/>
          </a:xfrm>
        </p:spPr>
        <p:txBody>
          <a:bodyPr/>
          <a:lstStyle/>
          <a:p>
            <a:pPr marL="203200" indent="0">
              <a:buNone/>
            </a:pPr>
            <a:r>
              <a:rPr lang="ru-RU" sz="1800" dirty="0"/>
              <a:t>1.Получили от муниципального координатора (МК) логин и пароль</a:t>
            </a:r>
          </a:p>
          <a:p>
            <a:pPr marL="203200" indent="0" algn="ctr">
              <a:buNone/>
            </a:pPr>
            <a:r>
              <a:rPr lang="ru-RU" sz="1800" dirty="0"/>
              <a:t>Логин и пароль для входа в личный кабинет в ИС «Аккредитационный мониторинг»(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ИС ГА</a:t>
            </a:r>
            <a:r>
              <a:rPr lang="ru-RU" sz="1800" dirty="0"/>
              <a:t>) </a:t>
            </a:r>
            <a:r>
              <a:rPr lang="en-US" sz="1800" dirty="0">
                <a:hlinkClick r:id="rId2"/>
              </a:rPr>
              <a:t>https://isga.obrnadzor.gov.ru/ 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3200" indent="0" algn="just">
              <a:buNone/>
            </a:pPr>
            <a:r>
              <a:rPr lang="ru-RU" sz="1800" dirty="0"/>
              <a:t>2. Вошли 02.10.2023 в ЛК (личный кабинет каждого ОО), проверили наименование, узнали – получены ли логин и пароль </a:t>
            </a:r>
            <a:r>
              <a:rPr lang="ru-RU" sz="1800" dirty="0">
                <a:solidFill>
                  <a:srgbClr val="FF0000"/>
                </a:solidFill>
              </a:rPr>
              <a:t>филиалом/</a:t>
            </a:r>
            <a:r>
              <a:rPr lang="ru-RU" sz="1800" dirty="0" err="1">
                <a:solidFill>
                  <a:srgbClr val="FF0000"/>
                </a:solidFill>
              </a:rPr>
              <a:t>ами</a:t>
            </a:r>
            <a:r>
              <a:rPr lang="ru-RU" sz="1800" dirty="0"/>
              <a:t> </a:t>
            </a:r>
          </a:p>
          <a:p>
            <a:pPr marL="203200" indent="0" algn="just">
              <a:buNone/>
            </a:pPr>
            <a:r>
              <a:rPr lang="ru-RU" sz="1800" dirty="0"/>
              <a:t>3. Проверили сведения об ОО (наименование по Уставу с учетом изменений, ИНН, ОГРН, КПП, адрес)</a:t>
            </a:r>
          </a:p>
          <a:p>
            <a:pPr marL="203200" indent="0" algn="just">
              <a:buNone/>
            </a:pPr>
            <a:r>
              <a:rPr lang="ru-RU" sz="1800" dirty="0"/>
              <a:t>4. Заполнили </a:t>
            </a:r>
            <a:r>
              <a:rPr lang="ru-RU" sz="1800" dirty="0" err="1"/>
              <a:t>яндекс</a:t>
            </a:r>
            <a:r>
              <a:rPr lang="ru-RU" sz="1800" dirty="0"/>
              <a:t>-форму* </a:t>
            </a:r>
            <a:r>
              <a:rPr lang="ru-RU" sz="1800" dirty="0" smtClean="0"/>
              <a:t>(срок </a:t>
            </a:r>
            <a:r>
              <a:rPr lang="ru-RU" sz="1800" dirty="0"/>
              <a:t>- 02.10.2023)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о несоответствиях</a:t>
            </a:r>
          </a:p>
          <a:p>
            <a:pPr marL="203200" indent="0" algn="just">
              <a:buNone/>
            </a:pPr>
            <a:r>
              <a:rPr lang="ru-RU" sz="1800" dirty="0"/>
              <a:t>5. </a:t>
            </a:r>
            <a:r>
              <a:rPr lang="ru-RU" sz="1800" dirty="0">
                <a:solidFill>
                  <a:srgbClr val="FF0000"/>
                </a:solidFill>
              </a:rPr>
              <a:t>Ждёте</a:t>
            </a:r>
            <a:r>
              <a:rPr lang="ru-RU" sz="1800" dirty="0"/>
              <a:t> изменения в ЛК («Сведения об ОО»)</a:t>
            </a:r>
          </a:p>
          <a:p>
            <a:pPr marL="203200" indent="0" algn="just">
              <a:buNone/>
            </a:pPr>
            <a:r>
              <a:rPr lang="ru-RU" sz="1800" dirty="0"/>
              <a:t>6. </a:t>
            </a:r>
            <a:r>
              <a:rPr lang="ru-RU" sz="1800" b="1" dirty="0">
                <a:solidFill>
                  <a:srgbClr val="FF0000"/>
                </a:solidFill>
              </a:rPr>
              <a:t>Только потом </a:t>
            </a:r>
            <a:r>
              <a:rPr lang="ru-RU" sz="1800" b="1" dirty="0" smtClean="0">
                <a:solidFill>
                  <a:srgbClr val="FF0000"/>
                </a:solidFill>
              </a:rPr>
              <a:t>можно сформировать </a:t>
            </a:r>
            <a:r>
              <a:rPr lang="ru-RU" sz="1800" b="1" dirty="0">
                <a:solidFill>
                  <a:srgbClr val="FF0000"/>
                </a:solidFill>
              </a:rPr>
              <a:t>отчёт!!!</a:t>
            </a:r>
          </a:p>
          <a:p>
            <a:pPr marL="203200" indent="0" algn="ctr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91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096" y="252096"/>
            <a:ext cx="7717238" cy="273845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Обработка </a:t>
            </a:r>
            <a:r>
              <a:rPr lang="ru-RU" sz="2000" b="1" dirty="0" err="1">
                <a:solidFill>
                  <a:srgbClr val="FF0000"/>
                </a:solidFill>
              </a:rPr>
              <a:t>яндекс</a:t>
            </a:r>
            <a:r>
              <a:rPr lang="ru-RU" sz="2000" b="1" dirty="0">
                <a:solidFill>
                  <a:srgbClr val="FF0000"/>
                </a:solidFill>
              </a:rPr>
              <a:t>-формы (результат) на 02.10.203</a:t>
            </a:r>
            <a:r>
              <a:rPr lang="ru-RU" dirty="0"/>
              <a:t/>
            </a:r>
            <a:br>
              <a:rPr lang="ru-RU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325" y="632178"/>
            <a:ext cx="8456475" cy="4395180"/>
          </a:xfrm>
        </p:spPr>
        <p:txBody>
          <a:bodyPr/>
          <a:lstStyle/>
          <a:p>
            <a:pPr marL="203200" indent="0">
              <a:buNone/>
            </a:pPr>
            <a:r>
              <a:rPr lang="ru-RU" sz="2000" dirty="0"/>
              <a:t>1</a:t>
            </a:r>
            <a:r>
              <a:rPr lang="ru-RU" sz="2000" dirty="0" smtClean="0"/>
              <a:t>. ОО </a:t>
            </a:r>
            <a:r>
              <a:rPr lang="ru-RU" sz="2000" dirty="0"/>
              <a:t>получили от муниципального координатора </a:t>
            </a:r>
            <a:r>
              <a:rPr lang="ru-RU" sz="2000" dirty="0" err="1"/>
              <a:t>яндекс</a:t>
            </a:r>
            <a:r>
              <a:rPr lang="ru-RU" sz="2000" dirty="0"/>
              <a:t>-форму</a:t>
            </a:r>
          </a:p>
          <a:p>
            <a:pPr marL="203200" indent="0">
              <a:buNone/>
            </a:pPr>
            <a:r>
              <a:rPr lang="ru-RU" sz="2000" dirty="0" smtClean="0"/>
              <a:t>2. ОО данную форму заполнили </a:t>
            </a:r>
            <a:r>
              <a:rPr lang="ru-RU" sz="2000" dirty="0" smtClean="0"/>
              <a:t>(даже </a:t>
            </a:r>
            <a:r>
              <a:rPr lang="ru-RU" sz="2000" dirty="0" smtClean="0"/>
              <a:t>без необходимости!!!)</a:t>
            </a:r>
            <a:endParaRPr lang="ru-RU" sz="2000" dirty="0"/>
          </a:p>
          <a:p>
            <a:pPr marL="203200" indent="0" algn="ctr">
              <a:buNone/>
            </a:pPr>
            <a:r>
              <a:rPr lang="ru-RU" sz="2800" dirty="0" smtClean="0"/>
              <a:t>Из </a:t>
            </a:r>
            <a:r>
              <a:rPr lang="ru-RU" sz="2800" dirty="0" smtClean="0">
                <a:solidFill>
                  <a:srgbClr val="FF0000"/>
                </a:solidFill>
              </a:rPr>
              <a:t>285</a:t>
            </a:r>
            <a:r>
              <a:rPr lang="ru-RU" sz="2800" dirty="0" smtClean="0"/>
              <a:t> </a:t>
            </a:r>
            <a:r>
              <a:rPr lang="ru-RU" sz="2800" dirty="0"/>
              <a:t>присланных сообщений, в </a:t>
            </a:r>
            <a:r>
              <a:rPr lang="ru-RU" sz="2800" dirty="0" smtClean="0">
                <a:solidFill>
                  <a:srgbClr val="FF0000"/>
                </a:solidFill>
              </a:rPr>
              <a:t>42</a:t>
            </a:r>
            <a:r>
              <a:rPr lang="ru-RU" sz="2800" dirty="0" smtClean="0"/>
              <a:t> </a:t>
            </a:r>
            <a:r>
              <a:rPr lang="ru-RU" sz="2800" dirty="0"/>
              <a:t>отсутствовали сведения о том, что надо изменить!!! Сопровождение муниципальными </a:t>
            </a:r>
            <a:r>
              <a:rPr lang="ru-RU" sz="2800" dirty="0" smtClean="0"/>
              <a:t>кураторами…</a:t>
            </a:r>
            <a:endParaRPr lang="ru-RU" sz="2800" dirty="0"/>
          </a:p>
          <a:p>
            <a:pPr marL="203200" indent="0">
              <a:buNone/>
            </a:pPr>
            <a:endParaRPr lang="ru-RU" sz="2000" dirty="0"/>
          </a:p>
          <a:p>
            <a:pPr marL="20320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Ждёте</a:t>
            </a:r>
            <a:r>
              <a:rPr lang="ru-RU" sz="2000" dirty="0"/>
              <a:t> внесения изменений в ЛК («Главная»)</a:t>
            </a:r>
          </a:p>
          <a:p>
            <a:pPr marL="203200" indent="0" algn="just">
              <a:buNone/>
            </a:pPr>
            <a:r>
              <a:rPr lang="ru-RU" sz="2000" b="1" dirty="0">
                <a:solidFill>
                  <a:srgbClr val="FF0000"/>
                </a:solidFill>
              </a:rPr>
              <a:t>Только потом сформируете отчёт!!!</a:t>
            </a:r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  <a:p>
            <a:pPr marL="203200" indent="0" algn="ctr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43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889" y="97484"/>
            <a:ext cx="7276785" cy="500827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Личный кабинет ОО для прохождения АМ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(филиал – свой ЛК)</a:t>
            </a:r>
            <a:endParaRPr lang="ru-RU" sz="1600" b="1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9B04F0B6-036C-4097-8B97-1E0DE52E0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598311"/>
            <a:ext cx="8456475" cy="4346223"/>
          </a:xfrm>
        </p:spPr>
        <p:txBody>
          <a:bodyPr/>
          <a:lstStyle/>
          <a:p>
            <a:pPr marL="90488" indent="0">
              <a:buNone/>
            </a:pPr>
            <a:r>
              <a:rPr lang="ru-RU" sz="1600" dirty="0"/>
              <a:t>Логин и пароль – войти в кабинет ИС ГА - </a:t>
            </a:r>
            <a:r>
              <a:rPr lang="ru-RU" sz="1600" b="1" dirty="0"/>
              <a:t>изучить инструкцию</a:t>
            </a:r>
            <a:r>
              <a:rPr lang="ru-RU" sz="1600" dirty="0"/>
              <a:t>!!!</a:t>
            </a:r>
          </a:p>
          <a:p>
            <a:pPr marL="90488" indent="0">
              <a:buNone/>
            </a:pPr>
            <a:r>
              <a:rPr lang="ru-RU" sz="1600" dirty="0"/>
              <a:t>Посмотреть </a:t>
            </a:r>
            <a:r>
              <a:rPr lang="ru-RU" sz="1600" dirty="0" err="1"/>
              <a:t>предзагруженные</a:t>
            </a:r>
            <a:r>
              <a:rPr lang="ru-RU" sz="1600" dirty="0"/>
              <a:t> данные (школа – ИОС, ВПР, ОГЭ, ЕГЭ)</a:t>
            </a:r>
          </a:p>
          <a:p>
            <a:pPr marL="90488" indent="0">
              <a:buNone/>
            </a:pPr>
            <a:r>
              <a:rPr lang="ru-RU" sz="1600" dirty="0"/>
              <a:t>Посмотреть </a:t>
            </a:r>
            <a:r>
              <a:rPr lang="ru-RU" sz="1600" dirty="0" err="1"/>
              <a:t>предзагруженные</a:t>
            </a:r>
            <a:r>
              <a:rPr lang="ru-RU" sz="1600" dirty="0"/>
              <a:t> данные (СПО– ИОС, Трудоустройство,  ВПР, ДЭ)</a:t>
            </a:r>
          </a:p>
          <a:p>
            <a:pPr marL="90488" indent="0" algn="ctr">
              <a:buNone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Принять решение на основании соответствия критериям об участии ОП в АМ </a:t>
            </a:r>
            <a:r>
              <a:rPr lang="ru-RU" sz="1600" b="1" dirty="0"/>
              <a:t>Панель управления в ЛК:</a:t>
            </a:r>
          </a:p>
          <a:p>
            <a:pPr marL="90488" indent="0">
              <a:buNone/>
            </a:pPr>
            <a:r>
              <a:rPr lang="ru-RU" sz="1600" dirty="0"/>
              <a:t>«</a:t>
            </a:r>
            <a:r>
              <a:rPr lang="ru-RU" sz="1600" dirty="0">
                <a:solidFill>
                  <a:srgbClr val="0E6E8C"/>
                </a:solidFill>
              </a:rPr>
              <a:t>ОТКАЗ</a:t>
            </a:r>
            <a:r>
              <a:rPr lang="ru-RU" sz="1600" dirty="0"/>
              <a:t>» (проверить по критериям, указать причину – «несоответствие критериям»)</a:t>
            </a:r>
          </a:p>
          <a:p>
            <a:pPr marL="90488" indent="0">
              <a:buNone/>
            </a:pPr>
            <a:r>
              <a:rPr lang="ru-RU" sz="1600" dirty="0">
                <a:solidFill>
                  <a:srgbClr val="0E6E8C"/>
                </a:solidFill>
              </a:rPr>
              <a:t>«ЗАПОЛНИТЬ»</a:t>
            </a:r>
            <a:br>
              <a:rPr lang="ru-RU" sz="1600" dirty="0">
                <a:solidFill>
                  <a:srgbClr val="0E6E8C"/>
                </a:solidFill>
              </a:rPr>
            </a:br>
            <a:r>
              <a:rPr lang="ru-RU" sz="1600" dirty="0">
                <a:solidFill>
                  <a:srgbClr val="0E6E8C"/>
                </a:solidFill>
              </a:rPr>
              <a:t>«ПРЕДПРОСМОТР»</a:t>
            </a:r>
            <a:r>
              <a:rPr lang="ru-RU" sz="1600" dirty="0"/>
              <a:t> (перепроверить и значения, и комментарии к показателям,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можно изменить</a:t>
            </a:r>
            <a:r>
              <a:rPr lang="ru-RU" sz="1600" dirty="0"/>
              <a:t>)</a:t>
            </a:r>
          </a:p>
          <a:p>
            <a:pPr marL="90488" indent="0">
              <a:buNone/>
            </a:pPr>
            <a:r>
              <a:rPr lang="ru-RU" sz="1600" dirty="0">
                <a:solidFill>
                  <a:srgbClr val="0E6E8C"/>
                </a:solidFill>
              </a:rPr>
              <a:t>«ОТПРАВИТЬ» </a:t>
            </a:r>
            <a:r>
              <a:rPr lang="ru-RU" sz="1600" dirty="0"/>
              <a:t>(подписанные – можно ЭЦП - директором сведения)</a:t>
            </a:r>
          </a:p>
          <a:p>
            <a:pPr marL="90488" indent="0">
              <a:buNone/>
            </a:pPr>
            <a:r>
              <a:rPr lang="ru-RU" sz="1600" dirty="0">
                <a:solidFill>
                  <a:srgbClr val="0E6E8C"/>
                </a:solidFill>
              </a:rPr>
              <a:t>«СФОРМИРОВАТЬ ОТЧЕТ» </a:t>
            </a:r>
            <a:r>
              <a:rPr lang="ru-RU" sz="1600" dirty="0"/>
              <a:t>(ничего уже исправить нельзя)</a:t>
            </a:r>
          </a:p>
          <a:p>
            <a:pPr marL="90488" indent="0" algn="ctr">
              <a:buNone/>
            </a:pPr>
            <a:r>
              <a:rPr lang="ru-RU" sz="1400" b="1" i="1" u="sng" dirty="0">
                <a:solidFill>
                  <a:srgbClr val="FF0000"/>
                </a:solidFill>
              </a:rPr>
              <a:t>если отсутствует </a:t>
            </a:r>
            <a:r>
              <a:rPr lang="ru-RU" sz="1400" b="1" i="1" u="sng" dirty="0" err="1">
                <a:solidFill>
                  <a:srgbClr val="FF0000"/>
                </a:solidFill>
              </a:rPr>
              <a:t>предзагрузка</a:t>
            </a:r>
            <a:r>
              <a:rPr lang="ru-RU" sz="1400" b="1" i="1" u="sng" dirty="0">
                <a:solidFill>
                  <a:srgbClr val="FF0000"/>
                </a:solidFill>
              </a:rPr>
              <a:t> , что-то не загружается, если неактивное поле, кнопка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 - </a:t>
            </a:r>
            <a:r>
              <a:rPr lang="ru-RU" sz="1400" dirty="0" smtClean="0"/>
              <a:t>перечитать </a:t>
            </a:r>
            <a:r>
              <a:rPr lang="ru-RU" sz="1400" dirty="0"/>
              <a:t>инструкцию </a:t>
            </a:r>
            <a:endParaRPr lang="ru-RU" sz="1400" dirty="0" smtClean="0"/>
          </a:p>
          <a:p>
            <a:pPr marL="90488" indent="0" algn="ctr">
              <a:buNone/>
            </a:pPr>
            <a:r>
              <a:rPr lang="ru-RU" sz="1400" dirty="0" smtClean="0"/>
              <a:t>(</a:t>
            </a:r>
            <a:r>
              <a:rPr lang="ru-RU" sz="1400" dirty="0"/>
              <a:t>заполнить, отправить и получить техническую поддержку; если нет ответа звоним муниципальному координатору – куратору отдела контроля-региональному координатору)</a:t>
            </a:r>
          </a:p>
          <a:p>
            <a:pPr marL="20320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146587" y="3255523"/>
            <a:ext cx="136187" cy="7133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550911" y="3326860"/>
            <a:ext cx="45719" cy="7522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25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059" y="42484"/>
            <a:ext cx="7717238" cy="998776"/>
          </a:xfr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Выбор ООП для АМ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1F63EC-6E81-4B4D-9FAD-9EA0DD4D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824089"/>
            <a:ext cx="5322710" cy="3770534"/>
          </a:xfrm>
        </p:spPr>
        <p:txBody>
          <a:bodyPr/>
          <a:lstStyle/>
          <a:p>
            <a:pPr marL="177800" indent="0" algn="r">
              <a:buNone/>
            </a:pPr>
            <a:r>
              <a:rPr lang="ru-RU" sz="1600" b="1" dirty="0"/>
              <a:t>Статус</a:t>
            </a:r>
          </a:p>
          <a:p>
            <a:pPr marL="177800" indent="0" algn="r">
              <a:buNone/>
            </a:pPr>
            <a:r>
              <a:rPr lang="ru-RU" sz="1600" b="1" dirty="0">
                <a:solidFill>
                  <a:srgbClr val="FF0000"/>
                </a:solidFill>
              </a:rPr>
              <a:t>Ввод данных</a:t>
            </a:r>
          </a:p>
          <a:p>
            <a:pPr marL="1778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ПОКАЗАТЕЛЬ 1</a:t>
            </a:r>
          </a:p>
          <a:p>
            <a:pPr marL="1778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ПОКАЗАТЕЛЬ 2</a:t>
            </a:r>
          </a:p>
          <a:p>
            <a:pPr marL="1778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ПОКАЗАТЕЛЬ 3</a:t>
            </a:r>
          </a:p>
          <a:p>
            <a:pPr marL="1778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ПОКАЗАТЕЛЬ 4</a:t>
            </a:r>
          </a:p>
          <a:p>
            <a:pPr marL="1778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ПОКАЗАТЕЛЬ 5</a:t>
            </a:r>
          </a:p>
          <a:p>
            <a:pPr marL="17780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ПОКАЗАТЕЛЬ 6</a:t>
            </a:r>
          </a:p>
          <a:p>
            <a:pPr marL="177800" indent="0">
              <a:buNone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5AF511E4-4242-4367-8EAC-6CBB7C3A1A5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89867" y="1200151"/>
            <a:ext cx="5096934" cy="3394472"/>
          </a:xfrm>
        </p:spPr>
        <p:txBody>
          <a:bodyPr/>
          <a:lstStyle/>
          <a:p>
            <a:pPr marL="177800" indent="0"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ЗАПОЛНИТЬ</a:t>
            </a:r>
          </a:p>
          <a:p>
            <a:pPr marL="177800" indent="0" algn="r"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</a:t>
            </a:r>
          </a:p>
          <a:p>
            <a:pPr marL="177800" indent="0" algn="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ПРЕДПРОСМОТР</a:t>
            </a:r>
          </a:p>
          <a:p>
            <a:pPr marL="177800" indent="0" algn="r"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ОТПРАВИТЬ</a:t>
            </a:r>
          </a:p>
          <a:p>
            <a:pPr marL="177800" indent="0" algn="r"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ОТЧЕТ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3A7C1CC-6AB2-4BB7-A39F-DDBCBA7D7F48}"/>
              </a:ext>
            </a:extLst>
          </p:cNvPr>
          <p:cNvSpPr/>
          <p:nvPr/>
        </p:nvSpPr>
        <p:spPr>
          <a:xfrm>
            <a:off x="541867" y="4312356"/>
            <a:ext cx="4106335" cy="71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Добавить образовательную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4266033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37338</TotalTime>
  <Words>2792</Words>
  <Application>Microsoft Office PowerPoint</Application>
  <PresentationFormat>Экран (16:9)</PresentationFormat>
  <Paragraphs>457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Сроки аккредитационного мониторинга (расписание внесения данных в ИС).</vt:lpstr>
      <vt:lpstr>       Критерии отбора образовательных программ для участия в АМ-2023 </vt:lpstr>
      <vt:lpstr>Выпуск по аккредитованным программам </vt:lpstr>
      <vt:lpstr>В 2023-2024 обязательно наличие контингента</vt:lpstr>
      <vt:lpstr> Порядок действий для всех ОО КК 02.10.2023 </vt:lpstr>
      <vt:lpstr> Обработка яндекс-формы (результат) на 02.10.203 </vt:lpstr>
      <vt:lpstr>Личный кабинет ОО для прохождения АМ  (филиал – свой ЛК)</vt:lpstr>
      <vt:lpstr> Выбор ООП для АМ </vt:lpstr>
      <vt:lpstr>Источники сведений для АМ</vt:lpstr>
      <vt:lpstr>Методика расчета показателей, общие принципы</vt:lpstr>
      <vt:lpstr>  АП1. Наличие электронной информационно-образовательной среды по состоянию на  2023-2024 </vt:lpstr>
      <vt:lpstr>               АП1 Информационно-образовательная среда на 2023 </vt:lpstr>
      <vt:lpstr>Методика расчета показателей, общие принципы</vt:lpstr>
      <vt:lpstr>  АП2. Участие обучающихся в оценочных мероприятиях, проведенных в рамках мониторинга системы образования 2022 </vt:lpstr>
      <vt:lpstr>             АП2-школа, АП3-спо ВПР 2022,  если не участвовали в 2022, тогда - весна 2023 </vt:lpstr>
      <vt:lpstr>Методика расчета показателей, общие принципы</vt:lpstr>
      <vt:lpstr>   АП3. 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основной образовательной программы  начального, основного, среднего общего образования 2023-2024 </vt:lpstr>
      <vt:lpstr> АП3-школа, АП6-СПО  (I и В квалификационные категории) год проведения АМ «здесь и сейчас» </vt:lpstr>
      <vt:lpstr>Презентация PowerPoint</vt:lpstr>
      <vt:lpstr>   АП 4. Доля педагогических работников, прошедших повышение квалификации по профилю педагогической деятельности за последние 3 года, в общем числе педагогических работников (без декретников), участвующих в реализации учебного плана основной образовательной программы начального, основного, среднего общего образования  по состоянию на 2023-2024 учебный год </vt:lpstr>
      <vt:lpstr>  АП5-СПО за 2023-2024 год </vt:lpstr>
      <vt:lpstr>  АП4-СПО медианный результат (демонстрационный экзамен)   за 2022 год </vt:lpstr>
      <vt:lpstr>Методика расчета показателей, общие принципы</vt:lpstr>
      <vt:lpstr>    АП 5. Доля выпускников 2021-2022 уч.г., не набравших минимальное количество баллов по обязательным учебным предметам при прохождении государственной итоговой аттестации по образовательной программе основного, среднего общего образования, от общего количества выпускников </vt:lpstr>
      <vt:lpstr>  АП 5-школа (не набравшие минимум ОГЭ,ЕГЭ)   за 2021-2022 </vt:lpstr>
      <vt:lpstr>Методика расчета показателей, общие принципы</vt:lpstr>
      <vt:lpstr>    6. Доля выпускников 2021-2022 уч.г., получивших допуск к  государственной итоговой аттестации по образовательной программе ООО, СОО(без учета повторного прохождения итогового собеседования/итогового сочинения по русскому языку и (или) ликвидации академической задолженности), от общего количества выпускников   </vt:lpstr>
      <vt:lpstr> АП 6-школа (допуск) за 2021-2022</vt:lpstr>
      <vt:lpstr>Как подготовиться к АМ</vt:lpstr>
      <vt:lpstr>Аккредитационный калькулятор</vt:lpstr>
      <vt:lpstr>Что находится на контроле муниципального координатора  (по состоянию на 05.10.2023 до )</vt:lpstr>
      <vt:lpstr>Что находится на контроле муниципального координатора   (по состоянию на 05.10.2023, 10.10.23, 12.10.23)</vt:lpstr>
      <vt:lpstr>План сопровождения ОО и контроля за своевременностью прохождения ОО АМ </vt:lpstr>
      <vt:lpstr>Участники апробации АМ в Красноярском крае </vt:lpstr>
      <vt:lpstr>ПОЖАЛУЙСТА, ВАШИ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Конжева Татьяна Николаевна</cp:lastModifiedBy>
  <cp:revision>2874</cp:revision>
  <cp:lastPrinted>2023-10-03T06:45:10Z</cp:lastPrinted>
  <dcterms:modified xsi:type="dcterms:W3CDTF">2023-10-03T06:48:07Z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