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19" r:id="rId3"/>
    <p:sldId id="326" r:id="rId4"/>
    <p:sldId id="323" r:id="rId5"/>
    <p:sldId id="325" r:id="rId6"/>
    <p:sldId id="320" r:id="rId7"/>
    <p:sldId id="322" r:id="rId8"/>
    <p:sldId id="321" r:id="rId9"/>
    <p:sldId id="29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CBD1E-E91B-4AC2-82BB-BA20FD55E5BF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3CF37-4D3B-4244-A683-C03587036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082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920880" cy="151216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Законодательство о классном руководстве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789040"/>
            <a:ext cx="4536504" cy="2304255"/>
          </a:xfrm>
        </p:spPr>
        <p:txBody>
          <a:bodyPr>
            <a:normAutofit fontScale="85000" lnSpcReduction="10000"/>
          </a:bodyPr>
          <a:lstStyle/>
          <a:p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Документационная нагрузка классного руководителя и ее снижение. </a:t>
            </a:r>
          </a:p>
          <a:p>
            <a:endParaRPr lang="ru-RU" sz="2400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Федеральные общеобразовательные программы и классное руководство.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75176" y="3959750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Грак Д.В.,</a:t>
            </a: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начальник отдела по надзору </a:t>
            </a: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контролю за соблюдением законодательства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68344" y="14203"/>
            <a:ext cx="137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апреля</a:t>
            </a:r>
          </a:p>
        </p:txBody>
      </p:sp>
    </p:spTree>
    <p:extLst>
      <p:ext uri="{BB962C8B-B14F-4D97-AF65-F5344CB8AC3E}">
        <p14:creationId xmlns:p14="http://schemas.microsoft.com/office/powerpoint/2010/main" val="238967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52400" y="1124743"/>
            <a:ext cx="8812088" cy="3600401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1650" dirty="0">
                <a:solidFill>
                  <a:schemeClr val="bg2">
                    <a:lumMod val="25000"/>
                  </a:schemeClr>
                </a:solidFill>
              </a:rPr>
              <a:t>Федеральный закон от 24.07.1998 № 124-ФЗ «Об основных гарантиях прав ребенка в Российской Федерации»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1650" dirty="0">
                <a:solidFill>
                  <a:schemeClr val="bg2">
                    <a:lumMod val="25000"/>
                  </a:schemeClr>
                </a:solidFill>
              </a:rPr>
              <a:t>Постановление Правительства Российской Федерации от 21.12.2021 № 2382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1650" dirty="0">
                <a:solidFill>
                  <a:schemeClr val="bg2">
                    <a:lumMod val="25000"/>
                  </a:schemeClr>
                </a:solidFill>
              </a:rPr>
              <a:t>Приказ Министерства просвещения Российской Федерации от 21.07.2022 № 582 «Об утверждении перечня документации, подготовка которой осуществляется педагогическими работниками при реализации основных общеобразовательных программ»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1650" dirty="0">
                <a:solidFill>
                  <a:schemeClr val="bg2">
                    <a:lumMod val="25000"/>
                  </a:schemeClr>
                </a:solidFill>
              </a:rPr>
              <a:t>Федеральные общеобразовательные программы начального, основного, среднего общего образования, утвержденные приказами Министерства просвещения Российской Федерации от 16.11.2022 № 992, от 16.11.2022 № 993, от 23.11.2022 № 1014, от </a:t>
            </a:r>
            <a:r>
              <a:rPr lang="en-US" sz="1650" dirty="0">
                <a:solidFill>
                  <a:schemeClr val="bg2">
                    <a:lumMod val="25000"/>
                  </a:schemeClr>
                </a:solidFill>
              </a:rPr>
              <a:t>24.11.2022 </a:t>
            </a:r>
            <a:r>
              <a:rPr lang="ru-RU" sz="1650" dirty="0">
                <a:solidFill>
                  <a:schemeClr val="bg2">
                    <a:lumMod val="25000"/>
                  </a:schemeClr>
                </a:solidFill>
              </a:rPr>
              <a:t>№</a:t>
            </a:r>
            <a:r>
              <a:rPr lang="en-US" sz="1650" dirty="0">
                <a:solidFill>
                  <a:schemeClr val="bg2">
                    <a:lumMod val="25000"/>
                  </a:schemeClr>
                </a:solidFill>
              </a:rPr>
              <a:t> 1026</a:t>
            </a:r>
            <a:r>
              <a:rPr lang="ru-RU" sz="1650" dirty="0">
                <a:solidFill>
                  <a:schemeClr val="bg2">
                    <a:lumMod val="25000"/>
                  </a:schemeClr>
                </a:solidFill>
              </a:rPr>
              <a:t>, от 24.11.2022 №</a:t>
            </a:r>
            <a:r>
              <a:rPr lang="en-US" sz="1650" dirty="0">
                <a:solidFill>
                  <a:schemeClr val="bg2">
                    <a:lumMod val="25000"/>
                  </a:schemeClr>
                </a:solidFill>
              </a:rPr>
              <a:t> 1025</a:t>
            </a:r>
          </a:p>
          <a:p>
            <a:pPr marL="514350" indent="-514350" algn="just">
              <a:buFont typeface="+mj-lt"/>
              <a:buAutoNum type="arabicPeriod"/>
            </a:pPr>
            <a:endParaRPr lang="en-US" sz="1650" dirty="0">
              <a:solidFill>
                <a:schemeClr val="bg2">
                  <a:lumMod val="25000"/>
                </a:schemeClr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endParaRPr lang="ru-RU" sz="165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bg2">
                    <a:lumMod val="25000"/>
                  </a:schemeClr>
                </a:solidFill>
              </a:rPr>
              <a:t>Ключевые нормативные правовые акты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606483"/>
            <a:ext cx="82089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Письмо Министерства просвещения Российской Федерации от 12.05.2020 № ВБ-1011/08 «О методических рекомендациях».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Письмо Министерства просвещения РФ от 28 мая 2020 г. N ВБ-1159/08 "О направлении разъяснений"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Письмо Министерства образования и науки Российской Федерации от 21.03.2017 № 08-554 «О принятии мер по устранению избыточной отчетности»</a:t>
            </a: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177949" y="3910290"/>
            <a:ext cx="91440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>
                <a:solidFill>
                  <a:schemeClr val="bg2">
                    <a:lumMod val="25000"/>
                  </a:schemeClr>
                </a:solidFill>
              </a:rPr>
              <a:t>Ключевые методические документы</a:t>
            </a:r>
          </a:p>
        </p:txBody>
      </p:sp>
    </p:spTree>
    <p:extLst>
      <p:ext uri="{BB962C8B-B14F-4D97-AF65-F5344CB8AC3E}">
        <p14:creationId xmlns:p14="http://schemas.microsoft.com/office/powerpoint/2010/main" val="906580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Законодательство о классном руководстве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619672" y="1484784"/>
            <a:ext cx="1368152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51520" y="2535287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Определение перечня обязанностей и функций классного руководителя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084168" y="1611102"/>
            <a:ext cx="1584176" cy="8463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80112" y="2679799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Вопросы оплаты труда классных руководителей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499992" y="1708336"/>
            <a:ext cx="0" cy="25847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43808" y="4581128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Документационная нагрузка на классного руководителя</a:t>
            </a:r>
          </a:p>
        </p:txBody>
      </p:sp>
    </p:spTree>
    <p:extLst>
      <p:ext uri="{BB962C8B-B14F-4D97-AF65-F5344CB8AC3E}">
        <p14:creationId xmlns:p14="http://schemas.microsoft.com/office/powerpoint/2010/main" val="2886777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525963"/>
          </a:xfrm>
        </p:spPr>
        <p:txBody>
          <a:bodyPr>
            <a:normAutofit fontScale="62500" lnSpcReduction="20000"/>
          </a:bodyPr>
          <a:lstStyle/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ПЕРЕЧЕНЬ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ДОКУМЕНТАЦИИ, ПОДГОТОВКА КОТОРОЙ ОСУЩЕСТВЛЯЕТСЯ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ПЕДАГОГИЧЕСКИМИ РАБОТНИКАМИ ПРИ РЕАЛИЗАЦИИ ОСНОВНЫХ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ОБЩЕОБРАЗОВАТЕЛЬНЫХ ПРОГРАММ</a:t>
            </a: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Рабочая программа учебного предмета, учебного курса (в том числе внеурочной деятельности), учебного модуля.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Журнал учета успеваемости.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Журнал внеурочной деятельности (для педагогических работников, осуществляющих внеурочную деятельность).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План воспитательной работы (для педагогических работников, осуществляющих функции классного руководства).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Характеристика на обучающегося (по запросу).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5653082"/>
            <a:ext cx="7812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solidFill>
                  <a:schemeClr val="bg2">
                    <a:lumMod val="25000"/>
                  </a:schemeClr>
                </a:solidFill>
              </a:rPr>
              <a:t>Приказ Министерства просвещения Российской Федерации от 21.07.2022 N 582 «Об утверждении перечня документации, подготовка которой осуществляется педагогическими работниками при реализации основных общеобразовательных программ»</a:t>
            </a:r>
          </a:p>
        </p:txBody>
      </p:sp>
    </p:spTree>
    <p:extLst>
      <p:ext uri="{BB962C8B-B14F-4D97-AF65-F5344CB8AC3E}">
        <p14:creationId xmlns:p14="http://schemas.microsoft.com/office/powerpoint/2010/main" val="1549615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>
                <a:solidFill>
                  <a:schemeClr val="bg2">
                    <a:lumMod val="25000"/>
                  </a:schemeClr>
                </a:solidFill>
              </a:rPr>
              <a:t>План воспитательной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работы, разрабатываемый классным руководителем, не должен противоречить рабочей программе воспитания и календарному плану воспитательной работы, федеральной рабочей программе воспитания и федеральному календарному плану воспитательной работы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0345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87015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Федеральная общеобразовательная программа</a:t>
            </a:r>
          </a:p>
          <a:p>
            <a:pPr algn="ctr"/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(начального, основного, среднего общего образования)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5812" y="1516033"/>
            <a:ext cx="1980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Содержательный раздел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00821" y="1788800"/>
            <a:ext cx="2352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Организационный раздел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62426" y="1654532"/>
            <a:ext cx="235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Целевой раздел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8616" y="2502563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Федеральная рабочая программа воспитания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211" y="3717972"/>
            <a:ext cx="2780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Пояснительная записка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10318" y="3403488"/>
            <a:ext cx="1980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Содержательный раздел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660232" y="2806825"/>
            <a:ext cx="2352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Организационный раздел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41399" y="3675381"/>
            <a:ext cx="235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Целевой раздел</a:t>
            </a:r>
          </a:p>
        </p:txBody>
      </p:sp>
      <p:cxnSp>
        <p:nvCxnSpPr>
          <p:cNvPr id="14" name="Прямая со стрелкой 13"/>
          <p:cNvCxnSpPr>
            <a:endCxn id="5" idx="0"/>
          </p:cNvCxnSpPr>
          <p:nvPr/>
        </p:nvCxnSpPr>
        <p:spPr>
          <a:xfrm flipH="1">
            <a:off x="1845922" y="1010345"/>
            <a:ext cx="565838" cy="5056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6" idx="0"/>
          </p:cNvCxnSpPr>
          <p:nvPr/>
        </p:nvCxnSpPr>
        <p:spPr>
          <a:xfrm flipH="1">
            <a:off x="4577320" y="1283112"/>
            <a:ext cx="134157" cy="5056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7191319" y="1010345"/>
            <a:ext cx="247605" cy="644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2090280" y="2162364"/>
            <a:ext cx="38562" cy="327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693794" y="3140936"/>
            <a:ext cx="565838" cy="5056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409875" y="3140967"/>
            <a:ext cx="426157" cy="5056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994856" y="3129991"/>
            <a:ext cx="1999184" cy="3710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327849" y="2845424"/>
            <a:ext cx="3332383" cy="1515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5258938" y="4056123"/>
            <a:ext cx="417218" cy="2528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2922313" y="433503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Виды, формы и содержание воспитательной деятельности по модулям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7056" y="4473538"/>
            <a:ext cx="2364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Урочная деятельность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18493" y="4848745"/>
            <a:ext cx="2717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Внеурочная деятельность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000835" y="5886765"/>
            <a:ext cx="14350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Классное </a:t>
            </a:r>
          </a:p>
          <a:p>
            <a:pPr algn="ctr"/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руководство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6399757" y="5157338"/>
            <a:ext cx="2763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Основные школьные дела</a:t>
            </a:r>
          </a:p>
        </p:txBody>
      </p:sp>
      <p:cxnSp>
        <p:nvCxnSpPr>
          <p:cNvPr id="42" name="Прямая со стрелкой 41"/>
          <p:cNvCxnSpPr/>
          <p:nvPr/>
        </p:nvCxnSpPr>
        <p:spPr>
          <a:xfrm flipH="1">
            <a:off x="2267744" y="4632409"/>
            <a:ext cx="54215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>
            <a:off x="2859088" y="4658204"/>
            <a:ext cx="601134" cy="3635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>
            <a:off x="4788024" y="5033411"/>
            <a:ext cx="23654" cy="8453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6611303" y="4793138"/>
            <a:ext cx="703818" cy="556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128153" y="5216175"/>
            <a:ext cx="2924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Внешкольные мероприятия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5827793" y="5716107"/>
            <a:ext cx="28170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Организация предметно-пространственной среды</a:t>
            </a:r>
          </a:p>
        </p:txBody>
      </p:sp>
      <p:cxnSp>
        <p:nvCxnSpPr>
          <p:cNvPr id="55" name="Прямая со стрелкой 54"/>
          <p:cNvCxnSpPr/>
          <p:nvPr/>
        </p:nvCxnSpPr>
        <p:spPr>
          <a:xfrm flipH="1">
            <a:off x="3382912" y="5033411"/>
            <a:ext cx="846608" cy="617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5676156" y="4981370"/>
            <a:ext cx="336004" cy="7347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64446" y="5554667"/>
            <a:ext cx="32958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Взаимодействие с родителями </a:t>
            </a: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(законными представителями)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1573359" y="6213422"/>
            <a:ext cx="1856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Самоуправление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6100428" y="5465932"/>
            <a:ext cx="3166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Профилактика и безопасность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5397084" y="6362438"/>
            <a:ext cx="2653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Социальное партнерство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7260151" y="4608472"/>
            <a:ext cx="18838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Профориентация</a:t>
            </a:r>
          </a:p>
        </p:txBody>
      </p:sp>
      <p:cxnSp>
        <p:nvCxnSpPr>
          <p:cNvPr id="68" name="Прямая со стрелкой 67"/>
          <p:cNvCxnSpPr/>
          <p:nvPr/>
        </p:nvCxnSpPr>
        <p:spPr>
          <a:xfrm>
            <a:off x="6499921" y="4977804"/>
            <a:ext cx="680830" cy="1769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>
            <a:off x="6031647" y="5001690"/>
            <a:ext cx="230779" cy="4543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5467547" y="4974635"/>
            <a:ext cx="472605" cy="14477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endCxn id="52" idx="3"/>
          </p:cNvCxnSpPr>
          <p:nvPr/>
        </p:nvCxnSpPr>
        <p:spPr>
          <a:xfrm flipH="1">
            <a:off x="3052800" y="4884473"/>
            <a:ext cx="753416" cy="5163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flipH="1">
            <a:off x="3203848" y="5118136"/>
            <a:ext cx="1332851" cy="11059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76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Модуль «Классное руководство» идентичен для всех ФОП общего образования:</a:t>
            </a:r>
            <a:br>
              <a:rPr lang="ru-RU" sz="2800" dirty="0">
                <a:solidFill>
                  <a:schemeClr val="bg2">
                    <a:lumMod val="25000"/>
                  </a:schemeClr>
                </a:solidFill>
              </a:rPr>
            </a:b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5"/>
            <a:ext cx="8229600" cy="360040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Приказ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</a:rPr>
              <a:t>Минпросвещения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России от 23.11.2022 № 1014 «Об утверждении федеральной образовательной программы среднего общего образования»;</a:t>
            </a:r>
          </a:p>
          <a:p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Приказ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</a:rPr>
              <a:t>Минпросвещения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России от 16.11.2022 № 993 «Об утверждении федеральной образовательной программы основного общего образования»;</a:t>
            </a:r>
          </a:p>
          <a:p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Приказ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</a:rPr>
              <a:t>Минпросвещения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России от 16.11.2022 № 992 «Об утверждении федеральной образовательной программы начального общего образования»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4194" y="4725144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Приказ </a:t>
            </a:r>
            <a:r>
              <a:rPr lang="ru-RU" dirty="0" err="1"/>
              <a:t>Минпросвещения</a:t>
            </a:r>
            <a:r>
              <a:rPr lang="ru-RU" dirty="0"/>
              <a:t> России от 24.11.2022 № 1025</a:t>
            </a:r>
            <a:br>
              <a:rPr lang="ru-RU" dirty="0"/>
            </a:br>
            <a:r>
              <a:rPr lang="ru-RU" dirty="0"/>
              <a:t>«Об утверждении федеральной адаптированной образовательной программы основного общего образования для обучающихся с ограниченными возможностями здоровья»</a:t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5358" y="5877272"/>
            <a:ext cx="91493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Изучение достижения каждым обучающимся планируемых результатов программы коррекционной работы проводится педагогическими работниками в том числе учителями-дефектологами (тифлопедагогами), педагогами-психологами, социальными педагогами, учителями-предметниками, </a:t>
            </a:r>
            <a:r>
              <a:rPr lang="ru-RU" sz="1400" b="1" dirty="0"/>
              <a:t>классными руководителями</a:t>
            </a:r>
            <a:r>
              <a:rPr lang="ru-RU" sz="1400" dirty="0"/>
              <a:t>, воспитателями.</a:t>
            </a:r>
          </a:p>
        </p:txBody>
      </p:sp>
    </p:spTree>
    <p:extLst>
      <p:ext uri="{BB962C8B-B14F-4D97-AF65-F5344CB8AC3E}">
        <p14:creationId xmlns:p14="http://schemas.microsoft.com/office/powerpoint/2010/main" val="2442793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71296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Модуль «Классное руководство»</a:t>
            </a:r>
          </a:p>
          <a:p>
            <a:endParaRPr lang="ru-RU" sz="16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Реализация воспитательного потенциала классного руководства как особого вида педагогической деятельности, направленной, в первую очередь, на решение задач воспитания и социализации обучающихся, может предусматривать (указываются конкретные позиции, имеющиеся в образовательной организации или запланированные):</a:t>
            </a:r>
          </a:p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В том числе: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планирование и проведение классных часов целевой воспитательной тематической направленности;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доверительное общение и поддержку обучающихся в решении проблем (налаживание взаимоотношений с одноклассниками или педагогами, успеваемость и другое), совместный поиск решений проблем, коррекцию поведения обучающихся через частные беседы индивидуально и вместе с их родителями, с другими обучающимися класса;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организацию и проведение регулярных родительских собраний, информирование родителей об успехах и проблемах обучающихся, их положении в классе, жизни класса в целом, помощь родителям и иным членам семьи в отношениях с учителями, администрацией;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600" b="1" dirty="0">
                <a:solidFill>
                  <a:schemeClr val="bg2">
                    <a:lumMod val="25000"/>
                  </a:schemeClr>
                </a:solidFill>
              </a:rPr>
              <a:t>выработку совместно с обучающимися правил поведения класса, участие в выработке таких правил поведения в образовательной организации.</a:t>
            </a:r>
          </a:p>
          <a:p>
            <a:endParaRPr lang="ru-RU" sz="1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5157192"/>
            <a:ext cx="604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Всего 14 задач воспитания </a:t>
            </a:r>
          </a:p>
          <a:p>
            <a:pPr algn="ctr"/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и социализации</a:t>
            </a:r>
          </a:p>
        </p:txBody>
      </p:sp>
    </p:spTree>
    <p:extLst>
      <p:ext uri="{BB962C8B-B14F-4D97-AF65-F5344CB8AC3E}">
        <p14:creationId xmlns:p14="http://schemas.microsoft.com/office/powerpoint/2010/main" val="1776304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7964" y="2053259"/>
            <a:ext cx="8229600" cy="1728191"/>
          </a:xfrm>
        </p:spPr>
        <p:txBody>
          <a:bodyPr>
            <a:noAutofit/>
          </a:bodyPr>
          <a:lstStyle/>
          <a:p>
            <a:pPr marL="203200" indent="0" algn="ctr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ВОПРОСЫ, МНЕНИЯ, ПРЕДЛОЖЕНИЯ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52764" y="3789040"/>
            <a:ext cx="433869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dirty="0">
                <a:ln w="0"/>
                <a:solidFill>
                  <a:schemeClr val="bg2">
                    <a:lumMod val="2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8 (391) 221-73-99</a:t>
            </a:r>
            <a:endParaRPr lang="ru-RU" sz="4000" b="1" cap="all" spc="0" dirty="0">
              <a:ln w="0"/>
              <a:solidFill>
                <a:schemeClr val="bg2">
                  <a:lumMod val="2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949280"/>
            <a:ext cx="403389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gdv@krao.ru</a:t>
            </a:r>
            <a:endParaRPr lang="en-US" sz="2800" b="1" cap="all" spc="0" dirty="0">
              <a:ln w="0"/>
              <a:solidFill>
                <a:schemeClr val="tx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7" name="Picture 5" descr="C:\Users\GRAK\Desktop\загружено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16632"/>
            <a:ext cx="1389881" cy="1389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2102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668</Words>
  <Application>Microsoft Office PowerPoint</Application>
  <PresentationFormat>Экран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Законодательство о классном руководстве </vt:lpstr>
      <vt:lpstr>Ключевые нормативные правовые акты</vt:lpstr>
      <vt:lpstr>Законодательство о классном руководстве</vt:lpstr>
      <vt:lpstr>Презентация PowerPoint</vt:lpstr>
      <vt:lpstr>Презентация PowerPoint</vt:lpstr>
      <vt:lpstr>Презентация PowerPoint</vt:lpstr>
      <vt:lpstr>Модуль «Классное руководство» идентичен для всех ФОП общего образования: </vt:lpstr>
      <vt:lpstr>Презентация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Качество образования в контексте осуществления государственного контроля (надзора)</dc:title>
  <dc:creator>Грак Денис Валерьевич</dc:creator>
  <cp:lastModifiedBy>Конжева Татьяна Николаевна</cp:lastModifiedBy>
  <cp:revision>56</cp:revision>
  <dcterms:created xsi:type="dcterms:W3CDTF">2023-01-30T04:20:25Z</dcterms:created>
  <dcterms:modified xsi:type="dcterms:W3CDTF">2023-04-20T04:47:53Z</dcterms:modified>
</cp:coreProperties>
</file>