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4" r:id="rId3"/>
    <p:sldId id="319" r:id="rId4"/>
    <p:sldId id="326" r:id="rId5"/>
    <p:sldId id="327" r:id="rId6"/>
    <p:sldId id="329" r:id="rId7"/>
    <p:sldId id="328" r:id="rId8"/>
    <p:sldId id="321" r:id="rId9"/>
    <p:sldId id="331" r:id="rId10"/>
    <p:sldId id="332" r:id="rId11"/>
    <p:sldId id="330" r:id="rId12"/>
    <p:sldId id="333" r:id="rId13"/>
    <p:sldId id="291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3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CBD1E-E91B-4AC2-82BB-BA20FD55E5B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3CF37-4D3B-4244-A683-C03587036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8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CF37-4D3B-4244-A683-C035870369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CF37-4D3B-4244-A683-C035870369E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9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CF37-4D3B-4244-A683-C035870369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CF37-4D3B-4244-A683-C035870369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Таблица со</a:t>
            </a:r>
            <a:r>
              <a:rPr lang="ru-RU" baseline="0" dirty="0" smtClean="0"/>
              <a:t> средствами обучения и воспитания 9 и 11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CF37-4D3B-4244-A683-C035870369E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1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Таблица со</a:t>
            </a:r>
            <a:r>
              <a:rPr lang="ru-RU" baseline="0" dirty="0" smtClean="0"/>
              <a:t> средствами обучения и воспитания 9 и 11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CF37-4D3B-4244-A683-C035870369E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12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Пересдать предмет по выбору после удаления нельзя. придется ждать год и сдавать этот ЕГЭ заново.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CF37-4D3B-4244-A683-C035870369E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9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Заявление на участие в ГИА: перс данные, паспорт, условия ОВЗ,</a:t>
            </a:r>
            <a:r>
              <a:rPr lang="ru-RU" baseline="0" dirty="0" smtClean="0"/>
              <a:t> «с порядком проведения ГИА ознакомлен, дата, подпись». Протоколы родит собраний с подписями родителей об ознакомлении. Фото  из штаба ППЭ.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CF37-4D3B-4244-A683-C035870369E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Заявление на участие в ГИА: перс данные, паспорт, условия ОВЗ,</a:t>
            </a:r>
            <a:r>
              <a:rPr lang="ru-RU" baseline="0" dirty="0" smtClean="0"/>
              <a:t> «с порядком проведения ГИА ознакомлен, дата, подпись». Протоколы родит собраний с подписями родителей об ознакомлении. Фото  из штаба ППЭ.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3CF37-4D3B-4244-A683-C035870369E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920880" cy="1512168"/>
          </a:xfrm>
        </p:spPr>
        <p:txBody>
          <a:bodyPr>
            <a:noAutofit/>
          </a:bodyPr>
          <a:lstStyle/>
          <a:p>
            <a:r>
              <a:rPr lang="ru-RU" sz="3600" b="1" dirty="0"/>
              <a:t>Роль классного руководителя при подготовке учащихся к </a:t>
            </a:r>
            <a:r>
              <a:rPr lang="ru-RU" sz="3600" b="1" dirty="0" smtClean="0"/>
              <a:t>ГИА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75176" y="3959750"/>
            <a:ext cx="3661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Конжева Т.Н.,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уководитель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сектора отдела по надзору и контролю за соблюдением законодательства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105834"/>
            <a:ext cx="31683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r>
              <a:rPr lang="ru-RU" sz="2000" b="1" i="1" dirty="0" smtClean="0"/>
              <a:t>«Лица</a:t>
            </a:r>
            <a:r>
              <a:rPr lang="ru-RU" sz="2000" b="1" i="1" dirty="0"/>
              <a:t>, допустившие нарушение Порядка, удаляются с </a:t>
            </a:r>
            <a:r>
              <a:rPr lang="ru-RU" sz="2000" b="1" i="1" dirty="0" smtClean="0"/>
              <a:t>экзамена»</a:t>
            </a:r>
          </a:p>
          <a:p>
            <a:endParaRPr lang="ru-RU" sz="2000" i="1" dirty="0" smtClean="0"/>
          </a:p>
          <a:p>
            <a:r>
              <a:rPr lang="ru-RU" i="1" dirty="0" smtClean="0"/>
              <a:t>п. </a:t>
            </a:r>
            <a:r>
              <a:rPr lang="ru-RU" i="1" dirty="0"/>
              <a:t>56 Порядка </a:t>
            </a:r>
            <a:r>
              <a:rPr lang="ru-RU" i="1" dirty="0" smtClean="0"/>
              <a:t>проведения ОГЭ</a:t>
            </a:r>
            <a:endParaRPr lang="ru-RU" i="1" dirty="0"/>
          </a:p>
          <a:p>
            <a:r>
              <a:rPr lang="ru-RU" sz="2000" i="1" dirty="0" smtClean="0"/>
              <a:t>п.66 </a:t>
            </a:r>
            <a:r>
              <a:rPr lang="ru-RU" i="1" dirty="0"/>
              <a:t>Порядка проведения ЕГЭ</a:t>
            </a:r>
          </a:p>
          <a:p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38967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узел суммирования 5"/>
          <p:cNvSpPr/>
          <p:nvPr/>
        </p:nvSpPr>
        <p:spPr>
          <a:xfrm>
            <a:off x="6732240" y="4619624"/>
            <a:ext cx="1944215" cy="1977728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Опоздание – сокращение времени экзамена!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2564904"/>
            <a:ext cx="3456384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Наличие </a:t>
            </a:r>
            <a:r>
              <a:rPr lang="ru-RU" dirty="0">
                <a:solidFill>
                  <a:schemeClr val="tx1"/>
                </a:solidFill>
              </a:rPr>
              <a:t>у участника ГИА запрещенных к проносу в ППЭ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предметов (средств </a:t>
            </a:r>
            <a:r>
              <a:rPr lang="ru-RU" dirty="0" smtClean="0">
                <a:solidFill>
                  <a:schemeClr val="tx1"/>
                </a:solidFill>
              </a:rPr>
              <a:t>связи - в </a:t>
            </a:r>
            <a:r>
              <a:rPr lang="ru-RU" dirty="0" err="1" smtClean="0">
                <a:solidFill>
                  <a:schemeClr val="tx1"/>
                </a:solidFill>
              </a:rPr>
              <a:t>т.ч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smart</a:t>
            </a:r>
            <a:r>
              <a:rPr lang="ru-RU" dirty="0" smtClean="0">
                <a:solidFill>
                  <a:schemeClr val="tx1"/>
                </a:solidFill>
              </a:rPr>
              <a:t>-часы, </a:t>
            </a:r>
            <a:r>
              <a:rPr lang="ru-RU" dirty="0">
                <a:solidFill>
                  <a:schemeClr val="tx1"/>
                </a:solidFill>
              </a:rPr>
              <a:t>ЭВ техники, фото-, аудио- и видеоаппаратуры,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справочных материалов, письменных заметок и иных средств хранения и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передачи информации)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0926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Нарушение Порядка ГИА - запретов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(во время экзамена*)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99792" y="764704"/>
            <a:ext cx="118072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039" y="332656"/>
            <a:ext cx="23042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Явка в ППЭ (паспорт) без документов.</a:t>
            </a:r>
          </a:p>
          <a:p>
            <a:pPr algn="ctr"/>
            <a:r>
              <a:rPr lang="ru-RU" sz="1600" dirty="0" smtClean="0"/>
              <a:t>Рассадка не в свою аудиторию, </a:t>
            </a:r>
            <a:br>
              <a:rPr lang="ru-RU" sz="1600" dirty="0" smtClean="0"/>
            </a:br>
            <a:r>
              <a:rPr lang="ru-RU" sz="1600" dirty="0" smtClean="0"/>
              <a:t>не на свое место.</a:t>
            </a:r>
          </a:p>
          <a:p>
            <a:pPr algn="ctr"/>
            <a:r>
              <a:rPr lang="ru-RU" sz="1600" dirty="0" smtClean="0"/>
              <a:t>Общение, разговоры с другими участниками. Пронос в ППЭ запрещенных средств обучения. </a:t>
            </a:r>
          </a:p>
          <a:p>
            <a:pPr algn="ctr"/>
            <a:r>
              <a:rPr lang="ru-RU" sz="1600" dirty="0" smtClean="0"/>
              <a:t>Нанесение пометок, относящихся </a:t>
            </a:r>
            <a:r>
              <a:rPr lang="ru-RU" sz="1600" dirty="0"/>
              <a:t>к содержанию заданий КИМ </a:t>
            </a:r>
            <a:r>
              <a:rPr lang="ru-RU" sz="1600" dirty="0" smtClean="0"/>
              <a:t>, на средства обучения.</a:t>
            </a:r>
          </a:p>
          <a:p>
            <a:pPr algn="ctr"/>
            <a:r>
              <a:rPr lang="ru-RU" sz="1600" dirty="0" smtClean="0"/>
              <a:t>Перемещение по ППЭ без сопровождения организаторов (</a:t>
            </a:r>
            <a:r>
              <a:rPr lang="ru-RU" sz="1600" b="1" dirty="0" smtClean="0"/>
              <a:t>медкабинет</a:t>
            </a:r>
            <a:r>
              <a:rPr lang="ru-RU" sz="1600" dirty="0" smtClean="0"/>
              <a:t>).</a:t>
            </a:r>
          </a:p>
          <a:p>
            <a:pPr algn="ctr"/>
            <a:endParaRPr lang="ru-RU" sz="1600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508104" y="764704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16216" y="1221365"/>
            <a:ext cx="21602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 </a:t>
            </a:r>
            <a:r>
              <a:rPr lang="ru-RU" dirty="0" smtClean="0"/>
              <a:t>Вынос </a:t>
            </a:r>
            <a:r>
              <a:rPr lang="ru-RU" dirty="0"/>
              <a:t>из  </a:t>
            </a:r>
            <a:r>
              <a:rPr lang="ru-RU" dirty="0" smtClean="0"/>
              <a:t>аудитории, фотографирование ЭМ,КИМ</a:t>
            </a:r>
          </a:p>
          <a:p>
            <a:pPr algn="ctr"/>
            <a:r>
              <a:rPr lang="ru-RU" dirty="0" smtClean="0"/>
              <a:t>(</a:t>
            </a:r>
            <a:r>
              <a:rPr lang="ru-RU" b="1" dirty="0" smtClean="0"/>
              <a:t>Норильск-1, Красноярск</a:t>
            </a:r>
            <a:r>
              <a:rPr lang="ru-RU" dirty="0" smtClean="0"/>
              <a:t>-</a:t>
            </a:r>
            <a:r>
              <a:rPr lang="ru-RU" b="1" dirty="0" smtClean="0"/>
              <a:t>2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647479" y="98072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" name="Прямоугольник 2"/>
          <p:cNvSpPr/>
          <p:nvPr/>
        </p:nvSpPr>
        <p:spPr>
          <a:xfrm rot="21106366">
            <a:off x="2700871" y="4829001"/>
            <a:ext cx="3390684" cy="923330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Ознакомить выпускников и родителей с основаниями удаления </a:t>
            </a:r>
            <a:r>
              <a:rPr lang="ru-RU" dirty="0"/>
              <a:t>из </a:t>
            </a:r>
            <a:r>
              <a:rPr lang="ru-RU" dirty="0" smtClean="0"/>
              <a:t>ППЭ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229200"/>
            <a:ext cx="194421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358039" y="5229200"/>
            <a:ext cx="1909705" cy="144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51520" y="5229200"/>
            <a:ext cx="2088232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76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150">
            <a:off x="531450" y="3123481"/>
            <a:ext cx="2393706" cy="34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699792" y="2564904"/>
            <a:ext cx="3456384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5114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Наказание за нарушение Порядка ГИА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1600" dirty="0" smtClean="0"/>
              <a:t>(часть</a:t>
            </a:r>
            <a:r>
              <a:rPr lang="ru-RU" sz="1600" b="1" dirty="0" smtClean="0"/>
              <a:t> </a:t>
            </a:r>
            <a:r>
              <a:rPr lang="ru-RU" sz="1600" dirty="0" smtClean="0"/>
              <a:t>4 статьи </a:t>
            </a:r>
            <a:r>
              <a:rPr lang="ru-RU" sz="1600" dirty="0"/>
              <a:t>19.30 Кодекса РФ «Об административных правонарушениях»</a:t>
            </a:r>
            <a:r>
              <a:rPr lang="ru-RU" sz="1600" dirty="0" smtClean="0"/>
              <a:t>) </a:t>
            </a:r>
            <a:endParaRPr lang="ru-RU" sz="1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339752" y="811797"/>
            <a:ext cx="576064" cy="337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039" y="332656"/>
            <a:ext cx="23042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ГИА - 2022 год</a:t>
            </a:r>
            <a:endParaRPr lang="ru-RU" sz="1600" dirty="0"/>
          </a:p>
          <a:p>
            <a:pPr algn="ctr"/>
            <a:r>
              <a:rPr lang="ru-RU" sz="1600" dirty="0" smtClean="0"/>
              <a:t> </a:t>
            </a:r>
          </a:p>
          <a:p>
            <a:pPr algn="ctr"/>
            <a:r>
              <a:rPr lang="ru-RU" sz="1400" dirty="0" smtClean="0"/>
              <a:t>Пронос </a:t>
            </a:r>
            <a:r>
              <a:rPr lang="ru-RU" sz="1400" dirty="0"/>
              <a:t>в </a:t>
            </a:r>
            <a:r>
              <a:rPr lang="ru-RU" sz="1400" dirty="0" smtClean="0"/>
              <a:t>ППЭ, наличие </a:t>
            </a:r>
            <a:r>
              <a:rPr lang="ru-RU" sz="1400" dirty="0"/>
              <a:t>у участника ГИА запрещенных </a:t>
            </a:r>
            <a:endParaRPr lang="ru-RU" sz="1400" dirty="0" smtClean="0"/>
          </a:p>
          <a:p>
            <a:pPr algn="ctr"/>
            <a:r>
              <a:rPr lang="ru-RU" sz="1400" dirty="0" smtClean="0"/>
              <a:t>к проносу </a:t>
            </a:r>
            <a:r>
              <a:rPr lang="ru-RU" sz="1400" dirty="0"/>
              <a:t>в ППЭ </a:t>
            </a:r>
          </a:p>
          <a:p>
            <a:pPr algn="ctr"/>
            <a:r>
              <a:rPr lang="ru-RU" sz="1400" dirty="0"/>
              <a:t>предметов (средств </a:t>
            </a:r>
            <a:r>
              <a:rPr lang="ru-RU" sz="1400" dirty="0" smtClean="0"/>
              <a:t>связи, </a:t>
            </a:r>
          </a:p>
          <a:p>
            <a:pPr algn="ctr"/>
            <a:r>
              <a:rPr lang="ru-RU" sz="1400" dirty="0" smtClean="0"/>
              <a:t>средств обучения,</a:t>
            </a:r>
            <a:endParaRPr lang="ru-RU" sz="1400" dirty="0"/>
          </a:p>
          <a:p>
            <a:pPr algn="ctr"/>
            <a:r>
              <a:rPr lang="ru-RU" sz="1400" dirty="0"/>
              <a:t>справочных материалов, письменных </a:t>
            </a:r>
            <a:r>
              <a:rPr lang="ru-RU" sz="1400" dirty="0" smtClean="0"/>
              <a:t>заметок)</a:t>
            </a:r>
            <a:endParaRPr lang="ru-RU" sz="14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292080" y="811797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16216" y="1221365"/>
            <a:ext cx="21602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 </a:t>
            </a:r>
            <a:r>
              <a:rPr lang="ru-RU" dirty="0"/>
              <a:t>Штрафы за нарушение порядка проведения ЕГЭ  для граждан: </a:t>
            </a:r>
            <a:r>
              <a:rPr lang="ru-RU" b="1" dirty="0">
                <a:solidFill>
                  <a:srgbClr val="FF0000"/>
                </a:solidFill>
              </a:rPr>
              <a:t>от 3000 до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5000 </a:t>
            </a:r>
            <a:r>
              <a:rPr lang="ru-RU" b="1" dirty="0">
                <a:solidFill>
                  <a:srgbClr val="FF0000"/>
                </a:solidFill>
              </a:rPr>
              <a:t>руб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для </a:t>
            </a:r>
            <a:r>
              <a:rPr lang="ru-RU" dirty="0"/>
              <a:t>должностных лиц: от 20 000 до </a:t>
            </a:r>
            <a:endParaRPr lang="ru-RU" dirty="0" smtClean="0"/>
          </a:p>
          <a:p>
            <a:pPr algn="ctr"/>
            <a:r>
              <a:rPr lang="ru-RU" dirty="0" smtClean="0"/>
              <a:t>40 </a:t>
            </a:r>
            <a:r>
              <a:rPr lang="ru-RU" dirty="0"/>
              <a:t>000 руб., </a:t>
            </a:r>
            <a:endParaRPr lang="ru-RU" dirty="0" smtClean="0"/>
          </a:p>
          <a:p>
            <a:pPr algn="ctr"/>
            <a:r>
              <a:rPr lang="ru-RU" dirty="0" smtClean="0"/>
              <a:t>для </a:t>
            </a:r>
            <a:r>
              <a:rPr lang="ru-RU" dirty="0"/>
              <a:t>юридических лиц: от 50 000 </a:t>
            </a:r>
            <a:r>
              <a:rPr lang="ru-RU" dirty="0" smtClean="0"/>
              <a:t>до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200 000 руб.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35996" y="811797"/>
            <a:ext cx="0" cy="240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" name="Прямоугольник 2"/>
          <p:cNvSpPr/>
          <p:nvPr/>
        </p:nvSpPr>
        <p:spPr>
          <a:xfrm>
            <a:off x="2987824" y="5515099"/>
            <a:ext cx="4104456" cy="1323439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Предотвратить</a:t>
            </a:r>
            <a:r>
              <a:rPr lang="ru-RU" sz="1600" dirty="0" smtClean="0"/>
              <a:t> </a:t>
            </a:r>
            <a:r>
              <a:rPr lang="ru-RU" sz="1600" dirty="0"/>
              <a:t>ситуации </a:t>
            </a:r>
            <a:r>
              <a:rPr lang="ru-RU" sz="1600" dirty="0" smtClean="0"/>
              <a:t>нарушения </a:t>
            </a:r>
            <a:r>
              <a:rPr lang="ru-RU" sz="1600" dirty="0"/>
              <a:t>Порядка проведения </a:t>
            </a:r>
            <a:r>
              <a:rPr lang="ru-RU" sz="1600" dirty="0" smtClean="0"/>
              <a:t>ГИА, предусматривающие  дальнейшее рассмотрения протоколов и принятия решений  КДН и судами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460">
            <a:off x="-12703" y="4039696"/>
            <a:ext cx="2300968" cy="26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50499" y="1090854"/>
            <a:ext cx="36404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Специалисты ОИВ</a:t>
            </a:r>
          </a:p>
          <a:p>
            <a:pPr algn="ctr"/>
            <a:r>
              <a:rPr lang="ru-RU" dirty="0" smtClean="0"/>
              <a:t>Члены ГЭК</a:t>
            </a:r>
          </a:p>
          <a:p>
            <a:pPr algn="ctr"/>
            <a:r>
              <a:rPr lang="ru-RU" dirty="0" smtClean="0"/>
              <a:t>Руководитель ППЭ</a:t>
            </a:r>
          </a:p>
          <a:p>
            <a:pPr algn="ctr"/>
            <a:r>
              <a:rPr lang="ru-RU" dirty="0" smtClean="0"/>
              <a:t>Организаторы в/вне аудитории</a:t>
            </a:r>
          </a:p>
          <a:p>
            <a:pPr algn="ctr"/>
            <a:r>
              <a:rPr lang="ru-RU" dirty="0" smtClean="0"/>
              <a:t>Общественные </a:t>
            </a:r>
            <a:r>
              <a:rPr lang="ru-RU" dirty="0"/>
              <a:t>наблюдатели</a:t>
            </a:r>
          </a:p>
          <a:p>
            <a:pPr algn="ctr"/>
            <a:r>
              <a:rPr lang="ru-RU" dirty="0" smtClean="0"/>
              <a:t>Онлайн-наблюдение (</a:t>
            </a:r>
            <a:r>
              <a:rPr lang="en-US" dirty="0" smtClean="0"/>
              <a:t>smotriege.ru</a:t>
            </a:r>
            <a:r>
              <a:rPr lang="ru-RU" dirty="0" smtClean="0"/>
              <a:t>)</a:t>
            </a:r>
          </a:p>
        </p:txBody>
      </p:sp>
      <p:pic>
        <p:nvPicPr>
          <p:cNvPr id="3076" name="Picture 4" descr="D:\PROFILES\ALL\DESKTOP\фото часов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4442"/>
            <a:ext cx="16021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20" y="2744924"/>
            <a:ext cx="1561245" cy="16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62930"/>
            <a:ext cx="1800200" cy="253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9876"/>
            <a:ext cx="2268252" cy="142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3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699792" y="2564904"/>
            <a:ext cx="3456384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Последствия нарушения Порядка ГИА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1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627784" y="1484784"/>
            <a:ext cx="5681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2938" y="503473"/>
            <a:ext cx="24788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Отделом рассмотрены все факты нарушения Порядка ГИА.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Составлены протоколы</a:t>
            </a:r>
          </a:p>
          <a:p>
            <a:pPr algn="ctr"/>
            <a:r>
              <a:rPr lang="ru-RU" sz="1600" dirty="0" smtClean="0"/>
              <a:t> в министерстве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Протоколы рассмотрены в КДН или в суде </a:t>
            </a:r>
          </a:p>
          <a:p>
            <a:pPr algn="ctr"/>
            <a:r>
              <a:rPr lang="ru-RU" sz="1600" dirty="0" smtClean="0"/>
              <a:t>(с привлечением свидетелей)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Вынесено КДН и судами Красноярского края</a:t>
            </a:r>
          </a:p>
          <a:p>
            <a:pPr algn="ctr"/>
            <a:r>
              <a:rPr lang="ru-RU" sz="1600" dirty="0" smtClean="0"/>
              <a:t>решение о назначении административного штрафа 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 Внесены данные  совершеннолетних участников ГИА </a:t>
            </a:r>
            <a:r>
              <a:rPr lang="ru-RU" sz="1600" smtClean="0"/>
              <a:t>в открытый реестр  </a:t>
            </a:r>
            <a:r>
              <a:rPr lang="ru-RU" sz="1600" dirty="0" smtClean="0"/>
              <a:t>вынесенных судебных решений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3" y="706050"/>
            <a:ext cx="22766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 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</a:t>
            </a:r>
          </a:p>
          <a:p>
            <a:pPr algn="ctr"/>
            <a:r>
              <a:rPr lang="ru-RU" sz="1200" dirty="0" smtClean="0"/>
              <a:t>Красноярск,</a:t>
            </a:r>
          </a:p>
          <a:p>
            <a:pPr algn="ctr"/>
            <a:r>
              <a:rPr lang="ru-RU" sz="1200" dirty="0" smtClean="0"/>
              <a:t>Норильск,</a:t>
            </a:r>
          </a:p>
          <a:p>
            <a:pPr algn="ctr"/>
            <a:r>
              <a:rPr lang="ru-RU" sz="1200" dirty="0" smtClean="0"/>
              <a:t>Шарыпово,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Зеленогорск, Железногорск,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200" dirty="0" smtClean="0"/>
              <a:t>Боготольский р-н,</a:t>
            </a:r>
          </a:p>
          <a:p>
            <a:pPr algn="ctr"/>
            <a:r>
              <a:rPr lang="ru-RU" sz="1200" dirty="0" smtClean="0"/>
              <a:t>Курагинский</a:t>
            </a:r>
            <a:r>
              <a:rPr lang="ru-RU" sz="1200" dirty="0"/>
              <a:t> р-н</a:t>
            </a:r>
            <a:r>
              <a:rPr lang="ru-RU" sz="1200" dirty="0" smtClean="0"/>
              <a:t>,</a:t>
            </a:r>
          </a:p>
          <a:p>
            <a:pPr algn="ctr"/>
            <a:r>
              <a:rPr lang="ru-RU" sz="1200" dirty="0" smtClean="0"/>
              <a:t>Манский </a:t>
            </a:r>
            <a:r>
              <a:rPr lang="ru-RU" sz="1200" dirty="0"/>
              <a:t>р-н</a:t>
            </a:r>
            <a:r>
              <a:rPr lang="ru-RU" sz="1200" dirty="0" smtClean="0"/>
              <a:t>,</a:t>
            </a:r>
          </a:p>
          <a:p>
            <a:pPr algn="ctr"/>
            <a:r>
              <a:rPr lang="ru-RU" sz="1200" dirty="0" smtClean="0"/>
              <a:t>Мотыгинский</a:t>
            </a:r>
            <a:r>
              <a:rPr lang="ru-RU" sz="1200" dirty="0"/>
              <a:t> р-н</a:t>
            </a:r>
            <a:r>
              <a:rPr lang="ru-RU" sz="1200" dirty="0" smtClean="0"/>
              <a:t>,</a:t>
            </a:r>
          </a:p>
          <a:p>
            <a:pPr algn="ctr"/>
            <a:r>
              <a:rPr lang="ru-RU" sz="1200" dirty="0" smtClean="0"/>
              <a:t>Рыбинский</a:t>
            </a:r>
            <a:r>
              <a:rPr lang="ru-RU" sz="1200" dirty="0"/>
              <a:t> </a:t>
            </a:r>
            <a:r>
              <a:rPr lang="ru-RU" sz="1200" dirty="0" smtClean="0"/>
              <a:t>р-н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</a:t>
            </a:r>
          </a:p>
          <a:p>
            <a:pPr algn="ctr"/>
            <a:r>
              <a:rPr lang="ru-RU" sz="1200" dirty="0" smtClean="0"/>
              <a:t>Красноярск,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/>
              <a:t>Норильск</a:t>
            </a:r>
            <a:r>
              <a:rPr lang="ru-RU" sz="1200" dirty="0" smtClean="0"/>
              <a:t>,</a:t>
            </a:r>
            <a:r>
              <a:rPr lang="ru-RU" sz="1200" dirty="0"/>
              <a:t> </a:t>
            </a:r>
            <a:r>
              <a:rPr lang="ru-RU" sz="1200" dirty="0" smtClean="0"/>
              <a:t>Железногорск, Лесосибирск</a:t>
            </a:r>
            <a:r>
              <a:rPr lang="ru-RU" sz="1200" dirty="0" smtClean="0">
                <a:solidFill>
                  <a:srgbClr val="FF0000"/>
                </a:solidFill>
              </a:rPr>
              <a:t>, </a:t>
            </a:r>
            <a:r>
              <a:rPr lang="ru-RU" sz="1200" dirty="0"/>
              <a:t>К</a:t>
            </a:r>
            <a:r>
              <a:rPr lang="ru-RU" sz="1200" dirty="0" smtClean="0"/>
              <a:t>анск, Сосновоборск,  </a:t>
            </a:r>
          </a:p>
          <a:p>
            <a:pPr algn="ctr"/>
            <a:r>
              <a:rPr lang="ru-RU" sz="1200" dirty="0" smtClean="0"/>
              <a:t>Ачинск, Ужур,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/>
              <a:t>Березовскийр</a:t>
            </a:r>
            <a:r>
              <a:rPr lang="ru-RU" sz="1200" dirty="0" smtClean="0"/>
              <a:t>-н, Краснотуранский </a:t>
            </a:r>
            <a:r>
              <a:rPr lang="ru-RU" sz="1200" dirty="0"/>
              <a:t>р-н,</a:t>
            </a:r>
            <a:r>
              <a:rPr lang="ru-RU" sz="1200" dirty="0" smtClean="0"/>
              <a:t> Минусинск и Минусинский р-н,</a:t>
            </a:r>
          </a:p>
          <a:p>
            <a:pPr algn="ctr"/>
            <a:r>
              <a:rPr lang="ru-RU" sz="1200" dirty="0" smtClean="0"/>
              <a:t>Таймырский р-н  </a:t>
            </a:r>
            <a:endParaRPr lang="ru-RU" sz="1200" dirty="0"/>
          </a:p>
          <a:p>
            <a:pPr algn="ctr"/>
            <a:endParaRPr lang="ru-RU" sz="1200" dirty="0"/>
          </a:p>
        </p:txBody>
      </p:sp>
      <p:sp useBgFill="1">
        <p:nvSpPr>
          <p:cNvPr id="3" name="Прямоугольник 2"/>
          <p:cNvSpPr/>
          <p:nvPr/>
        </p:nvSpPr>
        <p:spPr>
          <a:xfrm>
            <a:off x="2627785" y="3914664"/>
            <a:ext cx="4104456" cy="2554545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Прекращение образовательных отношений </a:t>
            </a:r>
            <a:r>
              <a:rPr lang="ru-RU" sz="1600" dirty="0" smtClean="0"/>
              <a:t>(п. 2 части 2 статьи 61 Федерального закона «Об образовании в РФ») по </a:t>
            </a:r>
            <a:r>
              <a:rPr lang="ru-RU" sz="1600" dirty="0"/>
              <a:t>инициативе </a:t>
            </a:r>
            <a:r>
              <a:rPr lang="ru-RU" sz="1600" dirty="0" smtClean="0"/>
              <a:t>образовательных организаций </a:t>
            </a:r>
            <a:r>
              <a:rPr lang="ru-RU" sz="1600" dirty="0"/>
              <a:t>высшего и среднего </a:t>
            </a:r>
            <a:r>
              <a:rPr lang="ru-RU" sz="1600" dirty="0" smtClean="0"/>
              <a:t>профессионального образования </a:t>
            </a:r>
            <a:r>
              <a:rPr lang="ru-RU" sz="1600" dirty="0"/>
              <a:t>из-за установления нарушения порядка приема в образовательную организацию, повлекшего по вине обучающегося его </a:t>
            </a:r>
            <a:r>
              <a:rPr lang="ru-RU" sz="1600" dirty="0">
                <a:solidFill>
                  <a:srgbClr val="FF0000"/>
                </a:solidFill>
              </a:rPr>
              <a:t>незаконное </a:t>
            </a:r>
            <a:r>
              <a:rPr lang="ru-RU" sz="1600" dirty="0" smtClean="0">
                <a:solidFill>
                  <a:srgbClr val="FF0000"/>
                </a:solidFill>
              </a:rPr>
              <a:t>зачисление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/>
              <a:t>в образовательную организацию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95955" y="692696"/>
            <a:ext cx="324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Решение ГЭК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 Красноярского края</a:t>
            </a:r>
            <a:r>
              <a:rPr lang="ru-RU" sz="1600" dirty="0" smtClean="0">
                <a:solidFill>
                  <a:prstClr val="black"/>
                </a:solidFill>
              </a:rPr>
              <a:t>: 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</a:rPr>
              <a:t>1. </a:t>
            </a:r>
            <a:r>
              <a:rPr lang="ru-RU" sz="1600" dirty="0">
                <a:solidFill>
                  <a:prstClr val="black"/>
                </a:solidFill>
              </a:rPr>
              <a:t>А</a:t>
            </a:r>
            <a:r>
              <a:rPr lang="ru-RU" sz="1600" dirty="0" smtClean="0">
                <a:solidFill>
                  <a:prstClr val="black"/>
                </a:solidFill>
              </a:rPr>
              <a:t>ннулировать результаты ОГЭ, ЕГЭ по…предмету...Ф.И.О…МБОУ….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</a:rPr>
              <a:t>2.Передать имеющиеся материалы по данному факту нарушения в отдел по надзору и контролю за соблюдением законодательства МО КК…для принятия процессуального решения в порядке, определенном КоАП…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573220" y="1273933"/>
            <a:ext cx="0" cy="3358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600014" y="1988840"/>
            <a:ext cx="0" cy="314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578514" y="3212976"/>
            <a:ext cx="0" cy="3106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592848" y="4653137"/>
            <a:ext cx="0" cy="360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65" y="4251176"/>
            <a:ext cx="1850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24488"/>
            <a:ext cx="1556565" cy="140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964" y="2053259"/>
            <a:ext cx="8229600" cy="1728191"/>
          </a:xfrm>
        </p:spPr>
        <p:txBody>
          <a:bodyPr>
            <a:noAutofit/>
          </a:bodyPr>
          <a:lstStyle/>
          <a:p>
            <a:pPr marL="203200" indent="0" algn="ctr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ВОПРОСЫ, МНЕНИЯ, ПРЕДЛОЖЕНИЯ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2764" y="3789040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(391) 22</a:t>
            </a:r>
            <a:r>
              <a:rPr lang="en-US" sz="40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40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ru-RU" sz="4000" b="1" cap="all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49280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KTN@krao.ru</a:t>
            </a:r>
            <a:endParaRPr lang="en-US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5" descr="C:\Users\GRAK\Desktop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89881" cy="13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1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699792" y="2564904"/>
            <a:ext cx="3456384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229600" cy="36003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нарушения Порядка ГИА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1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627784" y="1484784"/>
            <a:ext cx="5681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2938" y="503473"/>
            <a:ext cx="247886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Отделом рассмотрены все факты нарушения Порядка ГИА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Составлены протоколы</a:t>
            </a:r>
          </a:p>
          <a:p>
            <a:pPr algn="ctr"/>
            <a:r>
              <a:rPr lang="ru-RU" sz="1600" dirty="0" smtClean="0"/>
              <a:t> в министерстве (с привлечением родителей)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Протоколы рассмотрены в КДН или в суде </a:t>
            </a:r>
          </a:p>
          <a:p>
            <a:pPr algn="ctr"/>
            <a:r>
              <a:rPr lang="ru-RU" sz="1600" dirty="0" smtClean="0"/>
              <a:t>(с привлечением свидетелей)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Вынесено КДН и судами Красноярского края</a:t>
            </a:r>
          </a:p>
          <a:p>
            <a:pPr algn="ctr"/>
            <a:r>
              <a:rPr lang="ru-RU" sz="1600" dirty="0" smtClean="0"/>
              <a:t>решение о назначении административного штрафа 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 Внесены данные  родителей, совершеннолетних участников ГИА в реестр  вынесенных судебных решений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3" y="706050"/>
            <a:ext cx="227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 </a:t>
            </a:r>
            <a:endParaRPr lang="ru-RU" sz="1200" dirty="0"/>
          </a:p>
        </p:txBody>
      </p:sp>
      <p:sp useBgFill="1">
        <p:nvSpPr>
          <p:cNvPr id="3" name="Прямоугольник 2"/>
          <p:cNvSpPr/>
          <p:nvPr/>
        </p:nvSpPr>
        <p:spPr>
          <a:xfrm>
            <a:off x="2627785" y="3914664"/>
            <a:ext cx="4104456" cy="2554545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Прекращение образовательных отношений </a:t>
            </a:r>
            <a:r>
              <a:rPr lang="ru-RU" sz="1600" dirty="0"/>
              <a:t>(п. 2 части 2 статьи 61 Федерального закона «Об образовании в РФ») по инициативе образовательных организаций высшего и среднего профессионального образования из-за установления нарушения порядка приема в образовательную организацию, повлекшего по вине обучающегося его </a:t>
            </a:r>
            <a:r>
              <a:rPr lang="ru-RU" sz="1600" dirty="0">
                <a:solidFill>
                  <a:srgbClr val="FF0000"/>
                </a:solidFill>
              </a:rPr>
              <a:t>незаконное зачисление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в образовательную организацию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95955" y="692696"/>
            <a:ext cx="324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Решение ГЭК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 Красноярского края</a:t>
            </a:r>
            <a:r>
              <a:rPr lang="ru-RU" sz="1600" dirty="0" smtClean="0">
                <a:solidFill>
                  <a:prstClr val="black"/>
                </a:solidFill>
              </a:rPr>
              <a:t>: 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</a:rPr>
              <a:t>1. </a:t>
            </a:r>
            <a:r>
              <a:rPr lang="ru-RU" sz="1600" dirty="0">
                <a:solidFill>
                  <a:prstClr val="black"/>
                </a:solidFill>
              </a:rPr>
              <a:t>А</a:t>
            </a:r>
            <a:r>
              <a:rPr lang="ru-RU" sz="1600" dirty="0" smtClean="0">
                <a:solidFill>
                  <a:prstClr val="black"/>
                </a:solidFill>
              </a:rPr>
              <a:t>ннулировать результаты ОГЭ, ЕГЭ по…предмету...Ф.И.О…МБОУ….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</a:rPr>
              <a:t>2.Передать имеющиеся материалы по данному факту нарушения в отдел по надзору и контролю за соблюдением законодательства МО КК…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для принятия процессуального решения в порядке, определенном КоАП…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573220" y="1273933"/>
            <a:ext cx="0" cy="3358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64504" y="2453325"/>
            <a:ext cx="0" cy="314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559047" y="3718615"/>
            <a:ext cx="0" cy="3106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589425" y="5100949"/>
            <a:ext cx="0" cy="360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698988"/>
            <a:ext cx="217959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2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619969"/>
            <a:ext cx="2229019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18" y="2610739"/>
            <a:ext cx="2231234" cy="182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ktn\AppData\Local\Microsoft\Windows\Temporary Internet Files\Content.IE5\VEES9F7V\88497-information-human-text-faq-question-behavior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27" y="5383248"/>
            <a:ext cx="1293473" cy="12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4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2400" y="764704"/>
            <a:ext cx="8812088" cy="4608512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Федеральный закон от 29.12.2012 № 273-ФЗ «Об образовании в Российской Федерации»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Приказ </a:t>
            </a:r>
            <a:r>
              <a:rPr lang="ru-RU" sz="1650" dirty="0" err="1">
                <a:solidFill>
                  <a:schemeClr val="bg2">
                    <a:lumMod val="25000"/>
                  </a:schemeClr>
                </a:solidFill>
              </a:rPr>
              <a:t>Минпросвещения</a:t>
            </a: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 России №189, </a:t>
            </a:r>
            <a:r>
              <a:rPr lang="ru-RU" sz="1650" dirty="0" err="1">
                <a:solidFill>
                  <a:schemeClr val="bg2">
                    <a:lumMod val="25000"/>
                  </a:schemeClr>
                </a:solidFill>
              </a:rPr>
              <a:t>Рособрнадзора</a:t>
            </a: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 № 1513от 07.11.2018 «Порядок проведения государственной итоговой аттестации по образовательным программам основного общего образования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Приказ </a:t>
            </a:r>
            <a:r>
              <a:rPr lang="ru-RU" sz="1650" dirty="0" err="1">
                <a:solidFill>
                  <a:schemeClr val="bg2">
                    <a:lumMod val="25000"/>
                  </a:schemeClr>
                </a:solidFill>
              </a:rPr>
              <a:t>Минпросвещения</a:t>
            </a: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 России №190, </a:t>
            </a:r>
            <a:r>
              <a:rPr lang="ru-RU" sz="1650" dirty="0" err="1">
                <a:solidFill>
                  <a:schemeClr val="bg2">
                    <a:lumMod val="25000"/>
                  </a:schemeClr>
                </a:solidFill>
              </a:rPr>
              <a:t>Рособрнадзора</a:t>
            </a: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 № 1512 от 07.11.2018 «Порядок проведения государственной итоговой аттестации по образовательным программам среднего общего образования»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Приказ Министерства просвещения РФ от 5 октября 2020 г. № 546 «Об утверждении Порядка заполнения, учета и выдачи аттестатов </a:t>
            </a:r>
            <a:br>
              <a:rPr lang="ru-RU" sz="165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об основном общем и среднем общем образовании и их дубликатов»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Приказ Министерства образования и науки РФ от 23 июня 2014 г. № 685 «Порядок выдачи медали «За особые успехи в учении»»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Постановление Правительства Российской Федерации от 31.05.2021 № 825 «О федеральной информационной системе «Федеральный реестр сведений о документах об образовании и (или) о квалификации, документах об обучении»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Приказ </a:t>
            </a:r>
            <a:r>
              <a:rPr lang="ru-RU" sz="1650" dirty="0" err="1">
                <a:solidFill>
                  <a:schemeClr val="bg2">
                    <a:lumMod val="25000"/>
                  </a:schemeClr>
                </a:solidFill>
              </a:rPr>
              <a:t>Минпросвещения</a:t>
            </a: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 России N </a:t>
            </a:r>
            <a:r>
              <a:rPr lang="ru-RU" sz="1600" dirty="0"/>
              <a:t>989, </a:t>
            </a: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990, 991 </a:t>
            </a:r>
            <a:r>
              <a:rPr lang="ru-RU" sz="1650" dirty="0" err="1">
                <a:solidFill>
                  <a:schemeClr val="bg2">
                    <a:lumMod val="25000"/>
                  </a:schemeClr>
                </a:solidFill>
              </a:rPr>
              <a:t>Рособрнадзора</a:t>
            </a:r>
            <a:r>
              <a:rPr lang="ru-RU" sz="1650" dirty="0">
                <a:solidFill>
                  <a:schemeClr val="bg2">
                    <a:lumMod val="25000"/>
                  </a:schemeClr>
                </a:solidFill>
              </a:rPr>
              <a:t> N 1143,1144,1145 от 16.11.2022 (расписание, продолжительность, средства обучения и воспитания)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6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28803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нормативные правовые акты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877271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Письмо </a:t>
            </a:r>
            <a:r>
              <a:rPr lang="ru-RU" sz="1400" dirty="0" err="1"/>
              <a:t>Рособрнадзора</a:t>
            </a:r>
            <a:r>
              <a:rPr lang="ru-RU" sz="1400" dirty="0"/>
              <a:t> от 01.02.2023 N 04-31  «О направлении методических документов, рекомендуемых при организации и проведении государственной итоговой аттестации по образовательным программам основного общего образования и среднего общего образования в 2023 году»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77949" y="5373216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8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методические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90658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03848" y="4387958"/>
            <a:ext cx="2448272" cy="21373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ориентировка учащихся на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действие</a:t>
            </a:r>
            <a:r>
              <a:rPr lang="ru-RU" sz="2000" dirty="0">
                <a:solidFill>
                  <a:schemeClr val="tx1"/>
                </a:solidFill>
              </a:rPr>
              <a:t>, как необходимое и обязательное условие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успешного прохождения ГИА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dirty="0"/>
              <a:t>Ключевые позиции предлагаемой системы на всех уровнях взаимодействия классного руководителя </a:t>
            </a:r>
            <a:br>
              <a:rPr lang="ru-RU" sz="2000" dirty="0"/>
            </a:br>
            <a:r>
              <a:rPr lang="ru-RU" sz="2000" dirty="0"/>
              <a:t>(с обучающимися, родителями и учителями-предметниками)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1484784"/>
            <a:ext cx="936104" cy="549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592" y="2535287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направленность на формирование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позитивного</a:t>
            </a:r>
            <a:r>
              <a:rPr lang="ru-RU" sz="2000" dirty="0"/>
              <a:t> отношения к ГИА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16729" y="1580766"/>
            <a:ext cx="1479607" cy="4535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08093" y="2119788"/>
            <a:ext cx="23762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 </a:t>
            </a:r>
            <a:r>
              <a:rPr lang="ru-RU" sz="2000" dirty="0"/>
              <a:t>оказание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всесторонней помощи </a:t>
            </a:r>
            <a:r>
              <a:rPr lang="ru-RU" sz="2000" dirty="0"/>
              <a:t>учащимся на протяжении всего периода подготовки к ГИА, во время проведения, а также после окончания процедуры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99992" y="1708336"/>
            <a:ext cx="0" cy="2584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Выноска-облако 16"/>
          <p:cNvSpPr/>
          <p:nvPr/>
        </p:nvSpPr>
        <p:spPr>
          <a:xfrm>
            <a:off x="107504" y="4005064"/>
            <a:ext cx="2736304" cy="2304256"/>
          </a:xfrm>
          <a:prstGeom prst="cloudCallout">
            <a:avLst>
              <a:gd name="adj1" fmla="val -41371"/>
              <a:gd name="adj2" fmla="val 58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осуществление постоянной связи между субъектами данной системы: телефон, </a:t>
            </a:r>
            <a:r>
              <a:rPr lang="en-US" sz="1400" dirty="0"/>
              <a:t>email</a:t>
            </a:r>
            <a:r>
              <a:rPr lang="ru-RU" sz="1400" dirty="0"/>
              <a:t>,</a:t>
            </a:r>
            <a:r>
              <a:rPr lang="en-US" sz="1400" dirty="0"/>
              <a:t> </a:t>
            </a:r>
            <a:r>
              <a:rPr lang="ru-RU" sz="1400" dirty="0"/>
              <a:t>чаты, формы обратной связи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85647" y="5597663"/>
            <a:ext cx="2821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СНИЛС, данные - отметки,</a:t>
            </a:r>
          </a:p>
          <a:p>
            <a:r>
              <a:rPr lang="en-US" dirty="0" smtClean="0"/>
              <a:t>https</a:t>
            </a:r>
            <a:r>
              <a:rPr lang="en-US" dirty="0"/>
              <a:t>://checkege.rustest.ru/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77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/>
              <a:t>Ключевые позиции предлагаемой системы на всех уровнях взаимодействия (с </a:t>
            </a:r>
            <a:r>
              <a:rPr lang="ru-RU" sz="2000" dirty="0">
                <a:solidFill>
                  <a:srgbClr val="FF0000"/>
                </a:solidFill>
              </a:rPr>
              <a:t>обучающимися</a:t>
            </a:r>
            <a:r>
              <a:rPr lang="ru-RU" sz="2000" dirty="0"/>
              <a:t>, родителями и учителями-предметниками)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1484784"/>
            <a:ext cx="936104" cy="549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1" y="2034301"/>
            <a:ext cx="23894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вдумчивое знакомство с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нормативно-правовыми и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методическими</a:t>
            </a:r>
            <a:r>
              <a:rPr lang="ru-RU" sz="2000" dirty="0"/>
              <a:t> документами Министерства просвещения РФ, МОКК о проведении ГИА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084168" y="1611102"/>
            <a:ext cx="1584176" cy="846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00192" y="2679797"/>
            <a:ext cx="2376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 </a:t>
            </a:r>
            <a:r>
              <a:rPr lang="ru-RU" sz="2000" dirty="0"/>
              <a:t>проведение индивидуальной работы с отдельными учащимися</a:t>
            </a:r>
          </a:p>
        </p:txBody>
      </p: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4540266" y="1403648"/>
            <a:ext cx="42078" cy="945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низ 8"/>
          <p:cNvSpPr/>
          <p:nvPr/>
        </p:nvSpPr>
        <p:spPr>
          <a:xfrm>
            <a:off x="7956376" y="4149080"/>
            <a:ext cx="936103" cy="259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>
                <a:solidFill>
                  <a:srgbClr val="FFFF00"/>
                </a:solidFill>
              </a:rPr>
              <a:t>неуспевающие</a:t>
            </a:r>
          </a:p>
        </p:txBody>
      </p:sp>
      <p:sp>
        <p:nvSpPr>
          <p:cNvPr id="11" name="Солнце 10"/>
          <p:cNvSpPr/>
          <p:nvPr/>
        </p:nvSpPr>
        <p:spPr>
          <a:xfrm>
            <a:off x="6084168" y="4538633"/>
            <a:ext cx="1728192" cy="1770687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FFFF00"/>
                </a:solidFill>
              </a:rPr>
              <a:t>медалисты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201622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2348881"/>
            <a:ext cx="2468563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127">
            <a:off x="2537431" y="4150492"/>
            <a:ext cx="3296129" cy="284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58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/>
              <a:t>Ключевые позиции предлагаемой системы на всех уровнях взаимодействия (с обучающимися, </a:t>
            </a:r>
            <a:r>
              <a:rPr lang="ru-RU" sz="2000" dirty="0">
                <a:solidFill>
                  <a:srgbClr val="FF0000"/>
                </a:solidFill>
              </a:rPr>
              <a:t>родителями</a:t>
            </a:r>
            <a:r>
              <a:rPr lang="ru-RU" sz="2000" dirty="0"/>
              <a:t> и учителями-предметниками)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12206" y="1433577"/>
            <a:ext cx="936104" cy="549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1" y="2034301"/>
            <a:ext cx="2389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помочь сформировать /согласовать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оптимальный набор </a:t>
            </a:r>
            <a:r>
              <a:rPr lang="ru-RU" dirty="0"/>
              <a:t>предметов для сдачи ГИА с учетом реальных возможностей выпускника и дальнейших жизненных перспектив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084168" y="1611102"/>
            <a:ext cx="1584176" cy="846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04248" y="2679797"/>
            <a:ext cx="1872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 </a:t>
            </a:r>
            <a:r>
              <a:rPr lang="ru-RU" dirty="0"/>
              <a:t>оказание необходимой помощи при изучении нормативно-правовой базы ГИА: </a:t>
            </a:r>
            <a:r>
              <a:rPr lang="ru-RU" dirty="0">
                <a:solidFill>
                  <a:srgbClr val="FF0000"/>
                </a:solidFill>
              </a:rPr>
              <a:t>требования и </a:t>
            </a:r>
            <a:r>
              <a:rPr lang="ru-RU" dirty="0" smtClean="0">
                <a:solidFill>
                  <a:srgbClr val="FF0000"/>
                </a:solidFill>
              </a:rPr>
              <a:t>запреты,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отметки в аттестат (ведомости)!!!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27984" y="134076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14834"/>
            <a:ext cx="2304256" cy="162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91" y="2132856"/>
            <a:ext cx="3157537" cy="241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176">
            <a:off x="3011318" y="4186247"/>
            <a:ext cx="3420573" cy="269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04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/>
              <a:t>Ключевые позиции предлагаемой системы на всех уровнях взаимодействия (с обучающимися, родителями и </a:t>
            </a:r>
            <a:r>
              <a:rPr lang="ru-RU" sz="2000" dirty="0">
                <a:solidFill>
                  <a:srgbClr val="FF0000"/>
                </a:solidFill>
              </a:rPr>
              <a:t>учителями-предметниками</a:t>
            </a:r>
            <a:r>
              <a:rPr lang="ru-RU" sz="2000" dirty="0"/>
              <a:t>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1484784"/>
            <a:ext cx="936104" cy="549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1" y="2034301"/>
            <a:ext cx="23894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содействие в организации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систематического повторения </a:t>
            </a:r>
            <a:r>
              <a:rPr lang="ru-RU" dirty="0"/>
              <a:t>всех важнейших разделов дисциплин и постоянного контроля блоков повторения в календарно-тематических планах</a:t>
            </a:r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6084168" y="1611102"/>
            <a:ext cx="936104" cy="4034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5185" y="1708336"/>
            <a:ext cx="1967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 </a:t>
            </a:r>
            <a:r>
              <a:rPr lang="ru-RU" dirty="0"/>
              <a:t>организация и контроль индивидуальной работы учителей-предметников с обучающимися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99994" y="1708336"/>
            <a:ext cx="0" cy="496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низ 8"/>
          <p:cNvSpPr/>
          <p:nvPr/>
        </p:nvSpPr>
        <p:spPr>
          <a:xfrm>
            <a:off x="7524327" y="4010514"/>
            <a:ext cx="1008113" cy="2730854"/>
          </a:xfrm>
          <a:prstGeom prst="downArrow">
            <a:avLst>
              <a:gd name="adj1" fmla="val 50000"/>
              <a:gd name="adj2" fmla="val 45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000" b="1" dirty="0">
                <a:solidFill>
                  <a:srgbClr val="FFFF00"/>
                </a:solidFill>
              </a:rPr>
              <a:t>неуспевающие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201622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14" y="2204864"/>
            <a:ext cx="3210046" cy="18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958">
            <a:off x="2576835" y="3733159"/>
            <a:ext cx="4013260" cy="298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06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1208"/>
            <a:ext cx="1872208" cy="139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82089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Продолжительность ОГЭ, средства обучения и воспитания на ОГЭ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985421"/>
            <a:ext cx="27363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Продолжительность ЕГЭ</a:t>
            </a:r>
          </a:p>
          <a:p>
            <a:r>
              <a:rPr lang="ru-RU" sz="1200" dirty="0"/>
              <a:t>по </a:t>
            </a:r>
            <a:r>
              <a:rPr lang="ru-RU" sz="1200" dirty="0" smtClean="0"/>
              <a:t>математике, </a:t>
            </a:r>
            <a:r>
              <a:rPr lang="ru-RU" sz="1200" dirty="0"/>
              <a:t>русскому языку, литературе </a:t>
            </a:r>
            <a:endParaRPr lang="ru-RU" sz="1200" dirty="0" smtClean="0"/>
          </a:p>
          <a:p>
            <a:pPr algn="r"/>
            <a:r>
              <a:rPr lang="ru-RU" sz="1200" dirty="0" smtClean="0">
                <a:solidFill>
                  <a:srgbClr val="FF0000"/>
                </a:solidFill>
              </a:rPr>
              <a:t>3 </a:t>
            </a:r>
            <a:r>
              <a:rPr lang="ru-RU" sz="1200" dirty="0">
                <a:solidFill>
                  <a:srgbClr val="FF0000"/>
                </a:solidFill>
              </a:rPr>
              <a:t>часа 55 минут (235 минут)</a:t>
            </a:r>
          </a:p>
          <a:p>
            <a:r>
              <a:rPr lang="ru-RU" sz="1200" dirty="0"/>
              <a:t>по физике, обществознанию, истории, химии	</a:t>
            </a:r>
            <a:endParaRPr lang="ru-RU" sz="1200" dirty="0" smtClean="0"/>
          </a:p>
          <a:p>
            <a:pPr algn="r"/>
            <a:r>
              <a:rPr lang="ru-RU" sz="1200" dirty="0">
                <a:solidFill>
                  <a:srgbClr val="FF0000"/>
                </a:solidFill>
              </a:rPr>
              <a:t>3 часа (180 </a:t>
            </a:r>
            <a:r>
              <a:rPr lang="ru-RU" sz="1200" dirty="0" smtClean="0">
                <a:solidFill>
                  <a:srgbClr val="FF0000"/>
                </a:solidFill>
              </a:rPr>
              <a:t>минут)</a:t>
            </a:r>
            <a:endParaRPr lang="ru-RU" sz="1200" dirty="0">
              <a:solidFill>
                <a:srgbClr val="FF0000"/>
              </a:solidFill>
            </a:endParaRPr>
          </a:p>
          <a:p>
            <a:r>
              <a:rPr lang="ru-RU" sz="1200" dirty="0"/>
              <a:t>по информатике и информационно-коммуникационным технологиям (ИКТ), географии, </a:t>
            </a:r>
            <a:r>
              <a:rPr lang="ru-RU" sz="1200" dirty="0" smtClean="0"/>
              <a:t>биология</a:t>
            </a:r>
          </a:p>
          <a:p>
            <a:pPr algn="r"/>
            <a:r>
              <a:rPr lang="ru-RU" sz="1200" dirty="0">
                <a:solidFill>
                  <a:srgbClr val="FF0000"/>
                </a:solidFill>
              </a:rPr>
              <a:t>2 часа 30 минут (150 </a:t>
            </a:r>
            <a:r>
              <a:rPr lang="ru-RU" sz="1200" dirty="0" smtClean="0">
                <a:solidFill>
                  <a:srgbClr val="FF0000"/>
                </a:solidFill>
              </a:rPr>
              <a:t>минут)</a:t>
            </a:r>
          </a:p>
          <a:p>
            <a:r>
              <a:rPr lang="ru-RU" sz="1200" dirty="0"/>
              <a:t>иностранным языкам (английский, французский, немецкий, испанский) (кроме раздела "Говорение") 	</a:t>
            </a:r>
            <a:r>
              <a:rPr lang="ru-RU" sz="1200" dirty="0" smtClean="0"/>
              <a:t>             </a:t>
            </a:r>
            <a:r>
              <a:rPr lang="ru-RU" sz="1200" dirty="0" smtClean="0">
                <a:solidFill>
                  <a:srgbClr val="FF0000"/>
                </a:solidFill>
              </a:rPr>
              <a:t>2 </a:t>
            </a:r>
            <a:r>
              <a:rPr lang="ru-RU" sz="1200" dirty="0">
                <a:solidFill>
                  <a:srgbClr val="FF0000"/>
                </a:solidFill>
              </a:rPr>
              <a:t>часа (120 минут)</a:t>
            </a:r>
          </a:p>
          <a:p>
            <a:r>
              <a:rPr lang="ru-RU" sz="1200" dirty="0"/>
              <a:t>по иностранным языкам (английский, французский, немецкий, испанский) (раздел "Говорение") 	</a:t>
            </a:r>
            <a:r>
              <a:rPr lang="ru-RU" sz="1200" dirty="0" smtClean="0"/>
              <a:t>    </a:t>
            </a:r>
            <a:r>
              <a:rPr lang="ru-RU" sz="1200" dirty="0" smtClean="0">
                <a:solidFill>
                  <a:srgbClr val="FF0000"/>
                </a:solidFill>
              </a:rPr>
              <a:t>15 </a:t>
            </a:r>
            <a:r>
              <a:rPr lang="ru-RU" sz="1200" dirty="0">
                <a:solidFill>
                  <a:srgbClr val="FF0000"/>
                </a:solidFill>
              </a:rPr>
              <a:t>минут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874504"/>
            <a:ext cx="640871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/>
          </a:p>
          <a:p>
            <a:endParaRPr lang="ru-RU" sz="1000" dirty="0"/>
          </a:p>
          <a:p>
            <a:r>
              <a:rPr lang="ru-RU" sz="1100" dirty="0" smtClean="0"/>
              <a:t>Приказ </a:t>
            </a:r>
            <a:r>
              <a:rPr lang="ru-RU" sz="1100" dirty="0" err="1"/>
              <a:t>Минпросвещения</a:t>
            </a:r>
            <a:r>
              <a:rPr lang="ru-RU" sz="1100" dirty="0"/>
              <a:t> России N 990, </a:t>
            </a:r>
            <a:r>
              <a:rPr lang="ru-RU" sz="1100" dirty="0" err="1"/>
              <a:t>Рособрнадзора</a:t>
            </a:r>
            <a:r>
              <a:rPr lang="ru-RU" sz="1100" dirty="0"/>
              <a:t> N 1144 от 16.11.2022</a:t>
            </a:r>
          </a:p>
          <a:p>
            <a:r>
              <a:rPr lang="ru-RU" sz="1100" dirty="0"/>
              <a:t>«Об утверждении единого расписания и продолжительности проведения</a:t>
            </a:r>
            <a:r>
              <a:rPr lang="ru-RU" sz="1100" b="1" dirty="0"/>
              <a:t> основного государственного экзамена</a:t>
            </a:r>
            <a:r>
              <a:rPr lang="ru-RU" sz="1100" dirty="0"/>
              <a:t> по каждому учебному предмету, требований к использованию средств обучения и воспитания при его проведении в 2023 году</a:t>
            </a:r>
            <a:r>
              <a:rPr lang="ru-RU" sz="1100" dirty="0" smtClean="0"/>
              <a:t>»</a:t>
            </a:r>
          </a:p>
          <a:p>
            <a:r>
              <a:rPr lang="ru-RU" sz="1100" dirty="0" smtClean="0"/>
              <a:t>Приказ </a:t>
            </a:r>
            <a:r>
              <a:rPr lang="ru-RU" sz="1100" dirty="0" err="1"/>
              <a:t>Минпросвещения</a:t>
            </a:r>
            <a:r>
              <a:rPr lang="ru-RU" sz="1100" dirty="0"/>
              <a:t> России N 991, </a:t>
            </a:r>
            <a:r>
              <a:rPr lang="ru-RU" sz="1100" dirty="0" err="1"/>
              <a:t>Рособрнадзора</a:t>
            </a:r>
            <a:r>
              <a:rPr lang="ru-RU" sz="1100" dirty="0"/>
              <a:t> N 1145 от 16.11.2022</a:t>
            </a:r>
          </a:p>
          <a:p>
            <a:r>
              <a:rPr lang="ru-RU" sz="1100" dirty="0" smtClean="0"/>
              <a:t>«Об </a:t>
            </a:r>
            <a:r>
              <a:rPr lang="ru-RU" sz="1100" dirty="0"/>
              <a:t>утверждении единого расписания и продолжительности проведения </a:t>
            </a:r>
            <a:r>
              <a:rPr lang="ru-RU" sz="1100" b="1" dirty="0"/>
              <a:t>государственного выпускного экза</a:t>
            </a:r>
            <a:r>
              <a:rPr lang="ru-RU" sz="1100" dirty="0"/>
              <a:t>мена по образовательным программам основного общего и среднего общего образования по каждому учебному предмету, требований к использованию средств обучения и воспитания при его проведении в 2023 </a:t>
            </a:r>
            <a:r>
              <a:rPr lang="ru-RU" sz="1100" dirty="0" smtClean="0"/>
              <a:t>году»</a:t>
            </a:r>
            <a:endParaRPr lang="ru-RU" sz="11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600169"/>
              </p:ext>
            </p:extLst>
          </p:nvPr>
        </p:nvGraphicFramePr>
        <p:xfrm>
          <a:off x="4211960" y="764704"/>
          <a:ext cx="6069013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Документ" r:id="rId6" imgW="6069141" imgH="4649964" progId="Word.Document.12">
                  <p:embed/>
                </p:oleObj>
              </mc:Choice>
              <mc:Fallback>
                <p:oleObj name="Документ" r:id="rId6" imgW="6069141" imgH="46499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1960" y="764704"/>
                        <a:ext cx="6069013" cy="464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30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02" y="4992296"/>
            <a:ext cx="2088232" cy="17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82089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Продолжительность ЕГЭ, средства обучения и воспитания на ЕГЭ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8" y="764704"/>
            <a:ext cx="27363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Продолжительность ЕГЭ</a:t>
            </a:r>
          </a:p>
          <a:p>
            <a:r>
              <a:rPr lang="ru-RU" sz="1200" dirty="0"/>
              <a:t>по математике профильного уровня, физике, литературе, информатике и информационно-коммуникационным технологиям (ИКТ), </a:t>
            </a:r>
            <a:r>
              <a:rPr lang="ru-RU" sz="1200" dirty="0" smtClean="0"/>
              <a:t>биологи</a:t>
            </a:r>
          </a:p>
          <a:p>
            <a:pPr algn="r"/>
            <a:r>
              <a:rPr lang="ru-RU" sz="1200" dirty="0" smtClean="0">
                <a:solidFill>
                  <a:srgbClr val="FF0000"/>
                </a:solidFill>
              </a:rPr>
              <a:t>3 </a:t>
            </a:r>
            <a:r>
              <a:rPr lang="ru-RU" sz="1200" dirty="0">
                <a:solidFill>
                  <a:srgbClr val="FF0000"/>
                </a:solidFill>
              </a:rPr>
              <a:t>часа 55 минут (235 минут)</a:t>
            </a:r>
          </a:p>
          <a:p>
            <a:r>
              <a:rPr lang="ru-RU" sz="1200" dirty="0"/>
              <a:t>по русскому языку, химии, обществознанию, истории	</a:t>
            </a:r>
            <a:endParaRPr lang="ru-RU" sz="1200" dirty="0" smtClean="0"/>
          </a:p>
          <a:p>
            <a:pPr algn="r"/>
            <a:r>
              <a:rPr lang="ru-RU" sz="1200" dirty="0" smtClean="0"/>
              <a:t>3 </a:t>
            </a:r>
            <a:r>
              <a:rPr lang="ru-RU" sz="1200" dirty="0">
                <a:solidFill>
                  <a:srgbClr val="FF0000"/>
                </a:solidFill>
              </a:rPr>
              <a:t>часа 30 минут (210 минут)</a:t>
            </a:r>
          </a:p>
          <a:p>
            <a:r>
              <a:rPr lang="ru-RU" sz="1200" dirty="0"/>
              <a:t>по иностранным языкам (английский, французский, немецкий, испанский) (за исключением раздела "Говорение</a:t>
            </a:r>
            <a:r>
              <a:rPr lang="ru-RU" sz="1200" dirty="0" smtClean="0"/>
              <a:t>") </a:t>
            </a:r>
          </a:p>
          <a:p>
            <a:pPr algn="r"/>
            <a:r>
              <a:rPr lang="ru-RU" sz="1200" dirty="0" smtClean="0">
                <a:solidFill>
                  <a:srgbClr val="FF0000"/>
                </a:solidFill>
              </a:rPr>
              <a:t>3 </a:t>
            </a:r>
            <a:r>
              <a:rPr lang="ru-RU" sz="1200" dirty="0">
                <a:solidFill>
                  <a:srgbClr val="FF0000"/>
                </a:solidFill>
              </a:rPr>
              <a:t>часа 10 минут (190 минут)</a:t>
            </a:r>
          </a:p>
          <a:p>
            <a:r>
              <a:rPr lang="ru-RU" sz="1200" dirty="0"/>
              <a:t>по математике базового уровня, географии, иностранному языку (китайский) (за исключением раздела "Говорение")	</a:t>
            </a:r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rgbClr val="FF0000"/>
                </a:solidFill>
              </a:rPr>
              <a:t>3 </a:t>
            </a:r>
            <a:r>
              <a:rPr lang="ru-RU" sz="1200" dirty="0">
                <a:solidFill>
                  <a:srgbClr val="FF0000"/>
                </a:solidFill>
              </a:rPr>
              <a:t>часа (180 минут)</a:t>
            </a:r>
          </a:p>
          <a:p>
            <a:r>
              <a:rPr lang="ru-RU" sz="1200" dirty="0"/>
              <a:t>по иностранным языкам (английский, французский, немецкий, испанский) (раздел "Говорение</a:t>
            </a:r>
            <a:r>
              <a:rPr lang="ru-RU" sz="1200" dirty="0" smtClean="0"/>
              <a:t>")</a:t>
            </a:r>
          </a:p>
          <a:p>
            <a:pPr algn="r"/>
            <a:r>
              <a:rPr lang="ru-RU" sz="1200" dirty="0"/>
              <a:t>	</a:t>
            </a:r>
            <a:r>
              <a:rPr lang="ru-RU" sz="1200" dirty="0">
                <a:solidFill>
                  <a:srgbClr val="FF0000"/>
                </a:solidFill>
              </a:rPr>
              <a:t>17 минут</a:t>
            </a:r>
          </a:p>
          <a:p>
            <a:r>
              <a:rPr lang="ru-RU" sz="1200" dirty="0"/>
              <a:t>по иностранному языку (китайский) (раздел "Говорение")	</a:t>
            </a:r>
            <a:r>
              <a:rPr lang="ru-RU" sz="1200" dirty="0" smtClean="0"/>
              <a:t>    </a:t>
            </a:r>
            <a:r>
              <a:rPr lang="ru-RU" sz="1200" dirty="0" smtClean="0">
                <a:solidFill>
                  <a:srgbClr val="FF0000"/>
                </a:solidFill>
              </a:rPr>
              <a:t>14 </a:t>
            </a:r>
            <a:r>
              <a:rPr lang="ru-RU" sz="1200" dirty="0">
                <a:solidFill>
                  <a:srgbClr val="FF0000"/>
                </a:solidFill>
              </a:rPr>
              <a:t>минут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126470"/>
              </p:ext>
            </p:extLst>
          </p:nvPr>
        </p:nvGraphicFramePr>
        <p:xfrm>
          <a:off x="4139952" y="1257270"/>
          <a:ext cx="6881812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Документ" r:id="rId6" imgW="6881113" imgH="3408868" progId="Word.Document.12">
                  <p:embed/>
                </p:oleObj>
              </mc:Choice>
              <mc:Fallback>
                <p:oleObj name="Документ" r:id="rId6" imgW="6881113" imgH="34088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39952" y="1257270"/>
                        <a:ext cx="6881812" cy="340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2624" y="5085184"/>
            <a:ext cx="639047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/>
          </a:p>
          <a:p>
            <a:r>
              <a:rPr lang="ru-RU" sz="1100" dirty="0" smtClean="0"/>
              <a:t>Приказ </a:t>
            </a:r>
            <a:r>
              <a:rPr lang="ru-RU" sz="1100" dirty="0" err="1"/>
              <a:t>Минпросвещения</a:t>
            </a:r>
            <a:r>
              <a:rPr lang="ru-RU" sz="1100" dirty="0"/>
              <a:t> России N 989, </a:t>
            </a:r>
            <a:r>
              <a:rPr lang="ru-RU" sz="1100" dirty="0" err="1"/>
              <a:t>Рособрнадзора</a:t>
            </a:r>
            <a:r>
              <a:rPr lang="ru-RU" sz="1100" dirty="0"/>
              <a:t> N 1143 от 16.11.2022</a:t>
            </a:r>
          </a:p>
          <a:p>
            <a:r>
              <a:rPr lang="ru-RU" sz="1100" dirty="0" smtClean="0"/>
              <a:t>«Об </a:t>
            </a:r>
            <a:r>
              <a:rPr lang="ru-RU" sz="1100" dirty="0"/>
              <a:t>утверждении единого расписания и продолжительности проведения </a:t>
            </a:r>
            <a:r>
              <a:rPr lang="ru-RU" sz="1100" b="1" dirty="0"/>
              <a:t>единого государственного экзамена</a:t>
            </a:r>
            <a:r>
              <a:rPr lang="ru-RU" sz="1100" dirty="0"/>
              <a:t> по каждому учебному предмету, требований к использованию средств обучения и воспитания при его проведении в 2023 </a:t>
            </a:r>
            <a:r>
              <a:rPr lang="ru-RU" sz="1100" dirty="0" smtClean="0"/>
              <a:t>году»</a:t>
            </a:r>
          </a:p>
          <a:p>
            <a:r>
              <a:rPr lang="ru-RU" sz="1100" dirty="0"/>
              <a:t>Приказ </a:t>
            </a:r>
            <a:r>
              <a:rPr lang="ru-RU" sz="1100" dirty="0" err="1"/>
              <a:t>Минпросвещения</a:t>
            </a:r>
            <a:r>
              <a:rPr lang="ru-RU" sz="1100" dirty="0"/>
              <a:t> России N 991, </a:t>
            </a:r>
            <a:r>
              <a:rPr lang="ru-RU" sz="1100" dirty="0" err="1"/>
              <a:t>Рособрнадзора</a:t>
            </a:r>
            <a:r>
              <a:rPr lang="ru-RU" sz="1100" dirty="0"/>
              <a:t> N 1145 от 16.11.2022</a:t>
            </a:r>
          </a:p>
          <a:p>
            <a:r>
              <a:rPr lang="ru-RU" sz="1100" dirty="0"/>
              <a:t>«Об утверждении единого расписания и продолжительности проведения </a:t>
            </a:r>
            <a:r>
              <a:rPr lang="ru-RU" sz="1100" b="1" dirty="0"/>
              <a:t>государственного выпускного экзамена </a:t>
            </a:r>
            <a:r>
              <a:rPr lang="ru-RU" sz="1100" dirty="0"/>
              <a:t>по образовательным программам основного общего и среднего общего образования по каждому учебному предмету, требований к использованию средств обучения и воспитания при его проведении в 2023 году»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8663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1132</Words>
  <Application>Microsoft Office PowerPoint</Application>
  <PresentationFormat>Экран (4:3)</PresentationFormat>
  <Paragraphs>198</Paragraphs>
  <Slides>13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Роль классного руководителя при подготовке учащихся к ГИА </vt:lpstr>
      <vt:lpstr>Последствия нарушения Порядка ГИА </vt:lpstr>
      <vt:lpstr>Ключевые нормативные правовые акты</vt:lpstr>
      <vt:lpstr>Ключевые позиции предлагаемой системы на всех уровнях взаимодействия классного руководителя  (с обучающимися, родителями и учителями-предметниками)</vt:lpstr>
      <vt:lpstr>Ключевые позиции предлагаемой системы на всех уровнях взаимодействия (с обучающимися, родителями и учителями-предметниками)</vt:lpstr>
      <vt:lpstr>Ключевые позиции предлагаемой системы на всех уровнях взаимодействия (с обучающимися, родителями и учителями-предметниками)</vt:lpstr>
      <vt:lpstr>Ключевые позиции предлагаемой системы на всех уровнях взаимодействия (с обучающимися, родителями и учителями-предметниками)</vt:lpstr>
      <vt:lpstr>Презентация PowerPoint</vt:lpstr>
      <vt:lpstr>Презентация PowerPoint</vt:lpstr>
      <vt:lpstr>Нарушение Порядка ГИА - запретов (во время экзамена*) </vt:lpstr>
      <vt:lpstr>Наказание за нарушение Порядка ГИА (часть 4 статьи 19.30 Кодекса РФ «Об административных правонарушениях») </vt:lpstr>
      <vt:lpstr>Последствия нарушения Порядка ГИА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образования в контексте осуществления государственного контроля (надзора)</dc:title>
  <dc:creator>Грак Денис Валерьевич</dc:creator>
  <cp:lastModifiedBy>Конжева Татьяна Николаевна</cp:lastModifiedBy>
  <cp:revision>120</cp:revision>
  <cp:lastPrinted>2023-04-18T05:41:34Z</cp:lastPrinted>
  <dcterms:created xsi:type="dcterms:W3CDTF">2023-01-30T04:20:25Z</dcterms:created>
  <dcterms:modified xsi:type="dcterms:W3CDTF">2023-04-20T04:47:15Z</dcterms:modified>
</cp:coreProperties>
</file>