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0"/>
  </p:notesMasterIdLst>
  <p:handoutMasterIdLst>
    <p:handoutMasterId r:id="rId51"/>
  </p:handoutMasterIdLst>
  <p:sldIdLst>
    <p:sldId id="897" r:id="rId2"/>
    <p:sldId id="1667" r:id="rId3"/>
    <p:sldId id="1611" r:id="rId4"/>
    <p:sldId id="1727" r:id="rId5"/>
    <p:sldId id="1663" r:id="rId6"/>
    <p:sldId id="1741" r:id="rId7"/>
    <p:sldId id="1742" r:id="rId8"/>
    <p:sldId id="1743" r:id="rId9"/>
    <p:sldId id="1745" r:id="rId10"/>
    <p:sldId id="1744" r:id="rId11"/>
    <p:sldId id="1571" r:id="rId12"/>
    <p:sldId id="1746" r:id="rId13"/>
    <p:sldId id="1747" r:id="rId14"/>
    <p:sldId id="1748" r:id="rId15"/>
    <p:sldId id="1749" r:id="rId16"/>
    <p:sldId id="1668" r:id="rId17"/>
    <p:sldId id="1728" r:id="rId18"/>
    <p:sldId id="1740" r:id="rId19"/>
    <p:sldId id="1729" r:id="rId20"/>
    <p:sldId id="1633" r:id="rId21"/>
    <p:sldId id="1634" r:id="rId22"/>
    <p:sldId id="1635" r:id="rId23"/>
    <p:sldId id="1627" r:id="rId24"/>
    <p:sldId id="1658" r:id="rId25"/>
    <p:sldId id="1659" r:id="rId26"/>
    <p:sldId id="1682" r:id="rId27"/>
    <p:sldId id="1687" r:id="rId28"/>
    <p:sldId id="1730" r:id="rId29"/>
    <p:sldId id="1731" r:id="rId30"/>
    <p:sldId id="1688" r:id="rId31"/>
    <p:sldId id="1689" r:id="rId32"/>
    <p:sldId id="1607" r:id="rId33"/>
    <p:sldId id="1630" r:id="rId34"/>
    <p:sldId id="1732" r:id="rId35"/>
    <p:sldId id="1733" r:id="rId36"/>
    <p:sldId id="1579" r:id="rId37"/>
    <p:sldId id="1666" r:id="rId38"/>
    <p:sldId id="1701" r:id="rId39"/>
    <p:sldId id="1702" r:id="rId40"/>
    <p:sldId id="1703" r:id="rId41"/>
    <p:sldId id="1704" r:id="rId42"/>
    <p:sldId id="1705" r:id="rId43"/>
    <p:sldId id="1626" r:id="rId44"/>
    <p:sldId id="1734" r:id="rId45"/>
    <p:sldId id="1739" r:id="rId46"/>
    <p:sldId id="1706" r:id="rId47"/>
    <p:sldId id="1726" r:id="rId48"/>
    <p:sldId id="1492" r:id="rId49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667"/>
            <p14:sldId id="1611"/>
            <p14:sldId id="1727"/>
            <p14:sldId id="1663"/>
            <p14:sldId id="1741"/>
            <p14:sldId id="1742"/>
            <p14:sldId id="1743"/>
            <p14:sldId id="1745"/>
            <p14:sldId id="1744"/>
            <p14:sldId id="1571"/>
            <p14:sldId id="1746"/>
            <p14:sldId id="1747"/>
            <p14:sldId id="1748"/>
            <p14:sldId id="1749"/>
            <p14:sldId id="1668"/>
            <p14:sldId id="1728"/>
            <p14:sldId id="1740"/>
            <p14:sldId id="1729"/>
            <p14:sldId id="1633"/>
            <p14:sldId id="1634"/>
            <p14:sldId id="1635"/>
            <p14:sldId id="1627"/>
            <p14:sldId id="1658"/>
            <p14:sldId id="1659"/>
            <p14:sldId id="1682"/>
          </p14:sldIdLst>
        </p14:section>
        <p14:section name="Раздел без заголовка" id="{7CB72ACF-D885-409D-83A5-944B4864F899}">
          <p14:sldIdLst>
            <p14:sldId id="1687"/>
            <p14:sldId id="1730"/>
            <p14:sldId id="1731"/>
            <p14:sldId id="1688"/>
            <p14:sldId id="1689"/>
            <p14:sldId id="1607"/>
            <p14:sldId id="1630"/>
            <p14:sldId id="1732"/>
            <p14:sldId id="1733"/>
            <p14:sldId id="1579"/>
            <p14:sldId id="1666"/>
            <p14:sldId id="1701"/>
            <p14:sldId id="1702"/>
            <p14:sldId id="1703"/>
            <p14:sldId id="1704"/>
            <p14:sldId id="1705"/>
            <p14:sldId id="1626"/>
            <p14:sldId id="1734"/>
            <p14:sldId id="1739"/>
            <p14:sldId id="1706"/>
            <p14:sldId id="1726"/>
            <p14:sldId id="1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8DC4"/>
    <a:srgbClr val="0E6E8C"/>
    <a:srgbClr val="607492"/>
    <a:srgbClr val="00CC9C"/>
    <a:srgbClr val="149698"/>
    <a:srgbClr val="1496C0"/>
    <a:srgbClr val="FF5353"/>
    <a:srgbClr val="FFFFFF"/>
    <a:srgbClr val="00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266" autoAdjust="0"/>
  </p:normalViewPr>
  <p:slideViewPr>
    <p:cSldViewPr snapToGrid="0">
      <p:cViewPr varScale="1">
        <p:scale>
          <a:sx n="85" d="100"/>
          <a:sy n="85" d="100"/>
        </p:scale>
        <p:origin x="906" y="90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48" d="100"/>
          <a:sy n="48" d="100"/>
        </p:scale>
        <p:origin x="2940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D9823C56C85CAA7209A300286EBC3345FD6A7B2106416908142650B4A45C8093A203C034B5CC0741E50721F42F5DB8E2325145D88C7605DfCbAF" TargetMode="External"/><Relationship Id="rId1" Type="http://schemas.openxmlformats.org/officeDocument/2006/relationships/hyperlink" Target="consultantplus://offline/ref=2D9823C56C85CAA7209A300286EBC3345FD6A7B2106416908142650B4A45C8093A203C034B5CC0771150721F42F5DB8E2325145D88C7605DfCbAF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D9823C56C85CAA7209A300286EBC3345FD6A7B2106416908142650B4A45C8093A203C034B5CC4721150721F42F5DB8E2325145D88C7605DfCbAF" TargetMode="External"/><Relationship Id="rId2" Type="http://schemas.openxmlformats.org/officeDocument/2006/relationships/hyperlink" Target="consultantplus://offline/ref=2D9823C56C85CAA7209A300286EBC3345FD6A7B2106416908142650B4A45C8093A203C034B5CC0771450721F42F5DB8E2325145D88C7605DfCbAF" TargetMode="External"/><Relationship Id="rId1" Type="http://schemas.openxmlformats.org/officeDocument/2006/relationships/hyperlink" Target="consultantplus://offline/ref=2D9823C56C85CAA7209A300286EBC3345FD6A7B2106416908142650B4A45C8093A203C014E5AC922461F734307A1C88F2325165C94fCb7F" TargetMode="External"/><Relationship Id="rId5" Type="http://schemas.openxmlformats.org/officeDocument/2006/relationships/hyperlink" Target="consultantplus://offline/ref=2D9823C56C85CAA7209A300286EBC3345FD7AFB51E6C16908142650B4A45C8093A203C034B5CC6721E50721F42F5DB8E2325145D88C7605DfCbAF" TargetMode="External"/><Relationship Id="rId4" Type="http://schemas.openxmlformats.org/officeDocument/2006/relationships/hyperlink" Target="consultantplus://offline/ref=2D9823C56C85CAA7209A300286EBC3345FD6A7B2106416908142650B4A45C8093A203C034B5CC5761650721F42F5DB8E2325145D88C7605DfCbAF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D9823C56C85CAA7209A300286EBC3345FD6A7B2106416908142650B4A45C8093A203C034B5CC0741E50721F42F5DB8E2325145D88C7605DfCbAF" TargetMode="External"/><Relationship Id="rId1" Type="http://schemas.openxmlformats.org/officeDocument/2006/relationships/hyperlink" Target="consultantplus://offline/ref=2D9823C56C85CAA7209A300286EBC3345FD6A7B2106416908142650B4A45C8093A203C034B5CC0771150721F42F5DB8E2325145D88C7605DfCbAF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D9823C56C85CAA7209A300286EBC3345FD6A7B2106416908142650B4A45C8093A203C034B5CC4721150721F42F5DB8E2325145D88C7605DfCbAF" TargetMode="External"/><Relationship Id="rId2" Type="http://schemas.openxmlformats.org/officeDocument/2006/relationships/hyperlink" Target="consultantplus://offline/ref=2D9823C56C85CAA7209A300286EBC3345FD6A7B2106416908142650B4A45C8093A203C034B5CC0771450721F42F5DB8E2325145D88C7605DfCbAF" TargetMode="External"/><Relationship Id="rId1" Type="http://schemas.openxmlformats.org/officeDocument/2006/relationships/hyperlink" Target="consultantplus://offline/ref=2D9823C56C85CAA7209A300286EBC3345FD6A7B2106416908142650B4A45C8093A203C014E5AC922461F734307A1C88F2325165C94fCb7F" TargetMode="External"/><Relationship Id="rId5" Type="http://schemas.openxmlformats.org/officeDocument/2006/relationships/hyperlink" Target="consultantplus://offline/ref=2D9823C56C85CAA7209A300286EBC3345FD7AFB51E6C16908142650B4A45C8093A203C034B5CC6721E50721F42F5DB8E2325145D88C7605DfCbAF" TargetMode="External"/><Relationship Id="rId4" Type="http://schemas.openxmlformats.org/officeDocument/2006/relationships/hyperlink" Target="consultantplus://offline/ref=2D9823C56C85CAA7209A300286EBC3345FD6A7B2106416908142650B4A45C8093A203C034B5CC5761650721F42F5DB8E2325145D88C7605DfCbA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C2EA4-EB8F-4859-A273-DB2A16543B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4339AA-D7CB-48E1-8A8D-2232F07FE8E8}">
      <dgm:prSet phldrT="[Текст]"/>
      <dgm:spPr/>
      <dgm:t>
        <a:bodyPr/>
        <a:lstStyle/>
        <a:p>
          <a:r>
            <a:rPr lang="ru-RU" dirty="0"/>
            <a:t>Вузы </a:t>
          </a:r>
        </a:p>
      </dgm:t>
    </dgm:pt>
    <dgm:pt modelId="{C51DAB8F-1379-4B87-8BFB-996DBD3CD55E}" type="parTrans" cxnId="{9E2F7E2F-3D04-48A9-A974-6E035CEB4732}">
      <dgm:prSet/>
      <dgm:spPr/>
      <dgm:t>
        <a:bodyPr/>
        <a:lstStyle/>
        <a:p>
          <a:endParaRPr lang="ru-RU"/>
        </a:p>
      </dgm:t>
    </dgm:pt>
    <dgm:pt modelId="{984FD2EB-A3BD-4BE7-9E62-AEB3D5935ED7}" type="sibTrans" cxnId="{9E2F7E2F-3D04-48A9-A974-6E035CEB4732}">
      <dgm:prSet/>
      <dgm:spPr/>
      <dgm:t>
        <a:bodyPr/>
        <a:lstStyle/>
        <a:p>
          <a:endParaRPr lang="ru-RU"/>
        </a:p>
      </dgm:t>
    </dgm:pt>
    <dgm:pt modelId="{00D37A58-658E-461C-81F2-93C95A371967}">
      <dgm:prSet phldrT="[Текст]" custT="1"/>
      <dgm:spPr/>
      <dgm:t>
        <a:bodyPr/>
        <a:lstStyle/>
        <a:p>
          <a:r>
            <a:rPr lang="ru-RU" sz="2000" dirty="0"/>
            <a:t>Июль –август </a:t>
          </a:r>
        </a:p>
      </dgm:t>
    </dgm:pt>
    <dgm:pt modelId="{04A6D5E2-F735-4E46-9A21-88FA262662E7}" type="parTrans" cxnId="{C90CC90F-0D83-4733-A749-37A647212F09}">
      <dgm:prSet/>
      <dgm:spPr/>
      <dgm:t>
        <a:bodyPr/>
        <a:lstStyle/>
        <a:p>
          <a:endParaRPr lang="ru-RU"/>
        </a:p>
      </dgm:t>
    </dgm:pt>
    <dgm:pt modelId="{ABE07CF7-3194-43AC-B329-DE11FB8D4CE3}" type="sibTrans" cxnId="{C90CC90F-0D83-4733-A749-37A647212F09}">
      <dgm:prSet/>
      <dgm:spPr/>
      <dgm:t>
        <a:bodyPr/>
        <a:lstStyle/>
        <a:p>
          <a:endParaRPr lang="ru-RU"/>
        </a:p>
      </dgm:t>
    </dgm:pt>
    <dgm:pt modelId="{62694292-8E6A-4C5B-8E58-74C04EB8CD57}">
      <dgm:prSet phldrT="[Текст]"/>
      <dgm:spPr/>
      <dgm:t>
        <a:bodyPr/>
        <a:lstStyle/>
        <a:p>
          <a:r>
            <a:rPr lang="ru-RU" dirty="0"/>
            <a:t>Не менее 30 участников </a:t>
          </a:r>
        </a:p>
      </dgm:t>
    </dgm:pt>
    <dgm:pt modelId="{E8626F5A-8CFB-461C-8EBB-BADF1500217A}" type="parTrans" cxnId="{5F189BBD-A91D-4BD8-97D1-81A361AC11D6}">
      <dgm:prSet/>
      <dgm:spPr/>
      <dgm:t>
        <a:bodyPr/>
        <a:lstStyle/>
        <a:p>
          <a:endParaRPr lang="ru-RU"/>
        </a:p>
      </dgm:t>
    </dgm:pt>
    <dgm:pt modelId="{555ACD89-28F4-4D84-A102-B816B18A92D8}" type="sibTrans" cxnId="{5F189BBD-A91D-4BD8-97D1-81A361AC11D6}">
      <dgm:prSet/>
      <dgm:spPr/>
      <dgm:t>
        <a:bodyPr/>
        <a:lstStyle/>
        <a:p>
          <a:endParaRPr lang="ru-RU"/>
        </a:p>
      </dgm:t>
    </dgm:pt>
    <dgm:pt modelId="{44457149-176F-409D-B048-77ABA429B955}">
      <dgm:prSet phldrT="[Текст]"/>
      <dgm:spPr/>
      <dgm:t>
        <a:bodyPr/>
        <a:lstStyle/>
        <a:p>
          <a:r>
            <a:rPr lang="ru-RU" dirty="0"/>
            <a:t>СПО </a:t>
          </a:r>
        </a:p>
      </dgm:t>
    </dgm:pt>
    <dgm:pt modelId="{0258C26B-8D5E-4E9F-8FCC-BB4FE91740DA}" type="parTrans" cxnId="{9D6E0F16-7E70-44DC-B8EC-287E06BAD98E}">
      <dgm:prSet/>
      <dgm:spPr/>
      <dgm:t>
        <a:bodyPr/>
        <a:lstStyle/>
        <a:p>
          <a:endParaRPr lang="ru-RU"/>
        </a:p>
      </dgm:t>
    </dgm:pt>
    <dgm:pt modelId="{59EFE6EB-8217-4665-AD52-3032B1BF13F7}" type="sibTrans" cxnId="{9D6E0F16-7E70-44DC-B8EC-287E06BAD98E}">
      <dgm:prSet/>
      <dgm:spPr/>
      <dgm:t>
        <a:bodyPr/>
        <a:lstStyle/>
        <a:p>
          <a:endParaRPr lang="ru-RU"/>
        </a:p>
      </dgm:t>
    </dgm:pt>
    <dgm:pt modelId="{24271BB7-7A10-4380-9998-4CF07A7AD9FC}">
      <dgm:prSet phldrT="[Текст]" custT="1"/>
      <dgm:spPr/>
      <dgm:t>
        <a:bodyPr/>
        <a:lstStyle/>
        <a:p>
          <a:r>
            <a:rPr lang="ru-RU" sz="1800" dirty="0"/>
            <a:t>Август –сентябрь </a:t>
          </a:r>
        </a:p>
      </dgm:t>
    </dgm:pt>
    <dgm:pt modelId="{EF2D42C5-E07F-4762-B7FE-87C96C5AA313}" type="parTrans" cxnId="{A999E58D-327A-451B-BCF4-D916930ED052}">
      <dgm:prSet/>
      <dgm:spPr/>
      <dgm:t>
        <a:bodyPr/>
        <a:lstStyle/>
        <a:p>
          <a:endParaRPr lang="ru-RU"/>
        </a:p>
      </dgm:t>
    </dgm:pt>
    <dgm:pt modelId="{0847785F-EB01-41CE-967A-D34C234CD325}" type="sibTrans" cxnId="{A999E58D-327A-451B-BCF4-D916930ED052}">
      <dgm:prSet/>
      <dgm:spPr/>
      <dgm:t>
        <a:bodyPr/>
        <a:lstStyle/>
        <a:p>
          <a:endParaRPr lang="ru-RU"/>
        </a:p>
      </dgm:t>
    </dgm:pt>
    <dgm:pt modelId="{9E8753C8-2D8D-4FFA-A008-68A3FB8042F8}">
      <dgm:prSet phldrT="[Текст]"/>
      <dgm:spPr/>
      <dgm:t>
        <a:bodyPr/>
        <a:lstStyle/>
        <a:p>
          <a:r>
            <a:rPr lang="ru-RU" dirty="0"/>
            <a:t>Не менее 100 участников </a:t>
          </a:r>
        </a:p>
      </dgm:t>
    </dgm:pt>
    <dgm:pt modelId="{1E9886EB-0D19-45B6-9974-13ADB5A8CECC}" type="parTrans" cxnId="{F49E3890-6C9D-4523-9698-32895186BC94}">
      <dgm:prSet/>
      <dgm:spPr/>
      <dgm:t>
        <a:bodyPr/>
        <a:lstStyle/>
        <a:p>
          <a:endParaRPr lang="ru-RU"/>
        </a:p>
      </dgm:t>
    </dgm:pt>
    <dgm:pt modelId="{71D01FE5-A1EE-4D16-93F8-DC10CE4011BA}" type="sibTrans" cxnId="{F49E3890-6C9D-4523-9698-32895186BC94}">
      <dgm:prSet/>
      <dgm:spPr/>
      <dgm:t>
        <a:bodyPr/>
        <a:lstStyle/>
        <a:p>
          <a:endParaRPr lang="ru-RU"/>
        </a:p>
      </dgm:t>
    </dgm:pt>
    <dgm:pt modelId="{3D912138-4AD7-47BB-9211-241A97CECC25}">
      <dgm:prSet/>
      <dgm:spPr/>
      <dgm:t>
        <a:bodyPr/>
        <a:lstStyle/>
        <a:p>
          <a:r>
            <a:rPr lang="ru-RU" dirty="0"/>
            <a:t>Школы </a:t>
          </a:r>
        </a:p>
      </dgm:t>
    </dgm:pt>
    <dgm:pt modelId="{87614A8B-8662-42F4-AA8A-9F24067FAA0F}" type="parTrans" cxnId="{4DA92091-714E-4420-AD85-3B33D8613A8A}">
      <dgm:prSet/>
      <dgm:spPr/>
      <dgm:t>
        <a:bodyPr/>
        <a:lstStyle/>
        <a:p>
          <a:endParaRPr lang="ru-RU"/>
        </a:p>
      </dgm:t>
    </dgm:pt>
    <dgm:pt modelId="{92DEEC42-8C54-4A43-9E56-7304B1B4EEDB}" type="sibTrans" cxnId="{4DA92091-714E-4420-AD85-3B33D8613A8A}">
      <dgm:prSet/>
      <dgm:spPr/>
      <dgm:t>
        <a:bodyPr/>
        <a:lstStyle/>
        <a:p>
          <a:endParaRPr lang="ru-RU"/>
        </a:p>
      </dgm:t>
    </dgm:pt>
    <dgm:pt modelId="{8FF8B54B-2330-42CB-87E3-25814CE62A79}">
      <dgm:prSet custT="1"/>
      <dgm:spPr/>
      <dgm:t>
        <a:bodyPr/>
        <a:lstStyle/>
        <a:p>
          <a:r>
            <a:rPr lang="ru-RU" sz="2700" dirty="0"/>
            <a:t> </a:t>
          </a:r>
          <a:r>
            <a:rPr lang="ru-RU" sz="1800" dirty="0"/>
            <a:t>Сентябрь – октябрь </a:t>
          </a:r>
        </a:p>
      </dgm:t>
    </dgm:pt>
    <dgm:pt modelId="{75D62079-D9D4-432D-823B-081D6F536DA1}" type="parTrans" cxnId="{6F28DE8E-5679-4DB0-9FAF-724C3D4F7984}">
      <dgm:prSet/>
      <dgm:spPr/>
      <dgm:t>
        <a:bodyPr/>
        <a:lstStyle/>
        <a:p>
          <a:endParaRPr lang="ru-RU"/>
        </a:p>
      </dgm:t>
    </dgm:pt>
    <dgm:pt modelId="{9173A817-45D2-4D53-BDE2-F68F0770D5DC}" type="sibTrans" cxnId="{6F28DE8E-5679-4DB0-9FAF-724C3D4F7984}">
      <dgm:prSet/>
      <dgm:spPr/>
      <dgm:t>
        <a:bodyPr/>
        <a:lstStyle/>
        <a:p>
          <a:endParaRPr lang="ru-RU"/>
        </a:p>
      </dgm:t>
    </dgm:pt>
    <dgm:pt modelId="{F2244280-523F-422C-80CB-A2865E47BD04}">
      <dgm:prSet/>
      <dgm:spPr/>
      <dgm:t>
        <a:bodyPr/>
        <a:lstStyle/>
        <a:p>
          <a:r>
            <a:rPr lang="ru-RU" dirty="0"/>
            <a:t>Не менее 100 участников </a:t>
          </a:r>
        </a:p>
      </dgm:t>
    </dgm:pt>
    <dgm:pt modelId="{AE0C6A64-F1A0-4F6A-A421-B60D450FDECC}" type="parTrans" cxnId="{3D8B8EFE-6577-40DC-B318-48429C51E99E}">
      <dgm:prSet/>
      <dgm:spPr/>
      <dgm:t>
        <a:bodyPr/>
        <a:lstStyle/>
        <a:p>
          <a:endParaRPr lang="ru-RU"/>
        </a:p>
      </dgm:t>
    </dgm:pt>
    <dgm:pt modelId="{DFD4E6B4-A1E1-406A-A304-FF681B393C0A}" type="sibTrans" cxnId="{3D8B8EFE-6577-40DC-B318-48429C51E99E}">
      <dgm:prSet/>
      <dgm:spPr/>
      <dgm:t>
        <a:bodyPr/>
        <a:lstStyle/>
        <a:p>
          <a:endParaRPr lang="ru-RU"/>
        </a:p>
      </dgm:t>
    </dgm:pt>
    <dgm:pt modelId="{9D58C4EE-6DA3-4596-ABD1-E3ACC7B08C18}" type="pres">
      <dgm:prSet presAssocID="{159C2EA4-EB8F-4859-A273-DB2A16543B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52DE39-C31E-4104-9B01-694684DB00C4}" type="pres">
      <dgm:prSet presAssocID="{FC4339AA-D7CB-48E1-8A8D-2232F07FE8E8}" presName="root" presStyleCnt="0"/>
      <dgm:spPr/>
    </dgm:pt>
    <dgm:pt modelId="{35068F08-AE58-44A5-AE39-4D0FDAAF5580}" type="pres">
      <dgm:prSet presAssocID="{FC4339AA-D7CB-48E1-8A8D-2232F07FE8E8}" presName="rootComposite" presStyleCnt="0"/>
      <dgm:spPr/>
    </dgm:pt>
    <dgm:pt modelId="{05D11F97-2FB7-48E2-8C44-E301CFC38363}" type="pres">
      <dgm:prSet presAssocID="{FC4339AA-D7CB-48E1-8A8D-2232F07FE8E8}" presName="rootText" presStyleLbl="node1" presStyleIdx="0" presStyleCnt="3"/>
      <dgm:spPr/>
    </dgm:pt>
    <dgm:pt modelId="{96123551-FD01-4732-A6E6-A1A7860E87D6}" type="pres">
      <dgm:prSet presAssocID="{FC4339AA-D7CB-48E1-8A8D-2232F07FE8E8}" presName="rootConnector" presStyleLbl="node1" presStyleIdx="0" presStyleCnt="3"/>
      <dgm:spPr/>
    </dgm:pt>
    <dgm:pt modelId="{3B6FD3BD-907A-47B0-BB1A-ED957EAC0466}" type="pres">
      <dgm:prSet presAssocID="{FC4339AA-D7CB-48E1-8A8D-2232F07FE8E8}" presName="childShape" presStyleCnt="0"/>
      <dgm:spPr/>
    </dgm:pt>
    <dgm:pt modelId="{A5F67443-9B02-415A-B4F5-BF4A5515CB5F}" type="pres">
      <dgm:prSet presAssocID="{04A6D5E2-F735-4E46-9A21-88FA262662E7}" presName="Name13" presStyleLbl="parChTrans1D2" presStyleIdx="0" presStyleCnt="6"/>
      <dgm:spPr/>
    </dgm:pt>
    <dgm:pt modelId="{26995653-8FC2-43ED-B6CF-3DD01324D663}" type="pres">
      <dgm:prSet presAssocID="{00D37A58-658E-461C-81F2-93C95A371967}" presName="childText" presStyleLbl="bgAcc1" presStyleIdx="0" presStyleCnt="6">
        <dgm:presLayoutVars>
          <dgm:bulletEnabled val="1"/>
        </dgm:presLayoutVars>
      </dgm:prSet>
      <dgm:spPr/>
    </dgm:pt>
    <dgm:pt modelId="{AF363836-9AE7-40F4-8CB9-FE664394A8EE}" type="pres">
      <dgm:prSet presAssocID="{E8626F5A-8CFB-461C-8EBB-BADF1500217A}" presName="Name13" presStyleLbl="parChTrans1D2" presStyleIdx="1" presStyleCnt="6"/>
      <dgm:spPr/>
    </dgm:pt>
    <dgm:pt modelId="{476EF6AB-0930-4201-9557-F20CDEF10597}" type="pres">
      <dgm:prSet presAssocID="{62694292-8E6A-4C5B-8E58-74C04EB8CD57}" presName="childText" presStyleLbl="bgAcc1" presStyleIdx="1" presStyleCnt="6">
        <dgm:presLayoutVars>
          <dgm:bulletEnabled val="1"/>
        </dgm:presLayoutVars>
      </dgm:prSet>
      <dgm:spPr/>
    </dgm:pt>
    <dgm:pt modelId="{E8CD96C4-17E6-461F-B5FB-97C804AA8D68}" type="pres">
      <dgm:prSet presAssocID="{44457149-176F-409D-B048-77ABA429B955}" presName="root" presStyleCnt="0"/>
      <dgm:spPr/>
    </dgm:pt>
    <dgm:pt modelId="{3FAACCA0-13D2-45F8-BFFF-2BCB86B1E90B}" type="pres">
      <dgm:prSet presAssocID="{44457149-176F-409D-B048-77ABA429B955}" presName="rootComposite" presStyleCnt="0"/>
      <dgm:spPr/>
    </dgm:pt>
    <dgm:pt modelId="{D219C1AF-139A-4C9A-9385-7946CF1AAC80}" type="pres">
      <dgm:prSet presAssocID="{44457149-176F-409D-B048-77ABA429B955}" presName="rootText" presStyleLbl="node1" presStyleIdx="1" presStyleCnt="3"/>
      <dgm:spPr/>
    </dgm:pt>
    <dgm:pt modelId="{BC151AFB-E3B1-44A2-A3EB-1D53261A21E5}" type="pres">
      <dgm:prSet presAssocID="{44457149-176F-409D-B048-77ABA429B955}" presName="rootConnector" presStyleLbl="node1" presStyleIdx="1" presStyleCnt="3"/>
      <dgm:spPr/>
    </dgm:pt>
    <dgm:pt modelId="{0519514A-943D-4353-9C5B-95AB4FEE9C75}" type="pres">
      <dgm:prSet presAssocID="{44457149-176F-409D-B048-77ABA429B955}" presName="childShape" presStyleCnt="0"/>
      <dgm:spPr/>
    </dgm:pt>
    <dgm:pt modelId="{C5561F86-B931-4B5F-B026-F8259B1477AA}" type="pres">
      <dgm:prSet presAssocID="{EF2D42C5-E07F-4762-B7FE-87C96C5AA313}" presName="Name13" presStyleLbl="parChTrans1D2" presStyleIdx="2" presStyleCnt="6"/>
      <dgm:spPr/>
    </dgm:pt>
    <dgm:pt modelId="{EA4A74AF-01E8-4976-95EC-E1E5C7F2D649}" type="pres">
      <dgm:prSet presAssocID="{24271BB7-7A10-4380-9998-4CF07A7AD9FC}" presName="childText" presStyleLbl="bgAcc1" presStyleIdx="2" presStyleCnt="6">
        <dgm:presLayoutVars>
          <dgm:bulletEnabled val="1"/>
        </dgm:presLayoutVars>
      </dgm:prSet>
      <dgm:spPr/>
    </dgm:pt>
    <dgm:pt modelId="{A11A22CC-9FF0-4E1A-84B6-49069575B3A9}" type="pres">
      <dgm:prSet presAssocID="{1E9886EB-0D19-45B6-9974-13ADB5A8CECC}" presName="Name13" presStyleLbl="parChTrans1D2" presStyleIdx="3" presStyleCnt="6"/>
      <dgm:spPr/>
    </dgm:pt>
    <dgm:pt modelId="{FA2C2B46-4E24-4845-B489-777F005892B7}" type="pres">
      <dgm:prSet presAssocID="{9E8753C8-2D8D-4FFA-A008-68A3FB8042F8}" presName="childText" presStyleLbl="bgAcc1" presStyleIdx="3" presStyleCnt="6">
        <dgm:presLayoutVars>
          <dgm:bulletEnabled val="1"/>
        </dgm:presLayoutVars>
      </dgm:prSet>
      <dgm:spPr/>
    </dgm:pt>
    <dgm:pt modelId="{2C32FD9E-AA93-4663-A955-543E8C9F8FEC}" type="pres">
      <dgm:prSet presAssocID="{3D912138-4AD7-47BB-9211-241A97CECC25}" presName="root" presStyleCnt="0"/>
      <dgm:spPr/>
    </dgm:pt>
    <dgm:pt modelId="{8305B336-183C-44FF-AE6D-9AC767220BAA}" type="pres">
      <dgm:prSet presAssocID="{3D912138-4AD7-47BB-9211-241A97CECC25}" presName="rootComposite" presStyleCnt="0"/>
      <dgm:spPr/>
    </dgm:pt>
    <dgm:pt modelId="{D0CC7D0F-A888-40BA-A48A-C3863B7B879A}" type="pres">
      <dgm:prSet presAssocID="{3D912138-4AD7-47BB-9211-241A97CECC25}" presName="rootText" presStyleLbl="node1" presStyleIdx="2" presStyleCnt="3"/>
      <dgm:spPr/>
    </dgm:pt>
    <dgm:pt modelId="{93A264AE-CA89-4AAA-AF62-B0953CC89CC8}" type="pres">
      <dgm:prSet presAssocID="{3D912138-4AD7-47BB-9211-241A97CECC25}" presName="rootConnector" presStyleLbl="node1" presStyleIdx="2" presStyleCnt="3"/>
      <dgm:spPr/>
    </dgm:pt>
    <dgm:pt modelId="{A8A3D572-7A82-423C-B426-A45239C2A4EF}" type="pres">
      <dgm:prSet presAssocID="{3D912138-4AD7-47BB-9211-241A97CECC25}" presName="childShape" presStyleCnt="0"/>
      <dgm:spPr/>
    </dgm:pt>
    <dgm:pt modelId="{B7052865-A16B-480B-A7AB-1394526FEB78}" type="pres">
      <dgm:prSet presAssocID="{75D62079-D9D4-432D-823B-081D6F536DA1}" presName="Name13" presStyleLbl="parChTrans1D2" presStyleIdx="4" presStyleCnt="6"/>
      <dgm:spPr/>
    </dgm:pt>
    <dgm:pt modelId="{0A6C2B52-ED3E-4EFB-9E5D-9F2C84AB7963}" type="pres">
      <dgm:prSet presAssocID="{8FF8B54B-2330-42CB-87E3-25814CE62A79}" presName="childText" presStyleLbl="bgAcc1" presStyleIdx="4" presStyleCnt="6">
        <dgm:presLayoutVars>
          <dgm:bulletEnabled val="1"/>
        </dgm:presLayoutVars>
      </dgm:prSet>
      <dgm:spPr/>
    </dgm:pt>
    <dgm:pt modelId="{EA8698D2-DD41-4CE7-BCA5-F872EAC317F3}" type="pres">
      <dgm:prSet presAssocID="{AE0C6A64-F1A0-4F6A-A421-B60D450FDECC}" presName="Name13" presStyleLbl="parChTrans1D2" presStyleIdx="5" presStyleCnt="6"/>
      <dgm:spPr/>
    </dgm:pt>
    <dgm:pt modelId="{BCFB9012-7236-45B8-B160-18FC7650B78F}" type="pres">
      <dgm:prSet presAssocID="{F2244280-523F-422C-80CB-A2865E47BD0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FCA67204-43DB-47E9-9138-F944B18DF50D}" type="presOf" srcId="{44457149-176F-409D-B048-77ABA429B955}" destId="{D219C1AF-139A-4C9A-9385-7946CF1AAC80}" srcOrd="0" destOrd="0" presId="urn:microsoft.com/office/officeart/2005/8/layout/hierarchy3"/>
    <dgm:cxn modelId="{9F1DB904-D93F-4B63-AEE3-420E3474530D}" type="presOf" srcId="{75D62079-D9D4-432D-823B-081D6F536DA1}" destId="{B7052865-A16B-480B-A7AB-1394526FEB78}" srcOrd="0" destOrd="0" presId="urn:microsoft.com/office/officeart/2005/8/layout/hierarchy3"/>
    <dgm:cxn modelId="{F63C7F06-997E-4AEC-BD11-656F1E1C067C}" type="presOf" srcId="{FC4339AA-D7CB-48E1-8A8D-2232F07FE8E8}" destId="{96123551-FD01-4732-A6E6-A1A7860E87D6}" srcOrd="1" destOrd="0" presId="urn:microsoft.com/office/officeart/2005/8/layout/hierarchy3"/>
    <dgm:cxn modelId="{C90CC90F-0D83-4733-A749-37A647212F09}" srcId="{FC4339AA-D7CB-48E1-8A8D-2232F07FE8E8}" destId="{00D37A58-658E-461C-81F2-93C95A371967}" srcOrd="0" destOrd="0" parTransId="{04A6D5E2-F735-4E46-9A21-88FA262662E7}" sibTransId="{ABE07CF7-3194-43AC-B329-DE11FB8D4CE3}"/>
    <dgm:cxn modelId="{3A6E0410-A396-44E2-8D2C-F9E573327F0F}" type="presOf" srcId="{1E9886EB-0D19-45B6-9974-13ADB5A8CECC}" destId="{A11A22CC-9FF0-4E1A-84B6-49069575B3A9}" srcOrd="0" destOrd="0" presId="urn:microsoft.com/office/officeart/2005/8/layout/hierarchy3"/>
    <dgm:cxn modelId="{CD7B2512-1357-4C10-B0E7-73E731FD11EC}" type="presOf" srcId="{E8626F5A-8CFB-461C-8EBB-BADF1500217A}" destId="{AF363836-9AE7-40F4-8CB9-FE664394A8EE}" srcOrd="0" destOrd="0" presId="urn:microsoft.com/office/officeart/2005/8/layout/hierarchy3"/>
    <dgm:cxn modelId="{9D6E0F16-7E70-44DC-B8EC-287E06BAD98E}" srcId="{159C2EA4-EB8F-4859-A273-DB2A16543BA4}" destId="{44457149-176F-409D-B048-77ABA429B955}" srcOrd="1" destOrd="0" parTransId="{0258C26B-8D5E-4E9F-8FCC-BB4FE91740DA}" sibTransId="{59EFE6EB-8217-4665-AD52-3032B1BF13F7}"/>
    <dgm:cxn modelId="{9E2F7E2F-3D04-48A9-A974-6E035CEB4732}" srcId="{159C2EA4-EB8F-4859-A273-DB2A16543BA4}" destId="{FC4339AA-D7CB-48E1-8A8D-2232F07FE8E8}" srcOrd="0" destOrd="0" parTransId="{C51DAB8F-1379-4B87-8BFB-996DBD3CD55E}" sibTransId="{984FD2EB-A3BD-4BE7-9E62-AEB3D5935ED7}"/>
    <dgm:cxn modelId="{0C266060-50EE-4B97-8BBC-343C578E2A8C}" type="presOf" srcId="{44457149-176F-409D-B048-77ABA429B955}" destId="{BC151AFB-E3B1-44A2-A3EB-1D53261A21E5}" srcOrd="1" destOrd="0" presId="urn:microsoft.com/office/officeart/2005/8/layout/hierarchy3"/>
    <dgm:cxn modelId="{54277164-E103-4507-8C0D-2E2C3169AEC1}" type="presOf" srcId="{00D37A58-658E-461C-81F2-93C95A371967}" destId="{26995653-8FC2-43ED-B6CF-3DD01324D663}" srcOrd="0" destOrd="0" presId="urn:microsoft.com/office/officeart/2005/8/layout/hierarchy3"/>
    <dgm:cxn modelId="{79CE236A-7AE8-4E60-B1E0-6D0A0C70CF01}" type="presOf" srcId="{24271BB7-7A10-4380-9998-4CF07A7AD9FC}" destId="{EA4A74AF-01E8-4976-95EC-E1E5C7F2D649}" srcOrd="0" destOrd="0" presId="urn:microsoft.com/office/officeart/2005/8/layout/hierarchy3"/>
    <dgm:cxn modelId="{97382D4B-117B-4F92-8EAB-01E5E416C17F}" type="presOf" srcId="{9E8753C8-2D8D-4FFA-A008-68A3FB8042F8}" destId="{FA2C2B46-4E24-4845-B489-777F005892B7}" srcOrd="0" destOrd="0" presId="urn:microsoft.com/office/officeart/2005/8/layout/hierarchy3"/>
    <dgm:cxn modelId="{56101273-4FEC-4BB7-B670-805C5DB19676}" type="presOf" srcId="{3D912138-4AD7-47BB-9211-241A97CECC25}" destId="{93A264AE-CA89-4AAA-AF62-B0953CC89CC8}" srcOrd="1" destOrd="0" presId="urn:microsoft.com/office/officeart/2005/8/layout/hierarchy3"/>
    <dgm:cxn modelId="{647B5481-8DA7-4AE4-9AD0-EBBD09244B4B}" type="presOf" srcId="{3D912138-4AD7-47BB-9211-241A97CECC25}" destId="{D0CC7D0F-A888-40BA-A48A-C3863B7B879A}" srcOrd="0" destOrd="0" presId="urn:microsoft.com/office/officeart/2005/8/layout/hierarchy3"/>
    <dgm:cxn modelId="{FAF4FD83-4489-437C-845A-5F9D0432F5E4}" type="presOf" srcId="{8FF8B54B-2330-42CB-87E3-25814CE62A79}" destId="{0A6C2B52-ED3E-4EFB-9E5D-9F2C84AB7963}" srcOrd="0" destOrd="0" presId="urn:microsoft.com/office/officeart/2005/8/layout/hierarchy3"/>
    <dgm:cxn modelId="{74AE8185-F7EC-4D3C-88F8-77B44F201F4E}" type="presOf" srcId="{62694292-8E6A-4C5B-8E58-74C04EB8CD57}" destId="{476EF6AB-0930-4201-9557-F20CDEF10597}" srcOrd="0" destOrd="0" presId="urn:microsoft.com/office/officeart/2005/8/layout/hierarchy3"/>
    <dgm:cxn modelId="{A999E58D-327A-451B-BCF4-D916930ED052}" srcId="{44457149-176F-409D-B048-77ABA429B955}" destId="{24271BB7-7A10-4380-9998-4CF07A7AD9FC}" srcOrd="0" destOrd="0" parTransId="{EF2D42C5-E07F-4762-B7FE-87C96C5AA313}" sibTransId="{0847785F-EB01-41CE-967A-D34C234CD325}"/>
    <dgm:cxn modelId="{6F28DE8E-5679-4DB0-9FAF-724C3D4F7984}" srcId="{3D912138-4AD7-47BB-9211-241A97CECC25}" destId="{8FF8B54B-2330-42CB-87E3-25814CE62A79}" srcOrd="0" destOrd="0" parTransId="{75D62079-D9D4-432D-823B-081D6F536DA1}" sibTransId="{9173A817-45D2-4D53-BDE2-F68F0770D5DC}"/>
    <dgm:cxn modelId="{F49E3890-6C9D-4523-9698-32895186BC94}" srcId="{44457149-176F-409D-B048-77ABA429B955}" destId="{9E8753C8-2D8D-4FFA-A008-68A3FB8042F8}" srcOrd="1" destOrd="0" parTransId="{1E9886EB-0D19-45B6-9974-13ADB5A8CECC}" sibTransId="{71D01FE5-A1EE-4D16-93F8-DC10CE4011BA}"/>
    <dgm:cxn modelId="{4DA92091-714E-4420-AD85-3B33D8613A8A}" srcId="{159C2EA4-EB8F-4859-A273-DB2A16543BA4}" destId="{3D912138-4AD7-47BB-9211-241A97CECC25}" srcOrd="2" destOrd="0" parTransId="{87614A8B-8662-42F4-AA8A-9F24067FAA0F}" sibTransId="{92DEEC42-8C54-4A43-9E56-7304B1B4EEDB}"/>
    <dgm:cxn modelId="{5F189BBD-A91D-4BD8-97D1-81A361AC11D6}" srcId="{FC4339AA-D7CB-48E1-8A8D-2232F07FE8E8}" destId="{62694292-8E6A-4C5B-8E58-74C04EB8CD57}" srcOrd="1" destOrd="0" parTransId="{E8626F5A-8CFB-461C-8EBB-BADF1500217A}" sibTransId="{555ACD89-28F4-4D84-A102-B816B18A92D8}"/>
    <dgm:cxn modelId="{3B2AE0BF-FD43-4064-BB49-07CCA88E3C6C}" type="presOf" srcId="{F2244280-523F-422C-80CB-A2865E47BD04}" destId="{BCFB9012-7236-45B8-B160-18FC7650B78F}" srcOrd="0" destOrd="0" presId="urn:microsoft.com/office/officeart/2005/8/layout/hierarchy3"/>
    <dgm:cxn modelId="{299915C9-21E8-4EDF-A81C-38C9AF44C714}" type="presOf" srcId="{FC4339AA-D7CB-48E1-8A8D-2232F07FE8E8}" destId="{05D11F97-2FB7-48E2-8C44-E301CFC38363}" srcOrd="0" destOrd="0" presId="urn:microsoft.com/office/officeart/2005/8/layout/hierarchy3"/>
    <dgm:cxn modelId="{B00295CE-3F9E-4E83-AE05-EE267926FA0D}" type="presOf" srcId="{EF2D42C5-E07F-4762-B7FE-87C96C5AA313}" destId="{C5561F86-B931-4B5F-B026-F8259B1477AA}" srcOrd="0" destOrd="0" presId="urn:microsoft.com/office/officeart/2005/8/layout/hierarchy3"/>
    <dgm:cxn modelId="{E6AC25DB-213F-4FA2-935A-9B78127393A0}" type="presOf" srcId="{04A6D5E2-F735-4E46-9A21-88FA262662E7}" destId="{A5F67443-9B02-415A-B4F5-BF4A5515CB5F}" srcOrd="0" destOrd="0" presId="urn:microsoft.com/office/officeart/2005/8/layout/hierarchy3"/>
    <dgm:cxn modelId="{847E4BE9-253E-48B0-AC7F-436794A0B78F}" type="presOf" srcId="{159C2EA4-EB8F-4859-A273-DB2A16543BA4}" destId="{9D58C4EE-6DA3-4596-ABD1-E3ACC7B08C18}" srcOrd="0" destOrd="0" presId="urn:microsoft.com/office/officeart/2005/8/layout/hierarchy3"/>
    <dgm:cxn modelId="{2F70DAE9-A9E1-4D6D-9A46-1FF0CE6563E9}" type="presOf" srcId="{AE0C6A64-F1A0-4F6A-A421-B60D450FDECC}" destId="{EA8698D2-DD41-4CE7-BCA5-F872EAC317F3}" srcOrd="0" destOrd="0" presId="urn:microsoft.com/office/officeart/2005/8/layout/hierarchy3"/>
    <dgm:cxn modelId="{3D8B8EFE-6577-40DC-B318-48429C51E99E}" srcId="{3D912138-4AD7-47BB-9211-241A97CECC25}" destId="{F2244280-523F-422C-80CB-A2865E47BD04}" srcOrd="1" destOrd="0" parTransId="{AE0C6A64-F1A0-4F6A-A421-B60D450FDECC}" sibTransId="{DFD4E6B4-A1E1-406A-A304-FF681B393C0A}"/>
    <dgm:cxn modelId="{06423454-C0BB-4249-BF66-B8A3827DFCCB}" type="presParOf" srcId="{9D58C4EE-6DA3-4596-ABD1-E3ACC7B08C18}" destId="{0B52DE39-C31E-4104-9B01-694684DB00C4}" srcOrd="0" destOrd="0" presId="urn:microsoft.com/office/officeart/2005/8/layout/hierarchy3"/>
    <dgm:cxn modelId="{6FC4F634-6B0C-4A88-826C-9E64C12DB95B}" type="presParOf" srcId="{0B52DE39-C31E-4104-9B01-694684DB00C4}" destId="{35068F08-AE58-44A5-AE39-4D0FDAAF5580}" srcOrd="0" destOrd="0" presId="urn:microsoft.com/office/officeart/2005/8/layout/hierarchy3"/>
    <dgm:cxn modelId="{A4D38FD8-5744-4ED9-A82A-6B143E7F761F}" type="presParOf" srcId="{35068F08-AE58-44A5-AE39-4D0FDAAF5580}" destId="{05D11F97-2FB7-48E2-8C44-E301CFC38363}" srcOrd="0" destOrd="0" presId="urn:microsoft.com/office/officeart/2005/8/layout/hierarchy3"/>
    <dgm:cxn modelId="{FC9F7DDB-4777-4CA3-AFDD-6D6435CA1F7E}" type="presParOf" srcId="{35068F08-AE58-44A5-AE39-4D0FDAAF5580}" destId="{96123551-FD01-4732-A6E6-A1A7860E87D6}" srcOrd="1" destOrd="0" presId="urn:microsoft.com/office/officeart/2005/8/layout/hierarchy3"/>
    <dgm:cxn modelId="{65880D77-C4CB-461C-996C-D86C99470EA6}" type="presParOf" srcId="{0B52DE39-C31E-4104-9B01-694684DB00C4}" destId="{3B6FD3BD-907A-47B0-BB1A-ED957EAC0466}" srcOrd="1" destOrd="0" presId="urn:microsoft.com/office/officeart/2005/8/layout/hierarchy3"/>
    <dgm:cxn modelId="{C75342E9-3135-4097-9364-79A11237CD37}" type="presParOf" srcId="{3B6FD3BD-907A-47B0-BB1A-ED957EAC0466}" destId="{A5F67443-9B02-415A-B4F5-BF4A5515CB5F}" srcOrd="0" destOrd="0" presId="urn:microsoft.com/office/officeart/2005/8/layout/hierarchy3"/>
    <dgm:cxn modelId="{635A46C7-912F-465B-AF59-482B2F43B4E2}" type="presParOf" srcId="{3B6FD3BD-907A-47B0-BB1A-ED957EAC0466}" destId="{26995653-8FC2-43ED-B6CF-3DD01324D663}" srcOrd="1" destOrd="0" presId="urn:microsoft.com/office/officeart/2005/8/layout/hierarchy3"/>
    <dgm:cxn modelId="{EA590CA9-50E0-4B9A-A1B2-FB40F8F6EE81}" type="presParOf" srcId="{3B6FD3BD-907A-47B0-BB1A-ED957EAC0466}" destId="{AF363836-9AE7-40F4-8CB9-FE664394A8EE}" srcOrd="2" destOrd="0" presId="urn:microsoft.com/office/officeart/2005/8/layout/hierarchy3"/>
    <dgm:cxn modelId="{B371B2B8-B728-46E4-8AFE-24B3EE6C2599}" type="presParOf" srcId="{3B6FD3BD-907A-47B0-BB1A-ED957EAC0466}" destId="{476EF6AB-0930-4201-9557-F20CDEF10597}" srcOrd="3" destOrd="0" presId="urn:microsoft.com/office/officeart/2005/8/layout/hierarchy3"/>
    <dgm:cxn modelId="{B80F11A5-A6C9-4ED3-8771-49549044F09D}" type="presParOf" srcId="{9D58C4EE-6DA3-4596-ABD1-E3ACC7B08C18}" destId="{E8CD96C4-17E6-461F-B5FB-97C804AA8D68}" srcOrd="1" destOrd="0" presId="urn:microsoft.com/office/officeart/2005/8/layout/hierarchy3"/>
    <dgm:cxn modelId="{9EF0B98B-264E-4983-B2C5-0CF6BC0E08BE}" type="presParOf" srcId="{E8CD96C4-17E6-461F-B5FB-97C804AA8D68}" destId="{3FAACCA0-13D2-45F8-BFFF-2BCB86B1E90B}" srcOrd="0" destOrd="0" presId="urn:microsoft.com/office/officeart/2005/8/layout/hierarchy3"/>
    <dgm:cxn modelId="{A057B11A-E887-419D-83B6-7F8831F4700B}" type="presParOf" srcId="{3FAACCA0-13D2-45F8-BFFF-2BCB86B1E90B}" destId="{D219C1AF-139A-4C9A-9385-7946CF1AAC80}" srcOrd="0" destOrd="0" presId="urn:microsoft.com/office/officeart/2005/8/layout/hierarchy3"/>
    <dgm:cxn modelId="{3D52E322-27E7-4866-8248-31A1D1B2D7B8}" type="presParOf" srcId="{3FAACCA0-13D2-45F8-BFFF-2BCB86B1E90B}" destId="{BC151AFB-E3B1-44A2-A3EB-1D53261A21E5}" srcOrd="1" destOrd="0" presId="urn:microsoft.com/office/officeart/2005/8/layout/hierarchy3"/>
    <dgm:cxn modelId="{F68B9A4B-DC96-45F8-B000-137123B03E13}" type="presParOf" srcId="{E8CD96C4-17E6-461F-B5FB-97C804AA8D68}" destId="{0519514A-943D-4353-9C5B-95AB4FEE9C75}" srcOrd="1" destOrd="0" presId="urn:microsoft.com/office/officeart/2005/8/layout/hierarchy3"/>
    <dgm:cxn modelId="{C9B57379-78B9-48BC-941C-B1AEA29D3383}" type="presParOf" srcId="{0519514A-943D-4353-9C5B-95AB4FEE9C75}" destId="{C5561F86-B931-4B5F-B026-F8259B1477AA}" srcOrd="0" destOrd="0" presId="urn:microsoft.com/office/officeart/2005/8/layout/hierarchy3"/>
    <dgm:cxn modelId="{2FC3E224-024E-4989-B3EC-13AED728FB02}" type="presParOf" srcId="{0519514A-943D-4353-9C5B-95AB4FEE9C75}" destId="{EA4A74AF-01E8-4976-95EC-E1E5C7F2D649}" srcOrd="1" destOrd="0" presId="urn:microsoft.com/office/officeart/2005/8/layout/hierarchy3"/>
    <dgm:cxn modelId="{FFBF9118-8736-4AEA-9771-9413055E15FD}" type="presParOf" srcId="{0519514A-943D-4353-9C5B-95AB4FEE9C75}" destId="{A11A22CC-9FF0-4E1A-84B6-49069575B3A9}" srcOrd="2" destOrd="0" presId="urn:microsoft.com/office/officeart/2005/8/layout/hierarchy3"/>
    <dgm:cxn modelId="{65C91EBE-9861-473C-BF32-92EB5CE7A306}" type="presParOf" srcId="{0519514A-943D-4353-9C5B-95AB4FEE9C75}" destId="{FA2C2B46-4E24-4845-B489-777F005892B7}" srcOrd="3" destOrd="0" presId="urn:microsoft.com/office/officeart/2005/8/layout/hierarchy3"/>
    <dgm:cxn modelId="{FBDBE733-AC02-4B50-BEC4-08002A63798B}" type="presParOf" srcId="{9D58C4EE-6DA3-4596-ABD1-E3ACC7B08C18}" destId="{2C32FD9E-AA93-4663-A955-543E8C9F8FEC}" srcOrd="2" destOrd="0" presId="urn:microsoft.com/office/officeart/2005/8/layout/hierarchy3"/>
    <dgm:cxn modelId="{29776381-631C-4E0C-A83F-48BD58C90A86}" type="presParOf" srcId="{2C32FD9E-AA93-4663-A955-543E8C9F8FEC}" destId="{8305B336-183C-44FF-AE6D-9AC767220BAA}" srcOrd="0" destOrd="0" presId="urn:microsoft.com/office/officeart/2005/8/layout/hierarchy3"/>
    <dgm:cxn modelId="{21FF9773-1F5B-4DED-B3A8-64C8B57811E3}" type="presParOf" srcId="{8305B336-183C-44FF-AE6D-9AC767220BAA}" destId="{D0CC7D0F-A888-40BA-A48A-C3863B7B879A}" srcOrd="0" destOrd="0" presId="urn:microsoft.com/office/officeart/2005/8/layout/hierarchy3"/>
    <dgm:cxn modelId="{85A4BCD1-51E9-42D9-8426-80BFABC2D2A5}" type="presParOf" srcId="{8305B336-183C-44FF-AE6D-9AC767220BAA}" destId="{93A264AE-CA89-4AAA-AF62-B0953CC89CC8}" srcOrd="1" destOrd="0" presId="urn:microsoft.com/office/officeart/2005/8/layout/hierarchy3"/>
    <dgm:cxn modelId="{85D6E67C-8CB6-4048-A66C-B926DCC38EA6}" type="presParOf" srcId="{2C32FD9E-AA93-4663-A955-543E8C9F8FEC}" destId="{A8A3D572-7A82-423C-B426-A45239C2A4EF}" srcOrd="1" destOrd="0" presId="urn:microsoft.com/office/officeart/2005/8/layout/hierarchy3"/>
    <dgm:cxn modelId="{97C18ACB-4605-420A-8200-C0A7D1A61004}" type="presParOf" srcId="{A8A3D572-7A82-423C-B426-A45239C2A4EF}" destId="{B7052865-A16B-480B-A7AB-1394526FEB78}" srcOrd="0" destOrd="0" presId="urn:microsoft.com/office/officeart/2005/8/layout/hierarchy3"/>
    <dgm:cxn modelId="{23D40A2D-10C9-4D79-921A-953BD7D43D63}" type="presParOf" srcId="{A8A3D572-7A82-423C-B426-A45239C2A4EF}" destId="{0A6C2B52-ED3E-4EFB-9E5D-9F2C84AB7963}" srcOrd="1" destOrd="0" presId="urn:microsoft.com/office/officeart/2005/8/layout/hierarchy3"/>
    <dgm:cxn modelId="{2FE825B6-46D4-4C99-8CE8-FAA3FF9C5A2B}" type="presParOf" srcId="{A8A3D572-7A82-423C-B426-A45239C2A4EF}" destId="{EA8698D2-DD41-4CE7-BCA5-F872EAC317F3}" srcOrd="2" destOrd="0" presId="urn:microsoft.com/office/officeart/2005/8/layout/hierarchy3"/>
    <dgm:cxn modelId="{960F2BFE-A1FD-408A-887C-FF7AD79E61AC}" type="presParOf" srcId="{A8A3D572-7A82-423C-B426-A45239C2A4EF}" destId="{BCFB9012-7236-45B8-B160-18FC7650B7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543C0-2FF2-4909-85E1-7E5F8BA280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29240-ED6A-40DC-A14F-3EA20AD20274}">
      <dgm:prSet phldrT="[Текст]" custT="1"/>
      <dgm:spPr/>
      <dgm:t>
        <a:bodyPr/>
        <a:lstStyle/>
        <a:p>
          <a:r>
            <a:rPr lang="ru-RU" sz="3200" dirty="0">
              <a:latin typeface="Calibri" pitchFamily="34" charset="0"/>
              <a:cs typeface="Calibri" pitchFamily="34" charset="0"/>
            </a:rPr>
            <a:t>Федеральный закон </a:t>
          </a:r>
        </a:p>
        <a:p>
          <a:r>
            <a:rPr lang="ru-RU" sz="3200" dirty="0">
              <a:latin typeface="Calibri" pitchFamily="34" charset="0"/>
              <a:cs typeface="Calibri" pitchFamily="34" charset="0"/>
            </a:rPr>
            <a:t>от 11.06.2021 № 170-ФЗ</a:t>
          </a:r>
        </a:p>
      </dgm:t>
    </dgm:pt>
    <dgm:pt modelId="{184D0D0F-3AA8-4DFF-BFAF-928C45D49183}" type="parTrans" cxnId="{6FF822D3-EE34-4050-8610-054CD960EFF1}">
      <dgm:prSet/>
      <dgm:spPr/>
      <dgm:t>
        <a:bodyPr/>
        <a:lstStyle/>
        <a:p>
          <a:endParaRPr lang="ru-RU"/>
        </a:p>
      </dgm:t>
    </dgm:pt>
    <dgm:pt modelId="{68D7B732-6FF3-420F-9C23-1305BF94207E}" type="sibTrans" cxnId="{6FF822D3-EE34-4050-8610-054CD960EFF1}">
      <dgm:prSet/>
      <dgm:spPr/>
      <dgm:t>
        <a:bodyPr/>
        <a:lstStyle/>
        <a:p>
          <a:endParaRPr lang="ru-RU"/>
        </a:p>
      </dgm:t>
    </dgm:pt>
    <dgm:pt modelId="{080C29AD-F223-4D0F-90F7-612B942A5064}">
      <dgm:prSet phldrT="[Текст]" custT="1"/>
      <dgm:spPr/>
      <dgm:t>
        <a:bodyPr/>
        <a:lstStyle/>
        <a:p>
          <a:pPr algn="just"/>
          <a:r>
            <a:rPr lang="ru-RU" sz="1800" b="0" i="0" dirty="0">
              <a:latin typeface="Calibri" pitchFamily="34" charset="0"/>
              <a:cs typeface="Calibri" pitchFamily="34" charset="0"/>
            </a:rPr>
            <a:t>часть 16 статьи 136</a:t>
          </a:r>
          <a:r>
            <a:rPr lang="en-US" sz="1800" b="0" i="0" dirty="0">
              <a:latin typeface="Calibri" pitchFamily="34" charset="0"/>
              <a:cs typeface="Calibri" pitchFamily="34" charset="0"/>
            </a:rPr>
            <a:t>:</a:t>
          </a:r>
          <a:r>
            <a:rPr lang="ru-RU" sz="1800" b="0" i="0" dirty="0">
              <a:latin typeface="Calibri" pitchFamily="34" charset="0"/>
              <a:cs typeface="Calibri" pitchFamily="34" charset="0"/>
            </a:rPr>
            <a:t> Основные образовательные программы, </a:t>
          </a:r>
          <a:r>
            <a:rPr lang="ru-RU" sz="18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имеющие государственную аккредитацию на 1 марта 2022 года</a:t>
          </a:r>
          <a:r>
            <a:rPr lang="ru-RU" sz="1800" b="0" i="0" dirty="0">
              <a:latin typeface="Calibri" pitchFamily="34" charset="0"/>
              <a:cs typeface="Calibri" pitchFamily="34" charset="0"/>
            </a:rPr>
            <a:t>, относящиеся к соответствующему уровню образования либо укрупненной группе профессий, специальностей и направлений подготовки, </a:t>
          </a:r>
          <a:r>
            <a:rPr lang="ru-RU" sz="18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считаются имеющими государственную аккредитацию бессрочно</a:t>
          </a:r>
          <a:r>
            <a:rPr lang="ru-RU" sz="1800" b="0" i="0" dirty="0">
              <a:latin typeface="Calibri" pitchFamily="34" charset="0"/>
              <a:cs typeface="Calibri" pitchFamily="34" charset="0"/>
            </a:rPr>
            <a:t>, 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Федерации.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339F0B7E-D419-4EDF-9993-95CD06B7CDBA}" type="parTrans" cxnId="{E476E14F-BCA0-450A-92DB-F61A38396CB9}">
      <dgm:prSet/>
      <dgm:spPr/>
      <dgm:t>
        <a:bodyPr/>
        <a:lstStyle/>
        <a:p>
          <a:endParaRPr lang="ru-RU"/>
        </a:p>
      </dgm:t>
    </dgm:pt>
    <dgm:pt modelId="{2C4D1F3B-458D-44AE-91A6-243D50300EF7}" type="sibTrans" cxnId="{E476E14F-BCA0-450A-92DB-F61A38396CB9}">
      <dgm:prSet/>
      <dgm:spPr/>
      <dgm:t>
        <a:bodyPr/>
        <a:lstStyle/>
        <a:p>
          <a:endParaRPr lang="ru-RU"/>
        </a:p>
      </dgm:t>
    </dgm:pt>
    <dgm:pt modelId="{9952B415-C4B6-428D-AA41-D724282E53F5}" type="pres">
      <dgm:prSet presAssocID="{AF7543C0-2FF2-4909-85E1-7E5F8BA280C7}" presName="Name0" presStyleCnt="0">
        <dgm:presLayoutVars>
          <dgm:dir/>
          <dgm:animLvl val="lvl"/>
          <dgm:resizeHandles val="exact"/>
        </dgm:presLayoutVars>
      </dgm:prSet>
      <dgm:spPr/>
    </dgm:pt>
    <dgm:pt modelId="{FA67561A-F753-4696-B885-EE30299F1F35}" type="pres">
      <dgm:prSet presAssocID="{9B429240-ED6A-40DC-A14F-3EA20AD20274}" presName="composite" presStyleCnt="0"/>
      <dgm:spPr/>
    </dgm:pt>
    <dgm:pt modelId="{C4B0CCE5-72BE-4CC7-89B5-EC27C83E880C}" type="pres">
      <dgm:prSet presAssocID="{9B429240-ED6A-40DC-A14F-3EA20AD202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9C13D62-90EB-4242-8E43-8854A0AFBA83}" type="pres">
      <dgm:prSet presAssocID="{9B429240-ED6A-40DC-A14F-3EA20AD2027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476E14F-BCA0-450A-92DB-F61A38396CB9}" srcId="{9B429240-ED6A-40DC-A14F-3EA20AD20274}" destId="{080C29AD-F223-4D0F-90F7-612B942A5064}" srcOrd="0" destOrd="0" parTransId="{339F0B7E-D419-4EDF-9993-95CD06B7CDBA}" sibTransId="{2C4D1F3B-458D-44AE-91A6-243D50300EF7}"/>
    <dgm:cxn modelId="{BA235879-6914-44F8-97BB-F24A60E855CF}" type="presOf" srcId="{9B429240-ED6A-40DC-A14F-3EA20AD20274}" destId="{C4B0CCE5-72BE-4CC7-89B5-EC27C83E880C}" srcOrd="0" destOrd="0" presId="urn:microsoft.com/office/officeart/2005/8/layout/hList1"/>
    <dgm:cxn modelId="{6FF822D3-EE34-4050-8610-054CD960EFF1}" srcId="{AF7543C0-2FF2-4909-85E1-7E5F8BA280C7}" destId="{9B429240-ED6A-40DC-A14F-3EA20AD20274}" srcOrd="0" destOrd="0" parTransId="{184D0D0F-3AA8-4DFF-BFAF-928C45D49183}" sibTransId="{68D7B732-6FF3-420F-9C23-1305BF94207E}"/>
    <dgm:cxn modelId="{A85E93D5-7703-4201-95D6-0482178EAC92}" type="presOf" srcId="{AF7543C0-2FF2-4909-85E1-7E5F8BA280C7}" destId="{9952B415-C4B6-428D-AA41-D724282E53F5}" srcOrd="0" destOrd="0" presId="urn:microsoft.com/office/officeart/2005/8/layout/hList1"/>
    <dgm:cxn modelId="{3886B8E0-5AE3-4666-AB97-8403298E5E7D}" type="presOf" srcId="{080C29AD-F223-4D0F-90F7-612B942A5064}" destId="{79C13D62-90EB-4242-8E43-8854A0AFBA83}" srcOrd="0" destOrd="0" presId="urn:microsoft.com/office/officeart/2005/8/layout/hList1"/>
    <dgm:cxn modelId="{FB449A07-A6FB-4F13-BA28-FA68E1CEAEEB}" type="presParOf" srcId="{9952B415-C4B6-428D-AA41-D724282E53F5}" destId="{FA67561A-F753-4696-B885-EE30299F1F35}" srcOrd="0" destOrd="0" presId="urn:microsoft.com/office/officeart/2005/8/layout/hList1"/>
    <dgm:cxn modelId="{775AFC74-F03C-4478-B7CD-6CE8FFE93861}" type="presParOf" srcId="{FA67561A-F753-4696-B885-EE30299F1F35}" destId="{C4B0CCE5-72BE-4CC7-89B5-EC27C83E880C}" srcOrd="0" destOrd="0" presId="urn:microsoft.com/office/officeart/2005/8/layout/hList1"/>
    <dgm:cxn modelId="{0CA70118-A279-4868-ABD1-58F383332CE7}" type="presParOf" srcId="{FA67561A-F753-4696-B885-EE30299F1F35}" destId="{79C13D62-90EB-4242-8E43-8854A0AFBA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42876-CB69-4C2B-8033-6430A156C1C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DA914-FD80-43CF-9C64-48C2341D2086}">
      <dgm:prSet phldrT="[Текст]"/>
      <dgm:spPr/>
      <dgm:t>
        <a:bodyPr/>
        <a:lstStyle/>
        <a:p>
          <a:r>
            <a:rPr lang="ru-RU" dirty="0"/>
            <a:t>для ранее не аккредитованных ОП</a:t>
          </a:r>
        </a:p>
      </dgm:t>
    </dgm:pt>
    <dgm:pt modelId="{21DE4D63-B192-4A00-BC9B-7F4E9CF94E7D}" type="parTrans" cxnId="{342ABE1F-9801-4F1C-8E9A-E2EDF1C61F29}">
      <dgm:prSet/>
      <dgm:spPr/>
      <dgm:t>
        <a:bodyPr/>
        <a:lstStyle/>
        <a:p>
          <a:endParaRPr lang="ru-RU"/>
        </a:p>
      </dgm:t>
    </dgm:pt>
    <dgm:pt modelId="{FA33BEF2-B253-4483-ABEE-67B96C4709EA}" type="sibTrans" cxnId="{342ABE1F-9801-4F1C-8E9A-E2EDF1C61F29}">
      <dgm:prSet/>
      <dgm:spPr/>
      <dgm:t>
        <a:bodyPr/>
        <a:lstStyle/>
        <a:p>
          <a:endParaRPr lang="ru-RU"/>
        </a:p>
      </dgm:t>
    </dgm:pt>
    <dgm:pt modelId="{8F3B5FBB-DCB4-4587-8210-FD9ADA6F9945}">
      <dgm:prSet phldrT="[Текст]"/>
      <dgm:spPr/>
      <dgm:t>
        <a:bodyPr/>
        <a:lstStyle/>
        <a:p>
          <a:r>
            <a:rPr lang="ru-RU" dirty="0"/>
            <a:t>внесение изменений в реестр лицензий (относительно отдельных реализуемых ОП)</a:t>
          </a:r>
        </a:p>
      </dgm:t>
    </dgm:pt>
    <dgm:pt modelId="{D91C6152-0C0E-4749-8CCD-AB22B0D763C9}" type="parTrans" cxnId="{C060D7F9-3B96-490B-96C4-1B9A5A1B12B8}">
      <dgm:prSet/>
      <dgm:spPr/>
      <dgm:t>
        <a:bodyPr/>
        <a:lstStyle/>
        <a:p>
          <a:endParaRPr lang="ru-RU"/>
        </a:p>
      </dgm:t>
    </dgm:pt>
    <dgm:pt modelId="{BCF09790-4D93-4C80-B22C-3B3E9A838DCF}" type="sibTrans" cxnId="{C060D7F9-3B96-490B-96C4-1B9A5A1B12B8}">
      <dgm:prSet/>
      <dgm:spPr/>
      <dgm:t>
        <a:bodyPr/>
        <a:lstStyle/>
        <a:p>
          <a:endParaRPr lang="ru-RU"/>
        </a:p>
      </dgm:t>
    </dgm:pt>
    <dgm:pt modelId="{5C5CCF09-FF91-44C4-9609-2DE8E50922DC}">
      <dgm:prSet phldrT="[Текст]"/>
      <dgm:spPr/>
      <dgm:t>
        <a:bodyPr/>
        <a:lstStyle/>
        <a:p>
          <a:r>
            <a:rPr lang="ru-RU" dirty="0"/>
            <a:t>изменение кодов,  наименований профессий (СПО)</a:t>
          </a:r>
        </a:p>
      </dgm:t>
    </dgm:pt>
    <dgm:pt modelId="{ABE735FE-07C8-44FF-B9BE-FDC77DE6FD35}" type="parTrans" cxnId="{7755B17D-0DFA-4857-A875-2DD770C05B35}">
      <dgm:prSet/>
      <dgm:spPr/>
      <dgm:t>
        <a:bodyPr/>
        <a:lstStyle/>
        <a:p>
          <a:endParaRPr lang="ru-RU"/>
        </a:p>
      </dgm:t>
    </dgm:pt>
    <dgm:pt modelId="{6439F530-B797-437A-A4F7-20477ED589BC}" type="sibTrans" cxnId="{7755B17D-0DFA-4857-A875-2DD770C05B35}">
      <dgm:prSet/>
      <dgm:spPr/>
      <dgm:t>
        <a:bodyPr/>
        <a:lstStyle/>
        <a:p>
          <a:endParaRPr lang="ru-RU"/>
        </a:p>
      </dgm:t>
    </dgm:pt>
    <dgm:pt modelId="{425DDAD8-5D0F-4BFA-8FFF-1C0EDDC2C2DF}">
      <dgm:prSet phldrT="[Текст]"/>
      <dgm:spPr/>
      <dgm:t>
        <a:bodyPr/>
        <a:lstStyle/>
        <a:p>
          <a:r>
            <a:rPr lang="ru-RU" dirty="0"/>
            <a:t>в результате лишения государственной аккредитации</a:t>
          </a:r>
        </a:p>
      </dgm:t>
    </dgm:pt>
    <dgm:pt modelId="{45F8DD44-BA56-40E3-96BC-03A03975C7AC}" type="parTrans" cxnId="{481A25B4-F410-4120-A37E-0EE19A090CBA}">
      <dgm:prSet/>
      <dgm:spPr/>
      <dgm:t>
        <a:bodyPr/>
        <a:lstStyle/>
        <a:p>
          <a:endParaRPr lang="ru-RU"/>
        </a:p>
      </dgm:t>
    </dgm:pt>
    <dgm:pt modelId="{7320A2A6-AA89-4C8D-BB10-2E9601341633}" type="sibTrans" cxnId="{481A25B4-F410-4120-A37E-0EE19A090CBA}">
      <dgm:prSet/>
      <dgm:spPr/>
      <dgm:t>
        <a:bodyPr/>
        <a:lstStyle/>
        <a:p>
          <a:endParaRPr lang="ru-RU"/>
        </a:p>
      </dgm:t>
    </dgm:pt>
    <dgm:pt modelId="{001D82E4-EE16-492E-9D92-D9A03C254D2D}">
      <dgm:prSet phldrT="[Текст]"/>
      <dgm:spPr/>
      <dgm:t>
        <a:bodyPr/>
        <a:lstStyle/>
        <a:p>
          <a:r>
            <a:rPr lang="ru-RU" dirty="0"/>
            <a:t>реорганизация, изменение места нахождения, наименования</a:t>
          </a:r>
        </a:p>
      </dgm:t>
    </dgm:pt>
    <dgm:pt modelId="{52A25B30-8123-4BB3-8CD0-DA96913DF237}" type="parTrans" cxnId="{B4F604E0-C211-43FE-BCC9-1052AAA9D290}">
      <dgm:prSet/>
      <dgm:spPr/>
      <dgm:t>
        <a:bodyPr/>
        <a:lstStyle/>
        <a:p>
          <a:endParaRPr lang="ru-RU"/>
        </a:p>
      </dgm:t>
    </dgm:pt>
    <dgm:pt modelId="{D353B2E9-0F25-46A6-ABB5-48B03FA73C46}" type="sibTrans" cxnId="{B4F604E0-C211-43FE-BCC9-1052AAA9D290}">
      <dgm:prSet/>
      <dgm:spPr/>
      <dgm:t>
        <a:bodyPr/>
        <a:lstStyle/>
        <a:p>
          <a:endParaRPr lang="ru-RU"/>
        </a:p>
      </dgm:t>
    </dgm:pt>
    <dgm:pt modelId="{30CD5711-CBC0-458D-99F4-7DB8E58F411D}" type="pres">
      <dgm:prSet presAssocID="{90142876-CB69-4C2B-8033-6430A156C1C2}" presName="diagram" presStyleCnt="0">
        <dgm:presLayoutVars>
          <dgm:dir/>
          <dgm:resizeHandles val="exact"/>
        </dgm:presLayoutVars>
      </dgm:prSet>
      <dgm:spPr/>
    </dgm:pt>
    <dgm:pt modelId="{6F4EC9F7-3D9F-4F4E-B2E6-586B8D58BDBC}" type="pres">
      <dgm:prSet presAssocID="{972DA914-FD80-43CF-9C64-48C2341D2086}" presName="node" presStyleLbl="node1" presStyleIdx="0" presStyleCnt="5">
        <dgm:presLayoutVars>
          <dgm:bulletEnabled val="1"/>
        </dgm:presLayoutVars>
      </dgm:prSet>
      <dgm:spPr/>
    </dgm:pt>
    <dgm:pt modelId="{1E8A0205-0C12-4A4E-8CCC-FB5905ADF54A}" type="pres">
      <dgm:prSet presAssocID="{FA33BEF2-B253-4483-ABEE-67B96C4709EA}" presName="sibTrans" presStyleCnt="0"/>
      <dgm:spPr/>
    </dgm:pt>
    <dgm:pt modelId="{3DB3B330-0430-4EEE-BD2A-39417F4498B2}" type="pres">
      <dgm:prSet presAssocID="{8F3B5FBB-DCB4-4587-8210-FD9ADA6F9945}" presName="node" presStyleLbl="node1" presStyleIdx="1" presStyleCnt="5">
        <dgm:presLayoutVars>
          <dgm:bulletEnabled val="1"/>
        </dgm:presLayoutVars>
      </dgm:prSet>
      <dgm:spPr/>
    </dgm:pt>
    <dgm:pt modelId="{58B94234-3A5E-488C-A201-6D4BC4525BB1}" type="pres">
      <dgm:prSet presAssocID="{BCF09790-4D93-4C80-B22C-3B3E9A838DCF}" presName="sibTrans" presStyleCnt="0"/>
      <dgm:spPr/>
    </dgm:pt>
    <dgm:pt modelId="{8A843667-9C89-4410-8ACB-178C3F44E95C}" type="pres">
      <dgm:prSet presAssocID="{5C5CCF09-FF91-44C4-9609-2DE8E50922DC}" presName="node" presStyleLbl="node1" presStyleIdx="2" presStyleCnt="5">
        <dgm:presLayoutVars>
          <dgm:bulletEnabled val="1"/>
        </dgm:presLayoutVars>
      </dgm:prSet>
      <dgm:spPr/>
    </dgm:pt>
    <dgm:pt modelId="{ACF1463C-FD39-4475-B3F4-EBE66DED9557}" type="pres">
      <dgm:prSet presAssocID="{6439F530-B797-437A-A4F7-20477ED589BC}" presName="sibTrans" presStyleCnt="0"/>
      <dgm:spPr/>
    </dgm:pt>
    <dgm:pt modelId="{462A57BC-7F1C-4268-97CE-EFD1EC1210D4}" type="pres">
      <dgm:prSet presAssocID="{425DDAD8-5D0F-4BFA-8FFF-1C0EDDC2C2DF}" presName="node" presStyleLbl="node1" presStyleIdx="3" presStyleCnt="5">
        <dgm:presLayoutVars>
          <dgm:bulletEnabled val="1"/>
        </dgm:presLayoutVars>
      </dgm:prSet>
      <dgm:spPr/>
    </dgm:pt>
    <dgm:pt modelId="{DD2B39FA-A141-4183-B6CA-2AD349909D88}" type="pres">
      <dgm:prSet presAssocID="{7320A2A6-AA89-4C8D-BB10-2E9601341633}" presName="sibTrans" presStyleCnt="0"/>
      <dgm:spPr/>
    </dgm:pt>
    <dgm:pt modelId="{B975BE24-E4B6-4701-BE5D-7E0CDF1F9EE7}" type="pres">
      <dgm:prSet presAssocID="{001D82E4-EE16-492E-9D92-D9A03C254D2D}" presName="node" presStyleLbl="node1" presStyleIdx="4" presStyleCnt="5">
        <dgm:presLayoutVars>
          <dgm:bulletEnabled val="1"/>
        </dgm:presLayoutVars>
      </dgm:prSet>
      <dgm:spPr/>
    </dgm:pt>
  </dgm:ptLst>
  <dgm:cxnLst>
    <dgm:cxn modelId="{342ABE1F-9801-4F1C-8E9A-E2EDF1C61F29}" srcId="{90142876-CB69-4C2B-8033-6430A156C1C2}" destId="{972DA914-FD80-43CF-9C64-48C2341D2086}" srcOrd="0" destOrd="0" parTransId="{21DE4D63-B192-4A00-BC9B-7F4E9CF94E7D}" sibTransId="{FA33BEF2-B253-4483-ABEE-67B96C4709EA}"/>
    <dgm:cxn modelId="{65029F6C-AD3E-4EDB-8D13-4D8D618ED4D4}" type="presOf" srcId="{001D82E4-EE16-492E-9D92-D9A03C254D2D}" destId="{B975BE24-E4B6-4701-BE5D-7E0CDF1F9EE7}" srcOrd="0" destOrd="0" presId="urn:microsoft.com/office/officeart/2005/8/layout/default#3"/>
    <dgm:cxn modelId="{7755B17D-0DFA-4857-A875-2DD770C05B35}" srcId="{90142876-CB69-4C2B-8033-6430A156C1C2}" destId="{5C5CCF09-FF91-44C4-9609-2DE8E50922DC}" srcOrd="2" destOrd="0" parTransId="{ABE735FE-07C8-44FF-B9BE-FDC77DE6FD35}" sibTransId="{6439F530-B797-437A-A4F7-20477ED589BC}"/>
    <dgm:cxn modelId="{7D01F0B0-1638-498F-868A-8482E6B56EF1}" type="presOf" srcId="{90142876-CB69-4C2B-8033-6430A156C1C2}" destId="{30CD5711-CBC0-458D-99F4-7DB8E58F411D}" srcOrd="0" destOrd="0" presId="urn:microsoft.com/office/officeart/2005/8/layout/default#3"/>
    <dgm:cxn modelId="{E3BB97B3-50DB-4F0F-8188-31E6BBC17B3E}" type="presOf" srcId="{425DDAD8-5D0F-4BFA-8FFF-1C0EDDC2C2DF}" destId="{462A57BC-7F1C-4268-97CE-EFD1EC1210D4}" srcOrd="0" destOrd="0" presId="urn:microsoft.com/office/officeart/2005/8/layout/default#3"/>
    <dgm:cxn modelId="{481A25B4-F410-4120-A37E-0EE19A090CBA}" srcId="{90142876-CB69-4C2B-8033-6430A156C1C2}" destId="{425DDAD8-5D0F-4BFA-8FFF-1C0EDDC2C2DF}" srcOrd="3" destOrd="0" parTransId="{45F8DD44-BA56-40E3-96BC-03A03975C7AC}" sibTransId="{7320A2A6-AA89-4C8D-BB10-2E9601341633}"/>
    <dgm:cxn modelId="{AF32D6D0-DD51-4287-B840-959EA82530F9}" type="presOf" srcId="{8F3B5FBB-DCB4-4587-8210-FD9ADA6F9945}" destId="{3DB3B330-0430-4EEE-BD2A-39417F4498B2}" srcOrd="0" destOrd="0" presId="urn:microsoft.com/office/officeart/2005/8/layout/default#3"/>
    <dgm:cxn modelId="{C2C796DE-5B63-48F1-A029-654E2CB50338}" type="presOf" srcId="{972DA914-FD80-43CF-9C64-48C2341D2086}" destId="{6F4EC9F7-3D9F-4F4E-B2E6-586B8D58BDBC}" srcOrd="0" destOrd="0" presId="urn:microsoft.com/office/officeart/2005/8/layout/default#3"/>
    <dgm:cxn modelId="{B4F604E0-C211-43FE-BCC9-1052AAA9D290}" srcId="{90142876-CB69-4C2B-8033-6430A156C1C2}" destId="{001D82E4-EE16-492E-9D92-D9A03C254D2D}" srcOrd="4" destOrd="0" parTransId="{52A25B30-8123-4BB3-8CD0-DA96913DF237}" sibTransId="{D353B2E9-0F25-46A6-ABB5-48B03FA73C46}"/>
    <dgm:cxn modelId="{B6E070F5-8416-4AAA-BB51-E68B5468705D}" type="presOf" srcId="{5C5CCF09-FF91-44C4-9609-2DE8E50922DC}" destId="{8A843667-9C89-4410-8ACB-178C3F44E95C}" srcOrd="0" destOrd="0" presId="urn:microsoft.com/office/officeart/2005/8/layout/default#3"/>
    <dgm:cxn modelId="{C060D7F9-3B96-490B-96C4-1B9A5A1B12B8}" srcId="{90142876-CB69-4C2B-8033-6430A156C1C2}" destId="{8F3B5FBB-DCB4-4587-8210-FD9ADA6F9945}" srcOrd="1" destOrd="0" parTransId="{D91C6152-0C0E-4749-8CCD-AB22B0D763C9}" sibTransId="{BCF09790-4D93-4C80-B22C-3B3E9A838DCF}"/>
    <dgm:cxn modelId="{153C75E1-BD5F-4C58-ADBB-BD15B2FCE95E}" type="presParOf" srcId="{30CD5711-CBC0-458D-99F4-7DB8E58F411D}" destId="{6F4EC9F7-3D9F-4F4E-B2E6-586B8D58BDBC}" srcOrd="0" destOrd="0" presId="urn:microsoft.com/office/officeart/2005/8/layout/default#3"/>
    <dgm:cxn modelId="{47E1D9DD-E6FC-437A-BA90-CCF28FF71804}" type="presParOf" srcId="{30CD5711-CBC0-458D-99F4-7DB8E58F411D}" destId="{1E8A0205-0C12-4A4E-8CCC-FB5905ADF54A}" srcOrd="1" destOrd="0" presId="urn:microsoft.com/office/officeart/2005/8/layout/default#3"/>
    <dgm:cxn modelId="{C7207F08-A5DA-40C3-9878-DC96BFE7D08C}" type="presParOf" srcId="{30CD5711-CBC0-458D-99F4-7DB8E58F411D}" destId="{3DB3B330-0430-4EEE-BD2A-39417F4498B2}" srcOrd="2" destOrd="0" presId="urn:microsoft.com/office/officeart/2005/8/layout/default#3"/>
    <dgm:cxn modelId="{3455989B-3387-44C1-A488-10B0891FC3B5}" type="presParOf" srcId="{30CD5711-CBC0-458D-99F4-7DB8E58F411D}" destId="{58B94234-3A5E-488C-A201-6D4BC4525BB1}" srcOrd="3" destOrd="0" presId="urn:microsoft.com/office/officeart/2005/8/layout/default#3"/>
    <dgm:cxn modelId="{4D9A4EA6-5EF6-4CC9-945F-7699E6D6CE3E}" type="presParOf" srcId="{30CD5711-CBC0-458D-99F4-7DB8E58F411D}" destId="{8A843667-9C89-4410-8ACB-178C3F44E95C}" srcOrd="4" destOrd="0" presId="urn:microsoft.com/office/officeart/2005/8/layout/default#3"/>
    <dgm:cxn modelId="{DD7715F3-76CA-40AA-ADD9-19A60924D8B5}" type="presParOf" srcId="{30CD5711-CBC0-458D-99F4-7DB8E58F411D}" destId="{ACF1463C-FD39-4475-B3F4-EBE66DED9557}" srcOrd="5" destOrd="0" presId="urn:microsoft.com/office/officeart/2005/8/layout/default#3"/>
    <dgm:cxn modelId="{C1B0AE75-87FC-4209-AC46-6BDD838A9C2E}" type="presParOf" srcId="{30CD5711-CBC0-458D-99F4-7DB8E58F411D}" destId="{462A57BC-7F1C-4268-97CE-EFD1EC1210D4}" srcOrd="6" destOrd="0" presId="urn:microsoft.com/office/officeart/2005/8/layout/default#3"/>
    <dgm:cxn modelId="{419435D5-523C-45BE-94E1-E800C68322F2}" type="presParOf" srcId="{30CD5711-CBC0-458D-99F4-7DB8E58F411D}" destId="{DD2B39FA-A141-4183-B6CA-2AD349909D88}" srcOrd="7" destOrd="0" presId="urn:microsoft.com/office/officeart/2005/8/layout/default#3"/>
    <dgm:cxn modelId="{D4D72E2A-A704-4E4E-88DB-2DB8FDC04404}" type="presParOf" srcId="{30CD5711-CBC0-458D-99F4-7DB8E58F411D}" destId="{B975BE24-E4B6-4701-BE5D-7E0CDF1F9EE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4DEB5-B114-405C-9C04-D483918DC1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75CAE-C90F-4C28-ACA3-E8E59B555CEE}">
      <dgm:prSet phldrT="[Текст]"/>
      <dgm:spPr/>
      <dgm:t>
        <a:bodyPr/>
        <a:lstStyle/>
        <a:p>
          <a:r>
            <a:rPr lang="ru-RU" dirty="0" err="1"/>
            <a:t>пп</a:t>
          </a:r>
          <a:r>
            <a:rPr lang="ru-RU" dirty="0"/>
            <a:t>. «а»</a:t>
          </a:r>
        </a:p>
      </dgm:t>
    </dgm:pt>
    <dgm:pt modelId="{C50F71B4-BB5C-4D8A-91F4-E789E8271EA8}" type="parTrans" cxnId="{0932A6AE-9F69-4E25-A7F3-CC0B8E2A7572}">
      <dgm:prSet/>
      <dgm:spPr/>
      <dgm:t>
        <a:bodyPr/>
        <a:lstStyle/>
        <a:p>
          <a:endParaRPr lang="ru-RU"/>
        </a:p>
      </dgm:t>
    </dgm:pt>
    <dgm:pt modelId="{290EEC9E-5E98-41CE-A84E-6595B2022CFE}" type="sibTrans" cxnId="{0932A6AE-9F69-4E25-A7F3-CC0B8E2A7572}">
      <dgm:prSet/>
      <dgm:spPr/>
      <dgm:t>
        <a:bodyPr/>
        <a:lstStyle/>
        <a:p>
          <a:endParaRPr lang="ru-RU"/>
        </a:p>
      </dgm:t>
    </dgm:pt>
    <dgm:pt modelId="{51535B31-57F2-4E50-BCCC-BF3343C70704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на праве собственности или ином законном основании зданий, строений, сооружений, помещений, необходимых для осуществления ОД по ОП, указанным в лицензии</a:t>
          </a:r>
        </a:p>
      </dgm:t>
    </dgm:pt>
    <dgm:pt modelId="{695B7A44-EC5A-4F87-A14A-A561056641BD}" type="parTrans" cxnId="{3471EB0E-A85F-443C-AAE9-09147896B380}">
      <dgm:prSet/>
      <dgm:spPr/>
      <dgm:t>
        <a:bodyPr/>
        <a:lstStyle/>
        <a:p>
          <a:endParaRPr lang="ru-RU"/>
        </a:p>
      </dgm:t>
    </dgm:pt>
    <dgm:pt modelId="{6E0AF5E8-017F-4A8A-B8D4-0C20E94C6414}" type="sibTrans" cxnId="{3471EB0E-A85F-443C-AAE9-09147896B380}">
      <dgm:prSet/>
      <dgm:spPr/>
      <dgm:t>
        <a:bodyPr/>
        <a:lstStyle/>
        <a:p>
          <a:endParaRPr lang="ru-RU"/>
        </a:p>
      </dgm:t>
    </dgm:pt>
    <dgm:pt modelId="{E1ACDA29-58FA-443C-ABDB-5D08A0121336}">
      <dgm:prSet phldrT="[Текст]"/>
      <dgm:spPr/>
      <dgm:t>
        <a:bodyPr/>
        <a:lstStyle/>
        <a:p>
          <a:r>
            <a:rPr lang="ru-RU" dirty="0" err="1"/>
            <a:t>пп</a:t>
          </a:r>
          <a:r>
            <a:rPr lang="ru-RU" dirty="0"/>
            <a:t>. «б»</a:t>
          </a:r>
        </a:p>
      </dgm:t>
    </dgm:pt>
    <dgm:pt modelId="{3E2F96E3-8413-4C83-AE41-5B0122DD8D59}" type="parTrans" cxnId="{25435177-BCDB-44A5-B887-D439020DEE92}">
      <dgm:prSet/>
      <dgm:spPr/>
      <dgm:t>
        <a:bodyPr/>
        <a:lstStyle/>
        <a:p>
          <a:endParaRPr lang="ru-RU"/>
        </a:p>
      </dgm:t>
    </dgm:pt>
    <dgm:pt modelId="{58278372-C77D-45E3-A7CC-06F7FD914562}" type="sibTrans" cxnId="{25435177-BCDB-44A5-B887-D439020DEE92}">
      <dgm:prSet/>
      <dgm:spPr/>
      <dgm:t>
        <a:bodyPr/>
        <a:lstStyle/>
        <a:p>
          <a:endParaRPr lang="ru-RU"/>
        </a:p>
      </dgm:t>
    </dgm:pt>
    <dgm:pt modelId="{2A8B05D4-B7AC-4DBC-B3F8-4042A7399190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материально-технического обеспечения ОД, оборудование помещений, необходимых для осуществления ОД по реализуемым ОП, в соответствии с требованиями, содержащимися в соответствующих образовательных программах</a:t>
          </a:r>
        </a:p>
      </dgm:t>
    </dgm:pt>
    <dgm:pt modelId="{671C9B90-A418-499B-BB11-9051DF354565}" type="parTrans" cxnId="{A4D53AC6-42C0-4C2E-B6C3-AEFD80835FF9}">
      <dgm:prSet/>
      <dgm:spPr/>
      <dgm:t>
        <a:bodyPr/>
        <a:lstStyle/>
        <a:p>
          <a:endParaRPr lang="ru-RU"/>
        </a:p>
      </dgm:t>
    </dgm:pt>
    <dgm:pt modelId="{693A90D4-D441-45FE-B092-CB636B1B1FF0}" type="sibTrans" cxnId="{A4D53AC6-42C0-4C2E-B6C3-AEFD80835FF9}">
      <dgm:prSet/>
      <dgm:spPr/>
      <dgm:t>
        <a:bodyPr/>
        <a:lstStyle/>
        <a:p>
          <a:endParaRPr lang="ru-RU"/>
        </a:p>
      </dgm:t>
    </dgm:pt>
    <dgm:pt modelId="{B5181C6F-5FA9-4683-A964-46635E2BEB6F}">
      <dgm:prSet phldrT="[Текст]"/>
      <dgm:spPr/>
      <dgm:t>
        <a:bodyPr/>
        <a:lstStyle/>
        <a:p>
          <a:r>
            <a:rPr lang="ru-RU" dirty="0" err="1"/>
            <a:t>пп</a:t>
          </a:r>
          <a:r>
            <a:rPr lang="ru-RU" dirty="0"/>
            <a:t>. «в»</a:t>
          </a:r>
        </a:p>
      </dgm:t>
    </dgm:pt>
    <dgm:pt modelId="{ACC9BC0A-CAD2-45A0-A856-FA1BBCFE5746}" type="parTrans" cxnId="{388127F0-1E2D-4295-9694-BC61DA829F2D}">
      <dgm:prSet/>
      <dgm:spPr/>
      <dgm:t>
        <a:bodyPr/>
        <a:lstStyle/>
        <a:p>
          <a:endParaRPr lang="ru-RU"/>
        </a:p>
      </dgm:t>
    </dgm:pt>
    <dgm:pt modelId="{8C01146B-5172-492E-81E7-70DF093D019D}" type="sibTrans" cxnId="{388127F0-1E2D-4295-9694-BC61DA829F2D}">
      <dgm:prSet/>
      <dgm:spPr/>
      <dgm:t>
        <a:bodyPr/>
        <a:lstStyle/>
        <a:p>
          <a:endParaRPr lang="ru-RU"/>
        </a:p>
      </dgm:t>
    </dgm:pt>
    <dgm:pt modelId="{25B05581-5640-435A-B93D-957494D2AB96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разработанных и утвержденных организацией, осуществляющей образовательную деятельность, образовательных программ в соответствии с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частями 2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8 статьи 12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"Об образовании в Российской Федерации". </a:t>
          </a:r>
        </a:p>
      </dgm:t>
    </dgm:pt>
    <dgm:pt modelId="{2623226C-E778-4459-BE1C-8C166B3F972E}" type="parTrans" cxnId="{84506431-9601-4A4D-8C77-173553C79416}">
      <dgm:prSet/>
      <dgm:spPr/>
      <dgm:t>
        <a:bodyPr/>
        <a:lstStyle/>
        <a:p>
          <a:endParaRPr lang="ru-RU"/>
        </a:p>
      </dgm:t>
    </dgm:pt>
    <dgm:pt modelId="{97225D1E-A606-4959-8B05-5ED72448BF91}" type="sibTrans" cxnId="{84506431-9601-4A4D-8C77-173553C79416}">
      <dgm:prSet/>
      <dgm:spPr/>
      <dgm:t>
        <a:bodyPr/>
        <a:lstStyle/>
        <a:p>
          <a:endParaRPr lang="ru-RU"/>
        </a:p>
      </dgm:t>
    </dgm:pt>
    <dgm:pt modelId="{79937795-F2DC-4747-8BB8-2AF950AEC669}" type="pres">
      <dgm:prSet presAssocID="{4BA4DEB5-B114-405C-9C04-D483918DC1EC}" presName="linearFlow" presStyleCnt="0">
        <dgm:presLayoutVars>
          <dgm:dir/>
          <dgm:animLvl val="lvl"/>
          <dgm:resizeHandles val="exact"/>
        </dgm:presLayoutVars>
      </dgm:prSet>
      <dgm:spPr/>
    </dgm:pt>
    <dgm:pt modelId="{CB8875E3-DEFB-4D22-A735-4351DAE1616F}" type="pres">
      <dgm:prSet presAssocID="{E3B75CAE-C90F-4C28-ACA3-E8E59B555CEE}" presName="composite" presStyleCnt="0"/>
      <dgm:spPr/>
    </dgm:pt>
    <dgm:pt modelId="{FEED20DA-43FB-4D38-8BAE-DE1D743F74DF}" type="pres">
      <dgm:prSet presAssocID="{E3B75CAE-C90F-4C28-ACA3-E8E59B555CE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6762E1-2C05-4F59-B2DE-8332DEC01D5A}" type="pres">
      <dgm:prSet presAssocID="{E3B75CAE-C90F-4C28-ACA3-E8E59B555CEE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B9742B95-386E-43EC-BA0D-E913853AF5C7}" type="pres">
      <dgm:prSet presAssocID="{290EEC9E-5E98-41CE-A84E-6595B2022CFE}" presName="sp" presStyleCnt="0"/>
      <dgm:spPr/>
    </dgm:pt>
    <dgm:pt modelId="{6A63532C-A174-4815-B2A2-3D55289A2A8D}" type="pres">
      <dgm:prSet presAssocID="{E1ACDA29-58FA-443C-ABDB-5D08A0121336}" presName="composite" presStyleCnt="0"/>
      <dgm:spPr/>
    </dgm:pt>
    <dgm:pt modelId="{812D82F4-A3FC-4A4D-897B-DA30428D87E7}" type="pres">
      <dgm:prSet presAssocID="{E1ACDA29-58FA-443C-ABDB-5D08A012133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0DA465B-0CFD-4466-A6E8-920DD6E1B618}" type="pres">
      <dgm:prSet presAssocID="{E1ACDA29-58FA-443C-ABDB-5D08A0121336}" presName="descendantText" presStyleLbl="alignAcc1" presStyleIdx="1" presStyleCnt="3" custScaleX="99511" custScaleY="127292" custLinFactNeighborX="813" custLinFactNeighborY="-8225">
        <dgm:presLayoutVars>
          <dgm:bulletEnabled val="1"/>
        </dgm:presLayoutVars>
      </dgm:prSet>
      <dgm:spPr/>
    </dgm:pt>
    <dgm:pt modelId="{66525177-7FF6-4724-8B0A-6B35A57406A1}" type="pres">
      <dgm:prSet presAssocID="{58278372-C77D-45E3-A7CC-06F7FD914562}" presName="sp" presStyleCnt="0"/>
      <dgm:spPr/>
    </dgm:pt>
    <dgm:pt modelId="{E27B8EA1-7B1A-447F-B6D0-9F6A9E3F0744}" type="pres">
      <dgm:prSet presAssocID="{B5181C6F-5FA9-4683-A964-46635E2BEB6F}" presName="composite" presStyleCnt="0"/>
      <dgm:spPr/>
    </dgm:pt>
    <dgm:pt modelId="{DA792547-6341-4AD0-8256-E29958773D21}" type="pres">
      <dgm:prSet presAssocID="{B5181C6F-5FA9-4683-A964-46635E2BEB6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77EF86B-4CB1-40EC-8AAB-3B32255D5008}" type="pres">
      <dgm:prSet presAssocID="{B5181C6F-5FA9-4683-A964-46635E2BEB6F}" presName="descendantText" presStyleLbl="alignAcc1" presStyleIdx="2" presStyleCnt="3" custScaleX="99312" custScaleY="129054">
        <dgm:presLayoutVars>
          <dgm:bulletEnabled val="1"/>
        </dgm:presLayoutVars>
      </dgm:prSet>
      <dgm:spPr/>
    </dgm:pt>
  </dgm:ptLst>
  <dgm:cxnLst>
    <dgm:cxn modelId="{3471EB0E-A85F-443C-AAE9-09147896B380}" srcId="{E3B75CAE-C90F-4C28-ACA3-E8E59B555CEE}" destId="{51535B31-57F2-4E50-BCCC-BF3343C70704}" srcOrd="0" destOrd="0" parTransId="{695B7A44-EC5A-4F87-A14A-A561056641BD}" sibTransId="{6E0AF5E8-017F-4A8A-B8D4-0C20E94C6414}"/>
    <dgm:cxn modelId="{E6E1762A-4561-4B9E-B3BF-FA9E4BDC3853}" type="presOf" srcId="{4BA4DEB5-B114-405C-9C04-D483918DC1EC}" destId="{79937795-F2DC-4747-8BB8-2AF950AEC669}" srcOrd="0" destOrd="0" presId="urn:microsoft.com/office/officeart/2005/8/layout/chevron2"/>
    <dgm:cxn modelId="{84506431-9601-4A4D-8C77-173553C79416}" srcId="{B5181C6F-5FA9-4683-A964-46635E2BEB6F}" destId="{25B05581-5640-435A-B93D-957494D2AB96}" srcOrd="0" destOrd="0" parTransId="{2623226C-E778-4459-BE1C-8C166B3F972E}" sibTransId="{97225D1E-A606-4959-8B05-5ED72448BF91}"/>
    <dgm:cxn modelId="{2E6BB631-B669-44C4-94A7-06C18A7547FF}" type="presOf" srcId="{B5181C6F-5FA9-4683-A964-46635E2BEB6F}" destId="{DA792547-6341-4AD0-8256-E29958773D21}" srcOrd="0" destOrd="0" presId="urn:microsoft.com/office/officeart/2005/8/layout/chevron2"/>
    <dgm:cxn modelId="{A3A2E242-EE62-4C7F-AB61-A6C303801E1A}" type="presOf" srcId="{25B05581-5640-435A-B93D-957494D2AB96}" destId="{977EF86B-4CB1-40EC-8AAB-3B32255D5008}" srcOrd="0" destOrd="0" presId="urn:microsoft.com/office/officeart/2005/8/layout/chevron2"/>
    <dgm:cxn modelId="{FFED1869-DA71-4AE9-A8C6-0F0BDE157B60}" type="presOf" srcId="{E3B75CAE-C90F-4C28-ACA3-E8E59B555CEE}" destId="{FEED20DA-43FB-4D38-8BAE-DE1D743F74DF}" srcOrd="0" destOrd="0" presId="urn:microsoft.com/office/officeart/2005/8/layout/chevron2"/>
    <dgm:cxn modelId="{12FE884E-F154-42A1-A08A-292755778B10}" type="presOf" srcId="{E1ACDA29-58FA-443C-ABDB-5D08A0121336}" destId="{812D82F4-A3FC-4A4D-897B-DA30428D87E7}" srcOrd="0" destOrd="0" presId="urn:microsoft.com/office/officeart/2005/8/layout/chevron2"/>
    <dgm:cxn modelId="{25435177-BCDB-44A5-B887-D439020DEE92}" srcId="{4BA4DEB5-B114-405C-9C04-D483918DC1EC}" destId="{E1ACDA29-58FA-443C-ABDB-5D08A0121336}" srcOrd="1" destOrd="0" parTransId="{3E2F96E3-8413-4C83-AE41-5B0122DD8D59}" sibTransId="{58278372-C77D-45E3-A7CC-06F7FD914562}"/>
    <dgm:cxn modelId="{CF319993-4C4C-492A-AA2D-F2E820B8817E}" type="presOf" srcId="{2A8B05D4-B7AC-4DBC-B3F8-4042A7399190}" destId="{C0DA465B-0CFD-4466-A6E8-920DD6E1B618}" srcOrd="0" destOrd="0" presId="urn:microsoft.com/office/officeart/2005/8/layout/chevron2"/>
    <dgm:cxn modelId="{0932A6AE-9F69-4E25-A7F3-CC0B8E2A7572}" srcId="{4BA4DEB5-B114-405C-9C04-D483918DC1EC}" destId="{E3B75CAE-C90F-4C28-ACA3-E8E59B555CEE}" srcOrd="0" destOrd="0" parTransId="{C50F71B4-BB5C-4D8A-91F4-E789E8271EA8}" sibTransId="{290EEC9E-5E98-41CE-A84E-6595B2022CFE}"/>
    <dgm:cxn modelId="{67F924C0-3F6A-474E-91E4-25EF71E24F0D}" type="presOf" srcId="{51535B31-57F2-4E50-BCCC-BF3343C70704}" destId="{0E6762E1-2C05-4F59-B2DE-8332DEC01D5A}" srcOrd="0" destOrd="0" presId="urn:microsoft.com/office/officeart/2005/8/layout/chevron2"/>
    <dgm:cxn modelId="{A4D53AC6-42C0-4C2E-B6C3-AEFD80835FF9}" srcId="{E1ACDA29-58FA-443C-ABDB-5D08A0121336}" destId="{2A8B05D4-B7AC-4DBC-B3F8-4042A7399190}" srcOrd="0" destOrd="0" parTransId="{671C9B90-A418-499B-BB11-9051DF354565}" sibTransId="{693A90D4-D441-45FE-B092-CB636B1B1FF0}"/>
    <dgm:cxn modelId="{388127F0-1E2D-4295-9694-BC61DA829F2D}" srcId="{4BA4DEB5-B114-405C-9C04-D483918DC1EC}" destId="{B5181C6F-5FA9-4683-A964-46635E2BEB6F}" srcOrd="2" destOrd="0" parTransId="{ACC9BC0A-CAD2-45A0-A856-FA1BBCFE5746}" sibTransId="{8C01146B-5172-492E-81E7-70DF093D019D}"/>
    <dgm:cxn modelId="{FC775AFE-A133-4F61-9291-12DFE6901D3E}" type="presParOf" srcId="{79937795-F2DC-4747-8BB8-2AF950AEC669}" destId="{CB8875E3-DEFB-4D22-A735-4351DAE1616F}" srcOrd="0" destOrd="0" presId="urn:microsoft.com/office/officeart/2005/8/layout/chevron2"/>
    <dgm:cxn modelId="{68CFAB07-B331-4D9E-AEF8-7E982031C252}" type="presParOf" srcId="{CB8875E3-DEFB-4D22-A735-4351DAE1616F}" destId="{FEED20DA-43FB-4D38-8BAE-DE1D743F74DF}" srcOrd="0" destOrd="0" presId="urn:microsoft.com/office/officeart/2005/8/layout/chevron2"/>
    <dgm:cxn modelId="{A8B3C1AE-2343-44E5-B1C9-C5843924C144}" type="presParOf" srcId="{CB8875E3-DEFB-4D22-A735-4351DAE1616F}" destId="{0E6762E1-2C05-4F59-B2DE-8332DEC01D5A}" srcOrd="1" destOrd="0" presId="urn:microsoft.com/office/officeart/2005/8/layout/chevron2"/>
    <dgm:cxn modelId="{F9656ADA-909C-4151-B6E2-B47920847D4A}" type="presParOf" srcId="{79937795-F2DC-4747-8BB8-2AF950AEC669}" destId="{B9742B95-386E-43EC-BA0D-E913853AF5C7}" srcOrd="1" destOrd="0" presId="urn:microsoft.com/office/officeart/2005/8/layout/chevron2"/>
    <dgm:cxn modelId="{1513AA6C-32BC-4127-9059-52E96A6AF2F5}" type="presParOf" srcId="{79937795-F2DC-4747-8BB8-2AF950AEC669}" destId="{6A63532C-A174-4815-B2A2-3D55289A2A8D}" srcOrd="2" destOrd="0" presId="urn:microsoft.com/office/officeart/2005/8/layout/chevron2"/>
    <dgm:cxn modelId="{380E0657-734C-415A-B35B-68ECD6AE9FBF}" type="presParOf" srcId="{6A63532C-A174-4815-B2A2-3D55289A2A8D}" destId="{812D82F4-A3FC-4A4D-897B-DA30428D87E7}" srcOrd="0" destOrd="0" presId="urn:microsoft.com/office/officeart/2005/8/layout/chevron2"/>
    <dgm:cxn modelId="{C5B03E87-E302-4C1D-A48E-B4B1C0251CD2}" type="presParOf" srcId="{6A63532C-A174-4815-B2A2-3D55289A2A8D}" destId="{C0DA465B-0CFD-4466-A6E8-920DD6E1B618}" srcOrd="1" destOrd="0" presId="urn:microsoft.com/office/officeart/2005/8/layout/chevron2"/>
    <dgm:cxn modelId="{8FDC7EEE-8587-4AF6-83E4-B259070BEE09}" type="presParOf" srcId="{79937795-F2DC-4747-8BB8-2AF950AEC669}" destId="{66525177-7FF6-4724-8B0A-6B35A57406A1}" srcOrd="3" destOrd="0" presId="urn:microsoft.com/office/officeart/2005/8/layout/chevron2"/>
    <dgm:cxn modelId="{CF332967-A22C-43B7-943C-9F01E563647D}" type="presParOf" srcId="{79937795-F2DC-4747-8BB8-2AF950AEC669}" destId="{E27B8EA1-7B1A-447F-B6D0-9F6A9E3F0744}" srcOrd="4" destOrd="0" presId="urn:microsoft.com/office/officeart/2005/8/layout/chevron2"/>
    <dgm:cxn modelId="{B1ED5DAA-0CB0-4F0D-9F48-3E2439FB675C}" type="presParOf" srcId="{E27B8EA1-7B1A-447F-B6D0-9F6A9E3F0744}" destId="{DA792547-6341-4AD0-8256-E29958773D21}" srcOrd="0" destOrd="0" presId="urn:microsoft.com/office/officeart/2005/8/layout/chevron2"/>
    <dgm:cxn modelId="{C7FEBC0E-0CBD-44ED-966D-F09070EAAD6D}" type="presParOf" srcId="{E27B8EA1-7B1A-447F-B6D0-9F6A9E3F0744}" destId="{977EF86B-4CB1-40EC-8AAB-3B32255D50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4DEB5-B114-405C-9C04-D483918DC1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75CAE-C90F-4C28-ACA3-E8E59B555CE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«г»</a:t>
          </a:r>
        </a:p>
      </dgm:t>
    </dgm:pt>
    <dgm:pt modelId="{C50F71B4-BB5C-4D8A-91F4-E789E8271EA8}" type="parTrans" cxnId="{0932A6AE-9F69-4E25-A7F3-CC0B8E2A7572}">
      <dgm:prSet/>
      <dgm:spPr/>
      <dgm:t>
        <a:bodyPr/>
        <a:lstStyle/>
        <a:p>
          <a:endParaRPr lang="ru-RU"/>
        </a:p>
      </dgm:t>
    </dgm:pt>
    <dgm:pt modelId="{290EEC9E-5E98-41CE-A84E-6595B2022CFE}" type="sibTrans" cxnId="{0932A6AE-9F69-4E25-A7F3-CC0B8E2A7572}">
      <dgm:prSet/>
      <dgm:spPr/>
      <dgm:t>
        <a:bodyPr/>
        <a:lstStyle/>
        <a:p>
          <a:endParaRPr lang="ru-RU"/>
        </a:p>
      </dgm:t>
    </dgm:pt>
    <dgm:pt modelId="{51535B31-57F2-4E50-BCCC-BF3343C70704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 в соответствии с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пунктом 2 части 3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частью 10 статьи 11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статьей 46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статьей 50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"Об образовании в Российской Федерации"</a:t>
          </a:r>
        </a:p>
      </dgm:t>
    </dgm:pt>
    <dgm:pt modelId="{695B7A44-EC5A-4F87-A14A-A561056641BD}" type="parTrans" cxnId="{3471EB0E-A85F-443C-AAE9-09147896B380}">
      <dgm:prSet/>
      <dgm:spPr/>
      <dgm:t>
        <a:bodyPr/>
        <a:lstStyle/>
        <a:p>
          <a:endParaRPr lang="ru-RU"/>
        </a:p>
      </dgm:t>
    </dgm:pt>
    <dgm:pt modelId="{6E0AF5E8-017F-4A8A-B8D4-0C20E94C6414}" type="sibTrans" cxnId="{3471EB0E-A85F-443C-AAE9-09147896B380}">
      <dgm:prSet/>
      <dgm:spPr/>
      <dgm:t>
        <a:bodyPr/>
        <a:lstStyle/>
        <a:p>
          <a:endParaRPr lang="ru-RU"/>
        </a:p>
      </dgm:t>
    </dgm:pt>
    <dgm:pt modelId="{E1ACDA29-58FA-443C-ABDB-5D08A012133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«д»</a:t>
          </a:r>
        </a:p>
      </dgm:t>
    </dgm:pt>
    <dgm:pt modelId="{3E2F96E3-8413-4C83-AE41-5B0122DD8D59}" type="parTrans" cxnId="{25435177-BCDB-44A5-B887-D439020DEE92}">
      <dgm:prSet/>
      <dgm:spPr/>
      <dgm:t>
        <a:bodyPr/>
        <a:lstStyle/>
        <a:p>
          <a:endParaRPr lang="ru-RU"/>
        </a:p>
      </dgm:t>
    </dgm:pt>
    <dgm:pt modelId="{58278372-C77D-45E3-A7CC-06F7FD914562}" type="sibTrans" cxnId="{25435177-BCDB-44A5-B887-D439020DEE92}">
      <dgm:prSet/>
      <dgm:spPr/>
      <dgm:t>
        <a:bodyPr/>
        <a:lstStyle/>
        <a:p>
          <a:endParaRPr lang="ru-RU"/>
        </a:p>
      </dgm:t>
    </dgm:pt>
    <dgm:pt modelId="{2A8B05D4-B7AC-4DBC-B3F8-4042A7399190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соответствии с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tooltip="Федеральный закон от 30.03.1999 N 52-ФЗ (ред. от 02.07.2021) &quot;О санитарно-эпидемиологическом благополучии населения&quot; (с изм. и доп., вступ. в силу с 01.01.2022){КонсультантПлюс}"/>
            </a:rPr>
            <a:t>пунктом 2 статьи 40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 санитарно-эпидемиологическом благополучии населения"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по образовательным программам, указанным в лицензии </a:t>
          </a:r>
        </a:p>
      </dgm:t>
    </dgm:pt>
    <dgm:pt modelId="{671C9B90-A418-499B-BB11-9051DF354565}" type="parTrans" cxnId="{A4D53AC6-42C0-4C2E-B6C3-AEFD80835FF9}">
      <dgm:prSet/>
      <dgm:spPr/>
      <dgm:t>
        <a:bodyPr/>
        <a:lstStyle/>
        <a:p>
          <a:endParaRPr lang="ru-RU"/>
        </a:p>
      </dgm:t>
    </dgm:pt>
    <dgm:pt modelId="{693A90D4-D441-45FE-B092-CB636B1B1FF0}" type="sibTrans" cxnId="{A4D53AC6-42C0-4C2E-B6C3-AEFD80835FF9}">
      <dgm:prSet/>
      <dgm:spPr/>
      <dgm:t>
        <a:bodyPr/>
        <a:lstStyle/>
        <a:p>
          <a:endParaRPr lang="ru-RU"/>
        </a:p>
      </dgm:t>
    </dgm:pt>
    <dgm:pt modelId="{79937795-F2DC-4747-8BB8-2AF950AEC669}" type="pres">
      <dgm:prSet presAssocID="{4BA4DEB5-B114-405C-9C04-D483918DC1EC}" presName="linearFlow" presStyleCnt="0">
        <dgm:presLayoutVars>
          <dgm:dir/>
          <dgm:animLvl val="lvl"/>
          <dgm:resizeHandles val="exact"/>
        </dgm:presLayoutVars>
      </dgm:prSet>
      <dgm:spPr/>
    </dgm:pt>
    <dgm:pt modelId="{CB8875E3-DEFB-4D22-A735-4351DAE1616F}" type="pres">
      <dgm:prSet presAssocID="{E3B75CAE-C90F-4C28-ACA3-E8E59B555CEE}" presName="composite" presStyleCnt="0"/>
      <dgm:spPr/>
    </dgm:pt>
    <dgm:pt modelId="{FEED20DA-43FB-4D38-8BAE-DE1D743F74DF}" type="pres">
      <dgm:prSet presAssocID="{E3B75CAE-C90F-4C28-ACA3-E8E59B555CE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E6762E1-2C05-4F59-B2DE-8332DEC01D5A}" type="pres">
      <dgm:prSet presAssocID="{E3B75CAE-C90F-4C28-ACA3-E8E59B555CEE}" presName="descendantText" presStyleLbl="alignAcc1" presStyleIdx="0" presStyleCnt="2">
        <dgm:presLayoutVars>
          <dgm:bulletEnabled val="1"/>
        </dgm:presLayoutVars>
      </dgm:prSet>
      <dgm:spPr/>
    </dgm:pt>
    <dgm:pt modelId="{B9742B95-386E-43EC-BA0D-E913853AF5C7}" type="pres">
      <dgm:prSet presAssocID="{290EEC9E-5E98-41CE-A84E-6595B2022CFE}" presName="sp" presStyleCnt="0"/>
      <dgm:spPr/>
    </dgm:pt>
    <dgm:pt modelId="{6A63532C-A174-4815-B2A2-3D55289A2A8D}" type="pres">
      <dgm:prSet presAssocID="{E1ACDA29-58FA-443C-ABDB-5D08A0121336}" presName="composite" presStyleCnt="0"/>
      <dgm:spPr/>
    </dgm:pt>
    <dgm:pt modelId="{812D82F4-A3FC-4A4D-897B-DA30428D87E7}" type="pres">
      <dgm:prSet presAssocID="{E1ACDA29-58FA-443C-ABDB-5D08A012133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0DA465B-0CFD-4466-A6E8-920DD6E1B618}" type="pres">
      <dgm:prSet presAssocID="{E1ACDA29-58FA-443C-ABDB-5D08A0121336}" presName="descendantText" presStyleLbl="alignAcc1" presStyleIdx="1" presStyleCnt="2" custScaleX="99798" custScaleY="127292">
        <dgm:presLayoutVars>
          <dgm:bulletEnabled val="1"/>
        </dgm:presLayoutVars>
      </dgm:prSet>
      <dgm:spPr/>
    </dgm:pt>
  </dgm:ptLst>
  <dgm:cxnLst>
    <dgm:cxn modelId="{3471EB0E-A85F-443C-AAE9-09147896B380}" srcId="{E3B75CAE-C90F-4C28-ACA3-E8E59B555CEE}" destId="{51535B31-57F2-4E50-BCCC-BF3343C70704}" srcOrd="0" destOrd="0" parTransId="{695B7A44-EC5A-4F87-A14A-A561056641BD}" sibTransId="{6E0AF5E8-017F-4A8A-B8D4-0C20E94C6414}"/>
    <dgm:cxn modelId="{C923F02D-5BEF-4F70-A49C-3F76902FFA70}" type="presOf" srcId="{E1ACDA29-58FA-443C-ABDB-5D08A0121336}" destId="{812D82F4-A3FC-4A4D-897B-DA30428D87E7}" srcOrd="0" destOrd="0" presId="urn:microsoft.com/office/officeart/2005/8/layout/chevron2"/>
    <dgm:cxn modelId="{FA3F9153-A974-4787-A31D-325AB055D690}" type="presOf" srcId="{E3B75CAE-C90F-4C28-ACA3-E8E59B555CEE}" destId="{FEED20DA-43FB-4D38-8BAE-DE1D743F74DF}" srcOrd="0" destOrd="0" presId="urn:microsoft.com/office/officeart/2005/8/layout/chevron2"/>
    <dgm:cxn modelId="{D3C9DE55-F1A0-4F59-ABD6-5969CB01487C}" type="presOf" srcId="{4BA4DEB5-B114-405C-9C04-D483918DC1EC}" destId="{79937795-F2DC-4747-8BB8-2AF950AEC669}" srcOrd="0" destOrd="0" presId="urn:microsoft.com/office/officeart/2005/8/layout/chevron2"/>
    <dgm:cxn modelId="{25435177-BCDB-44A5-B887-D439020DEE92}" srcId="{4BA4DEB5-B114-405C-9C04-D483918DC1EC}" destId="{E1ACDA29-58FA-443C-ABDB-5D08A0121336}" srcOrd="1" destOrd="0" parTransId="{3E2F96E3-8413-4C83-AE41-5B0122DD8D59}" sibTransId="{58278372-C77D-45E3-A7CC-06F7FD914562}"/>
    <dgm:cxn modelId="{AD12525A-CC3C-4DED-8DE3-D9EAE41FFD68}" type="presOf" srcId="{2A8B05D4-B7AC-4DBC-B3F8-4042A7399190}" destId="{C0DA465B-0CFD-4466-A6E8-920DD6E1B618}" srcOrd="0" destOrd="0" presId="urn:microsoft.com/office/officeart/2005/8/layout/chevron2"/>
    <dgm:cxn modelId="{0932A6AE-9F69-4E25-A7F3-CC0B8E2A7572}" srcId="{4BA4DEB5-B114-405C-9C04-D483918DC1EC}" destId="{E3B75CAE-C90F-4C28-ACA3-E8E59B555CEE}" srcOrd="0" destOrd="0" parTransId="{C50F71B4-BB5C-4D8A-91F4-E789E8271EA8}" sibTransId="{290EEC9E-5E98-41CE-A84E-6595B2022CFE}"/>
    <dgm:cxn modelId="{A4D53AC6-42C0-4C2E-B6C3-AEFD80835FF9}" srcId="{E1ACDA29-58FA-443C-ABDB-5D08A0121336}" destId="{2A8B05D4-B7AC-4DBC-B3F8-4042A7399190}" srcOrd="0" destOrd="0" parTransId="{671C9B90-A418-499B-BB11-9051DF354565}" sibTransId="{693A90D4-D441-45FE-B092-CB636B1B1FF0}"/>
    <dgm:cxn modelId="{DC9DEEFB-BF0E-4CD9-96DF-5340E4ABB716}" type="presOf" srcId="{51535B31-57F2-4E50-BCCC-BF3343C70704}" destId="{0E6762E1-2C05-4F59-B2DE-8332DEC01D5A}" srcOrd="0" destOrd="0" presId="urn:microsoft.com/office/officeart/2005/8/layout/chevron2"/>
    <dgm:cxn modelId="{8DE8BC97-E4CF-4BE0-B79F-2B705C7DFDFD}" type="presParOf" srcId="{79937795-F2DC-4747-8BB8-2AF950AEC669}" destId="{CB8875E3-DEFB-4D22-A735-4351DAE1616F}" srcOrd="0" destOrd="0" presId="urn:microsoft.com/office/officeart/2005/8/layout/chevron2"/>
    <dgm:cxn modelId="{BAEF9451-6B27-46E8-9A49-37FCAF978ECB}" type="presParOf" srcId="{CB8875E3-DEFB-4D22-A735-4351DAE1616F}" destId="{FEED20DA-43FB-4D38-8BAE-DE1D743F74DF}" srcOrd="0" destOrd="0" presId="urn:microsoft.com/office/officeart/2005/8/layout/chevron2"/>
    <dgm:cxn modelId="{FEE70FC2-0A9C-4FA8-9C06-D2B69B2F3B32}" type="presParOf" srcId="{CB8875E3-DEFB-4D22-A735-4351DAE1616F}" destId="{0E6762E1-2C05-4F59-B2DE-8332DEC01D5A}" srcOrd="1" destOrd="0" presId="urn:microsoft.com/office/officeart/2005/8/layout/chevron2"/>
    <dgm:cxn modelId="{C3C34EF9-A8AE-4E8D-B32B-251FCF0A77F5}" type="presParOf" srcId="{79937795-F2DC-4747-8BB8-2AF950AEC669}" destId="{B9742B95-386E-43EC-BA0D-E913853AF5C7}" srcOrd="1" destOrd="0" presId="urn:microsoft.com/office/officeart/2005/8/layout/chevron2"/>
    <dgm:cxn modelId="{BD8853E4-5B04-44C6-9CA6-2E01F0947F07}" type="presParOf" srcId="{79937795-F2DC-4747-8BB8-2AF950AEC669}" destId="{6A63532C-A174-4815-B2A2-3D55289A2A8D}" srcOrd="2" destOrd="0" presId="urn:microsoft.com/office/officeart/2005/8/layout/chevron2"/>
    <dgm:cxn modelId="{5AA58981-E17A-4708-9A1F-EBBCE221F0F6}" type="presParOf" srcId="{6A63532C-A174-4815-B2A2-3D55289A2A8D}" destId="{812D82F4-A3FC-4A4D-897B-DA30428D87E7}" srcOrd="0" destOrd="0" presId="urn:microsoft.com/office/officeart/2005/8/layout/chevron2"/>
    <dgm:cxn modelId="{4E925D87-5F6E-41D9-A369-5C898685397D}" type="presParOf" srcId="{6A63532C-A174-4815-B2A2-3D55289A2A8D}" destId="{C0DA465B-0CFD-4466-A6E8-920DD6E1B6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11F97-2FB7-48E2-8C44-E301CFC38363}">
      <dsp:nvSpPr>
        <dsp:cNvPr id="0" name=""/>
        <dsp:cNvSpPr/>
      </dsp:nvSpPr>
      <dsp:spPr>
        <a:xfrm>
          <a:off x="212975" y="2307"/>
          <a:ext cx="1795546" cy="897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Вузы </a:t>
          </a:r>
        </a:p>
      </dsp:txBody>
      <dsp:txXfrm>
        <a:off x="239270" y="28602"/>
        <a:ext cx="1742956" cy="845183"/>
      </dsp:txXfrm>
    </dsp:sp>
    <dsp:sp modelId="{A5F67443-9B02-415A-B4F5-BF4A5515CB5F}">
      <dsp:nvSpPr>
        <dsp:cNvPr id="0" name=""/>
        <dsp:cNvSpPr/>
      </dsp:nvSpPr>
      <dsp:spPr>
        <a:xfrm>
          <a:off x="392530" y="900081"/>
          <a:ext cx="179554" cy="673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29"/>
              </a:lnTo>
              <a:lnTo>
                <a:pt x="179554" y="673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95653-8FC2-43ED-B6CF-3DD01324D663}">
      <dsp:nvSpPr>
        <dsp:cNvPr id="0" name=""/>
        <dsp:cNvSpPr/>
      </dsp:nvSpPr>
      <dsp:spPr>
        <a:xfrm>
          <a:off x="572084" y="1124524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Июль –август </a:t>
          </a:r>
        </a:p>
      </dsp:txBody>
      <dsp:txXfrm>
        <a:off x="598379" y="1150819"/>
        <a:ext cx="1383847" cy="845183"/>
      </dsp:txXfrm>
    </dsp:sp>
    <dsp:sp modelId="{AF363836-9AE7-40F4-8CB9-FE664394A8EE}">
      <dsp:nvSpPr>
        <dsp:cNvPr id="0" name=""/>
        <dsp:cNvSpPr/>
      </dsp:nvSpPr>
      <dsp:spPr>
        <a:xfrm>
          <a:off x="392530" y="900081"/>
          <a:ext cx="179554" cy="179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546"/>
              </a:lnTo>
              <a:lnTo>
                <a:pt x="179554" y="179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EF6AB-0930-4201-9557-F20CDEF10597}">
      <dsp:nvSpPr>
        <dsp:cNvPr id="0" name=""/>
        <dsp:cNvSpPr/>
      </dsp:nvSpPr>
      <dsp:spPr>
        <a:xfrm>
          <a:off x="572084" y="2246740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менее 30 участников </a:t>
          </a:r>
        </a:p>
      </dsp:txBody>
      <dsp:txXfrm>
        <a:off x="598379" y="2273035"/>
        <a:ext cx="1383847" cy="845183"/>
      </dsp:txXfrm>
    </dsp:sp>
    <dsp:sp modelId="{D219C1AF-139A-4C9A-9385-7946CF1AAC80}">
      <dsp:nvSpPr>
        <dsp:cNvPr id="0" name=""/>
        <dsp:cNvSpPr/>
      </dsp:nvSpPr>
      <dsp:spPr>
        <a:xfrm>
          <a:off x="2457408" y="2307"/>
          <a:ext cx="1795546" cy="897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СПО </a:t>
          </a:r>
        </a:p>
      </dsp:txBody>
      <dsp:txXfrm>
        <a:off x="2483703" y="28602"/>
        <a:ext cx="1742956" cy="845183"/>
      </dsp:txXfrm>
    </dsp:sp>
    <dsp:sp modelId="{C5561F86-B931-4B5F-B026-F8259B1477AA}">
      <dsp:nvSpPr>
        <dsp:cNvPr id="0" name=""/>
        <dsp:cNvSpPr/>
      </dsp:nvSpPr>
      <dsp:spPr>
        <a:xfrm>
          <a:off x="2636962" y="900081"/>
          <a:ext cx="179554" cy="673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29"/>
              </a:lnTo>
              <a:lnTo>
                <a:pt x="179554" y="673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A74AF-01E8-4976-95EC-E1E5C7F2D649}">
      <dsp:nvSpPr>
        <dsp:cNvPr id="0" name=""/>
        <dsp:cNvSpPr/>
      </dsp:nvSpPr>
      <dsp:spPr>
        <a:xfrm>
          <a:off x="2816517" y="1124524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Август –сентябрь </a:t>
          </a:r>
        </a:p>
      </dsp:txBody>
      <dsp:txXfrm>
        <a:off x="2842812" y="1150819"/>
        <a:ext cx="1383847" cy="845183"/>
      </dsp:txXfrm>
    </dsp:sp>
    <dsp:sp modelId="{A11A22CC-9FF0-4E1A-84B6-49069575B3A9}">
      <dsp:nvSpPr>
        <dsp:cNvPr id="0" name=""/>
        <dsp:cNvSpPr/>
      </dsp:nvSpPr>
      <dsp:spPr>
        <a:xfrm>
          <a:off x="2636962" y="900081"/>
          <a:ext cx="179554" cy="179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546"/>
              </a:lnTo>
              <a:lnTo>
                <a:pt x="179554" y="179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C2B46-4E24-4845-B489-777F005892B7}">
      <dsp:nvSpPr>
        <dsp:cNvPr id="0" name=""/>
        <dsp:cNvSpPr/>
      </dsp:nvSpPr>
      <dsp:spPr>
        <a:xfrm>
          <a:off x="2816517" y="2246740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менее 100 участников </a:t>
          </a:r>
        </a:p>
      </dsp:txBody>
      <dsp:txXfrm>
        <a:off x="2842812" y="2273035"/>
        <a:ext cx="1383847" cy="845183"/>
      </dsp:txXfrm>
    </dsp:sp>
    <dsp:sp modelId="{D0CC7D0F-A888-40BA-A48A-C3863B7B879A}">
      <dsp:nvSpPr>
        <dsp:cNvPr id="0" name=""/>
        <dsp:cNvSpPr/>
      </dsp:nvSpPr>
      <dsp:spPr>
        <a:xfrm>
          <a:off x="4701841" y="2307"/>
          <a:ext cx="1795546" cy="897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Школы </a:t>
          </a:r>
        </a:p>
      </dsp:txBody>
      <dsp:txXfrm>
        <a:off x="4728136" y="28602"/>
        <a:ext cx="1742956" cy="845183"/>
      </dsp:txXfrm>
    </dsp:sp>
    <dsp:sp modelId="{B7052865-A16B-480B-A7AB-1394526FEB78}">
      <dsp:nvSpPr>
        <dsp:cNvPr id="0" name=""/>
        <dsp:cNvSpPr/>
      </dsp:nvSpPr>
      <dsp:spPr>
        <a:xfrm>
          <a:off x="4881395" y="900081"/>
          <a:ext cx="179554" cy="673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29"/>
              </a:lnTo>
              <a:lnTo>
                <a:pt x="179554" y="673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C2B52-ED3E-4EFB-9E5D-9F2C84AB7963}">
      <dsp:nvSpPr>
        <dsp:cNvPr id="0" name=""/>
        <dsp:cNvSpPr/>
      </dsp:nvSpPr>
      <dsp:spPr>
        <a:xfrm>
          <a:off x="5060950" y="1124524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 </a:t>
          </a:r>
          <a:r>
            <a:rPr lang="ru-RU" sz="1800" kern="1200" dirty="0"/>
            <a:t>Сентябрь – октябрь </a:t>
          </a:r>
        </a:p>
      </dsp:txBody>
      <dsp:txXfrm>
        <a:off x="5087245" y="1150819"/>
        <a:ext cx="1383847" cy="845183"/>
      </dsp:txXfrm>
    </dsp:sp>
    <dsp:sp modelId="{EA8698D2-DD41-4CE7-BCA5-F872EAC317F3}">
      <dsp:nvSpPr>
        <dsp:cNvPr id="0" name=""/>
        <dsp:cNvSpPr/>
      </dsp:nvSpPr>
      <dsp:spPr>
        <a:xfrm>
          <a:off x="4881395" y="900081"/>
          <a:ext cx="179554" cy="179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546"/>
              </a:lnTo>
              <a:lnTo>
                <a:pt x="179554" y="179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B9012-7236-45B8-B160-18FC7650B78F}">
      <dsp:nvSpPr>
        <dsp:cNvPr id="0" name=""/>
        <dsp:cNvSpPr/>
      </dsp:nvSpPr>
      <dsp:spPr>
        <a:xfrm>
          <a:off x="5060950" y="2246740"/>
          <a:ext cx="143643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менее 100 участников </a:t>
          </a:r>
        </a:p>
      </dsp:txBody>
      <dsp:txXfrm>
        <a:off x="5087245" y="2273035"/>
        <a:ext cx="1383847" cy="84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CCE5-72BE-4CC7-89B5-EC27C83E880C}">
      <dsp:nvSpPr>
        <dsp:cNvPr id="0" name=""/>
        <dsp:cNvSpPr/>
      </dsp:nvSpPr>
      <dsp:spPr>
        <a:xfrm>
          <a:off x="0" y="8288"/>
          <a:ext cx="8015592" cy="169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alibri" pitchFamily="34" charset="0"/>
              <a:cs typeface="Calibri" pitchFamily="34" charset="0"/>
            </a:rPr>
            <a:t>Федеральный закон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alibri" pitchFamily="34" charset="0"/>
              <a:cs typeface="Calibri" pitchFamily="34" charset="0"/>
            </a:rPr>
            <a:t>от 11.06.2021 № 170-ФЗ</a:t>
          </a:r>
        </a:p>
      </dsp:txBody>
      <dsp:txXfrm>
        <a:off x="0" y="8288"/>
        <a:ext cx="8015592" cy="1699200"/>
      </dsp:txXfrm>
    </dsp:sp>
    <dsp:sp modelId="{79C13D62-90EB-4242-8E43-8854A0AFBA83}">
      <dsp:nvSpPr>
        <dsp:cNvPr id="0" name=""/>
        <dsp:cNvSpPr/>
      </dsp:nvSpPr>
      <dsp:spPr>
        <a:xfrm>
          <a:off x="0" y="1707488"/>
          <a:ext cx="8015592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Calibri" pitchFamily="34" charset="0"/>
              <a:cs typeface="Calibri" pitchFamily="34" charset="0"/>
            </a:rPr>
            <a:t>часть 16 статьи 136</a:t>
          </a:r>
          <a:r>
            <a:rPr lang="en-US" sz="1800" b="0" i="0" kern="1200" dirty="0">
              <a:latin typeface="Calibri" pitchFamily="34" charset="0"/>
              <a:cs typeface="Calibri" pitchFamily="34" charset="0"/>
            </a:rPr>
            <a:t>:</a:t>
          </a:r>
          <a:r>
            <a:rPr lang="ru-RU" sz="1800" b="0" i="0" kern="1200" dirty="0">
              <a:latin typeface="Calibri" pitchFamily="34" charset="0"/>
              <a:cs typeface="Calibri" pitchFamily="34" charset="0"/>
            </a:rPr>
            <a:t> Основные образовательные программы, </a:t>
          </a:r>
          <a:r>
            <a:rPr lang="ru-RU" sz="1800" b="0" i="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имеющие государственную аккредитацию на 1 марта 2022 года</a:t>
          </a:r>
          <a:r>
            <a:rPr lang="ru-RU" sz="1800" b="0" i="0" kern="1200" dirty="0">
              <a:latin typeface="Calibri" pitchFamily="34" charset="0"/>
              <a:cs typeface="Calibri" pitchFamily="34" charset="0"/>
            </a:rPr>
            <a:t>, относящиеся к соответствующему уровню образования либо укрупненной группе профессий, специальностей и направлений подготовки, </a:t>
          </a:r>
          <a:r>
            <a:rPr lang="ru-RU" sz="1800" b="0" i="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считаются имеющими государственную аккредитацию бессрочно</a:t>
          </a:r>
          <a:r>
            <a:rPr lang="ru-RU" sz="1800" b="0" i="0" kern="1200" dirty="0">
              <a:latin typeface="Calibri" pitchFamily="34" charset="0"/>
              <a:cs typeface="Calibri" pitchFamily="34" charset="0"/>
            </a:rPr>
            <a:t>, 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Федерации.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</dsp:txBody>
      <dsp:txXfrm>
        <a:off x="0" y="1707488"/>
        <a:ext cx="8015592" cy="259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EC9F7-3D9F-4F4E-B2E6-586B8D58BDBC}">
      <dsp:nvSpPr>
        <dsp:cNvPr id="0" name=""/>
        <dsp:cNvSpPr/>
      </dsp:nvSpPr>
      <dsp:spPr>
        <a:xfrm>
          <a:off x="0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для ранее не аккредитованных ОП</a:t>
          </a:r>
        </a:p>
      </dsp:txBody>
      <dsp:txXfrm>
        <a:off x="0" y="563444"/>
        <a:ext cx="2313358" cy="1388015"/>
      </dsp:txXfrm>
    </dsp:sp>
    <dsp:sp modelId="{3DB3B330-0430-4EEE-BD2A-39417F4498B2}">
      <dsp:nvSpPr>
        <dsp:cNvPr id="0" name=""/>
        <dsp:cNvSpPr/>
      </dsp:nvSpPr>
      <dsp:spPr>
        <a:xfrm>
          <a:off x="2544694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внесение изменений в реестр лицензий (относительно отдельных реализуемых ОП)</a:t>
          </a:r>
        </a:p>
      </dsp:txBody>
      <dsp:txXfrm>
        <a:off x="2544694" y="563444"/>
        <a:ext cx="2313358" cy="1388015"/>
      </dsp:txXfrm>
    </dsp:sp>
    <dsp:sp modelId="{8A843667-9C89-4410-8ACB-178C3F44E95C}">
      <dsp:nvSpPr>
        <dsp:cNvPr id="0" name=""/>
        <dsp:cNvSpPr/>
      </dsp:nvSpPr>
      <dsp:spPr>
        <a:xfrm>
          <a:off x="5089389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изменение кодов,  наименований профессий (СПО)</a:t>
          </a:r>
        </a:p>
      </dsp:txBody>
      <dsp:txXfrm>
        <a:off x="5089389" y="563444"/>
        <a:ext cx="2313358" cy="1388015"/>
      </dsp:txXfrm>
    </dsp:sp>
    <dsp:sp modelId="{462A57BC-7F1C-4268-97CE-EFD1EC1210D4}">
      <dsp:nvSpPr>
        <dsp:cNvPr id="0" name=""/>
        <dsp:cNvSpPr/>
      </dsp:nvSpPr>
      <dsp:spPr>
        <a:xfrm>
          <a:off x="1272347" y="2182795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результате лишения государственной аккредитации</a:t>
          </a:r>
        </a:p>
      </dsp:txBody>
      <dsp:txXfrm>
        <a:off x="1272347" y="2182795"/>
        <a:ext cx="2313358" cy="1388015"/>
      </dsp:txXfrm>
    </dsp:sp>
    <dsp:sp modelId="{B975BE24-E4B6-4701-BE5D-7E0CDF1F9EE7}">
      <dsp:nvSpPr>
        <dsp:cNvPr id="0" name=""/>
        <dsp:cNvSpPr/>
      </dsp:nvSpPr>
      <dsp:spPr>
        <a:xfrm>
          <a:off x="3817041" y="2182795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реорганизация, изменение места нахождения, наименования</a:t>
          </a:r>
        </a:p>
      </dsp:txBody>
      <dsp:txXfrm>
        <a:off x="3817041" y="2182795"/>
        <a:ext cx="2313358" cy="1388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D20DA-43FB-4D38-8BAE-DE1D743F74DF}">
      <dsp:nvSpPr>
        <dsp:cNvPr id="0" name=""/>
        <dsp:cNvSpPr/>
      </dsp:nvSpPr>
      <dsp:spPr>
        <a:xfrm rot="5400000">
          <a:off x="-186106" y="186567"/>
          <a:ext cx="1240709" cy="868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пп</a:t>
          </a:r>
          <a:r>
            <a:rPr lang="ru-RU" sz="1900" kern="1200" dirty="0"/>
            <a:t>. «а»</a:t>
          </a:r>
        </a:p>
      </dsp:txBody>
      <dsp:txXfrm rot="-5400000">
        <a:off x="1" y="434708"/>
        <a:ext cx="868496" cy="372213"/>
      </dsp:txXfrm>
    </dsp:sp>
    <dsp:sp modelId="{0E6762E1-2C05-4F59-B2DE-8332DEC01D5A}">
      <dsp:nvSpPr>
        <dsp:cNvPr id="0" name=""/>
        <dsp:cNvSpPr/>
      </dsp:nvSpPr>
      <dsp:spPr>
        <a:xfrm rot="5400000">
          <a:off x="4131428" y="-3262471"/>
          <a:ext cx="806460" cy="733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на праве собственности или ином законном основании зданий, строений, сооружений, помещений, необходимых для осуществления ОД по ОП, указанным в лицензии</a:t>
          </a:r>
        </a:p>
      </dsp:txBody>
      <dsp:txXfrm rot="-5400000">
        <a:off x="868496" y="39829"/>
        <a:ext cx="7292957" cy="727724"/>
      </dsp:txXfrm>
    </dsp:sp>
    <dsp:sp modelId="{812D82F4-A3FC-4A4D-897B-DA30428D87E7}">
      <dsp:nvSpPr>
        <dsp:cNvPr id="0" name=""/>
        <dsp:cNvSpPr/>
      </dsp:nvSpPr>
      <dsp:spPr>
        <a:xfrm rot="5400000">
          <a:off x="-186106" y="1351616"/>
          <a:ext cx="1240709" cy="868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пп</a:t>
          </a:r>
          <a:r>
            <a:rPr lang="ru-RU" sz="1900" kern="1200" dirty="0"/>
            <a:t>. «б»</a:t>
          </a:r>
        </a:p>
      </dsp:txBody>
      <dsp:txXfrm rot="-5400000">
        <a:off x="1" y="1599757"/>
        <a:ext cx="868496" cy="372213"/>
      </dsp:txXfrm>
    </dsp:sp>
    <dsp:sp modelId="{C0DA465B-0CFD-4466-A6E8-920DD6E1B618}">
      <dsp:nvSpPr>
        <dsp:cNvPr id="0" name=""/>
        <dsp:cNvSpPr/>
      </dsp:nvSpPr>
      <dsp:spPr>
        <a:xfrm rot="5400000">
          <a:off x="4039306" y="-2145826"/>
          <a:ext cx="1026560" cy="729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материально-технического обеспечения ОД, оборудование помещений, необходимых для осуществления ОД по реализуемым ОП, в соответствии с требованиями, содержащимися в соответствующих образовательных программах</a:t>
          </a:r>
        </a:p>
      </dsp:txBody>
      <dsp:txXfrm rot="-5400000">
        <a:off x="904352" y="1039241"/>
        <a:ext cx="7246357" cy="926334"/>
      </dsp:txXfrm>
    </dsp:sp>
    <dsp:sp modelId="{DA792547-6341-4AD0-8256-E29958773D21}">
      <dsp:nvSpPr>
        <dsp:cNvPr id="0" name=""/>
        <dsp:cNvSpPr/>
      </dsp:nvSpPr>
      <dsp:spPr>
        <a:xfrm rot="5400000">
          <a:off x="-186106" y="2523770"/>
          <a:ext cx="1240709" cy="868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пп</a:t>
          </a:r>
          <a:r>
            <a:rPr lang="ru-RU" sz="1900" kern="1200" dirty="0"/>
            <a:t>. «в»</a:t>
          </a:r>
        </a:p>
      </dsp:txBody>
      <dsp:txXfrm rot="-5400000">
        <a:off x="1" y="2771911"/>
        <a:ext cx="868496" cy="372213"/>
      </dsp:txXfrm>
    </dsp:sp>
    <dsp:sp modelId="{977EF86B-4CB1-40EC-8AAB-3B32255D5008}">
      <dsp:nvSpPr>
        <dsp:cNvPr id="0" name=""/>
        <dsp:cNvSpPr/>
      </dsp:nvSpPr>
      <dsp:spPr>
        <a:xfrm rot="5400000">
          <a:off x="4014274" y="-900044"/>
          <a:ext cx="1040770" cy="728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разработанных и утвержденных организацией, осуществляющей образовательную деятельность, образовательных программ в соответствии с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частями 2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8 статьи 12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"Об образовании в Российской Федерации". </a:t>
          </a:r>
        </a:p>
      </dsp:txBody>
      <dsp:txXfrm rot="-5400000">
        <a:off x="893720" y="2271316"/>
        <a:ext cx="7231073" cy="939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D20DA-43FB-4D38-8BAE-DE1D743F74DF}">
      <dsp:nvSpPr>
        <dsp:cNvPr id="0" name=""/>
        <dsp:cNvSpPr/>
      </dsp:nvSpPr>
      <dsp:spPr>
        <a:xfrm rot="5400000">
          <a:off x="-289815" y="290284"/>
          <a:ext cx="1932105" cy="1352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</a:t>
          </a: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«г»</a:t>
          </a:r>
        </a:p>
      </dsp:txBody>
      <dsp:txXfrm rot="-5400000">
        <a:off x="1" y="676705"/>
        <a:ext cx="1352474" cy="579631"/>
      </dsp:txXfrm>
    </dsp:sp>
    <dsp:sp modelId="{0E6762E1-2C05-4F59-B2DE-8332DEC01D5A}">
      <dsp:nvSpPr>
        <dsp:cNvPr id="0" name=""/>
        <dsp:cNvSpPr/>
      </dsp:nvSpPr>
      <dsp:spPr>
        <a:xfrm rot="5400000">
          <a:off x="4233939" y="-2880996"/>
          <a:ext cx="1255868" cy="7018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 в соответствии с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пунктом 2 части 3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частью 10 статьи 11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статьей 46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</a:rPr>
            <a:t>статьей 50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"Об образовании в Российской Федерации"</a:t>
          </a:r>
        </a:p>
      </dsp:txBody>
      <dsp:txXfrm rot="-5400000">
        <a:off x="1352474" y="61775"/>
        <a:ext cx="6957493" cy="1133256"/>
      </dsp:txXfrm>
    </dsp:sp>
    <dsp:sp modelId="{812D82F4-A3FC-4A4D-897B-DA30428D87E7}">
      <dsp:nvSpPr>
        <dsp:cNvPr id="0" name=""/>
        <dsp:cNvSpPr/>
      </dsp:nvSpPr>
      <dsp:spPr>
        <a:xfrm rot="5400000">
          <a:off x="-289815" y="2118602"/>
          <a:ext cx="1932105" cy="1352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</a:t>
          </a: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«д»</a:t>
          </a:r>
        </a:p>
      </dsp:txBody>
      <dsp:txXfrm rot="-5400000">
        <a:off x="1" y="2505023"/>
        <a:ext cx="1352474" cy="579631"/>
      </dsp:txXfrm>
    </dsp:sp>
    <dsp:sp modelId="{C0DA465B-0CFD-4466-A6E8-920DD6E1B618}">
      <dsp:nvSpPr>
        <dsp:cNvPr id="0" name=""/>
        <dsp:cNvSpPr/>
      </dsp:nvSpPr>
      <dsp:spPr>
        <a:xfrm rot="5400000">
          <a:off x="4062563" y="-1045589"/>
          <a:ext cx="1598620" cy="7004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соответствии с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tooltip="Федеральный закон от 30.03.1999 N 52-ФЗ (ред. от 02.07.2021) &quot;О санитарно-эпидемиологическом благополучии населения&quot; (с изм. и доп., вступ. в силу с 01.01.2022){КонсультантПлюс}"/>
            </a:rPr>
            <a:t>пунктом 2 статьи 40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"О санитарно-эпидемиологическом благополучии населения"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по образовательным программам, указанным в лицензии </a:t>
          </a:r>
        </a:p>
      </dsp:txBody>
      <dsp:txXfrm rot="-5400000">
        <a:off x="1359563" y="1735449"/>
        <a:ext cx="6926583" cy="1442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ср 09.11.22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Приказ Министерства просвещения Российской Федерации от 02.08.2022 № 653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сведений размещенных на официальном сайте в сети "Интернет"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13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АМ становится контрольным механизмом, позволяющим отслеживать </a:t>
            </a:r>
            <a:r>
              <a:rPr lang="ru-RU" b="1" dirty="0">
                <a:solidFill>
                  <a:srgbClr val="FF0000"/>
                </a:solidFill>
              </a:rPr>
              <a:t>риски</a:t>
            </a:r>
            <a:r>
              <a:rPr lang="ru-RU" dirty="0"/>
              <a:t> (по результатам и условиям ), и, как следствие, управленческим механизмом для рук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43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АМ становится контрольным механизмом, позволяющим отслеживать </a:t>
            </a:r>
            <a:r>
              <a:rPr lang="ru-RU" b="1" dirty="0">
                <a:solidFill>
                  <a:srgbClr val="FF0000"/>
                </a:solidFill>
              </a:rPr>
              <a:t>риски</a:t>
            </a:r>
            <a:r>
              <a:rPr lang="ru-RU" dirty="0"/>
              <a:t> (по результатам и условиям ), и, как следствие, управленческим механизмом для рук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15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27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образовательные программы, имеющие государственную аккредитацию на 1 марта 2022 года, относящиеся к соответствующему уровню образования либо укрупненной группе профессий, специальностей и направлений подготовки, считаются имеющими государственную аккредитацию бессрочно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8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АМ становится контрольным механизмом, позволяющим отслеживать риски (по результатам и условиям ), и, как следствие, управленческим механизмом для рук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6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Подготовка рекомендаций по проведению 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6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7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организаций, осуществляющих образовательную деятельность в сельской местности, с количеством учащихся четвертых учебных классов не более 10 человек показатель "принимали участие" должен составлять не менее 50%.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организаций, осуществляющих образовательную деятельность в сельской местности, с количеством учащихся пятых - восьмых учебных классов не более 50 человек показатель "принимали участие" должен составлять не менее 50%.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* - Для организаций, осуществляющих образовательную деятельность в сельской местности, с количеством учащихся одиннадцатых учебных классов не более 10 человек показатель "принимали участие" должен составлять не менее 50%.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10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ср 09.11.22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873A4A56E7C74E8C8C9220663E660D3E46F293C943191C2C14BC6A8CCDE5DE2588D00F3DAC47A5AF2280FE04C0AB2B87EB1638BD65A9384C4I3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467B5ABE913B90365D04DEFC9AA3595FF0318AF347973FF6E054CFF087569E0F1D6CE3699A6216A0E4BAEE3924D2D5ED432ADA56F9DA90CDA01J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videouroki.htm" TargetMode="External"/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Goryachaya_liniya.htm" TargetMode="External"/><Relationship Id="rId2" Type="http://schemas.openxmlformats.org/officeDocument/2006/relationships/hyperlink" Target="https://edsoo.ru/Metodicheskie_posobiya_i_v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51377812EF56B654433031FBA0C70DE4097EF3355E50E4466B3173E5DC19B7E5B9B3B9ADB7059FB71E94A6084651C9C02FAD854502CDAwCx9E" TargetMode="External"/><Relationship Id="rId2" Type="http://schemas.openxmlformats.org/officeDocument/2006/relationships/hyperlink" Target="consultantplus://offline/ref=8880531EF5DB528991785DC5939DF67434B8B5E7AD1C8B733D336AB2896605800427DB0F061F98139B12B8B89ABCE723D21E9D905F2451pDwC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384A7677638592148CC9516F1B5F7F8DC1BA276FAB7DEF4213C85738A999A816C13B97B8DD2BCF89F872B378E50A99D4A79618A68R9q0E" TargetMode="External"/><Relationship Id="rId2" Type="http://schemas.openxmlformats.org/officeDocument/2006/relationships/hyperlink" Target="consultantplus://offline/ref=63728DCBE331D63503308DA38ED3B00E61FAEE4B1D4F079566A0A6EB7CC7A302D65C872C464AC53EEA2BB9699113B75B1BB3A81CCD41A061mA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consultantplus://offline/ref=2D9823C56C85CAA7209A300286EBC3345FD6A7B2106416908142650B4A45C8093A203C014D5EC922461F734307A1C88F2325165C94fCb7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1C57A636FB2E7BF72D0FA72D023607A80E98A9460D2AD7632B2BF5002C2DFE72C6A036FAF79CFE651F587D2BE100F503483F3ECC442DB64qEC6H" TargetMode="External"/><Relationship Id="rId2" Type="http://schemas.openxmlformats.org/officeDocument/2006/relationships/hyperlink" Target="consultantplus://offline/ref=81C57A636FB2E7BF72D0FA72D023607A87E187956ED2AD7632B2BF5002C2DFE73E6A5B63AE7ED3EE50E0D183F8q4C7H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8941" y="1083981"/>
            <a:ext cx="6042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образования </a:t>
            </a:r>
            <a:b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приказа Министерства Просвещения РФ № 868 от 29.11.2021 </a:t>
            </a:r>
            <a:b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утверждении </a:t>
            </a:r>
            <a:r>
              <a:rPr lang="ru-RU" sz="20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аккредитационных</a:t>
            </a: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744" y="3973949"/>
            <a:ext cx="413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608DC4"/>
                </a:solidFill>
              </a:rPr>
              <a:t>Конжева Татьяна Николаевна,</a:t>
            </a:r>
          </a:p>
          <a:p>
            <a:pPr algn="r"/>
            <a:r>
              <a:rPr lang="ru-RU" dirty="0">
                <a:solidFill>
                  <a:srgbClr val="608DC4"/>
                </a:solidFill>
              </a:rPr>
              <a:t>руководитель сектора контроля качества отдела по надзору и контролю </a:t>
            </a:r>
          </a:p>
          <a:p>
            <a:pPr algn="r"/>
            <a:r>
              <a:rPr lang="ru-RU" dirty="0">
                <a:solidFill>
                  <a:srgbClr val="608DC4"/>
                </a:solidFill>
              </a:rPr>
              <a:t>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044" y="135467"/>
            <a:ext cx="7290269" cy="485422"/>
          </a:xfrm>
        </p:spPr>
        <p:txBody>
          <a:bodyPr/>
          <a:lstStyle/>
          <a:p>
            <a:pPr algn="ctr"/>
            <a:br>
              <a:rPr lang="ru-RU" sz="2000" b="1" dirty="0">
                <a:latin typeface="Cambria" panose="02040503050406030204" pitchFamily="18" charset="0"/>
              </a:rPr>
            </a:br>
            <a:br>
              <a:rPr lang="ru-RU" sz="2000" b="1" dirty="0">
                <a:latin typeface="Cambria" panose="02040503050406030204" pitchFamily="18" charset="0"/>
              </a:rPr>
            </a:br>
            <a:r>
              <a:rPr lang="ru-RU" sz="2000" b="1" dirty="0">
                <a:latin typeface="Cambria" panose="02040503050406030204" pitchFamily="18" charset="0"/>
              </a:rPr>
              <a:t>Аккредитационные показатели СОО (не менее 40баллов)</a:t>
            </a:r>
            <a:br>
              <a:rPr lang="ru-RU" sz="2000" b="1" dirty="0">
                <a:latin typeface="Cambria" panose="02040503050406030204" pitchFamily="18" charset="0"/>
              </a:rPr>
            </a:br>
            <a:br>
              <a:rPr lang="ru-RU" sz="2000" b="1" dirty="0">
                <a:latin typeface="Cambria" panose="02040503050406030204" pitchFamily="18" charset="0"/>
              </a:rPr>
            </a:br>
            <a:endParaRPr 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3FD40E-3E56-4C9B-BEE7-C6BEA8C6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23162"/>
              </p:ext>
            </p:extLst>
          </p:nvPr>
        </p:nvGraphicFramePr>
        <p:xfrm>
          <a:off x="598311" y="767644"/>
          <a:ext cx="7868356" cy="4226881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425245">
                  <a:extLst>
                    <a:ext uri="{9D8B030D-6E8A-4147-A177-3AD203B41FA5}">
                      <a16:colId xmlns:a16="http://schemas.microsoft.com/office/drawing/2014/main" val="1293429472"/>
                    </a:ext>
                  </a:extLst>
                </a:gridCol>
                <a:gridCol w="1684748">
                  <a:extLst>
                    <a:ext uri="{9D8B030D-6E8A-4147-A177-3AD203B41FA5}">
                      <a16:colId xmlns:a16="http://schemas.microsoft.com/office/drawing/2014/main" val="2990390559"/>
                    </a:ext>
                  </a:extLst>
                </a:gridCol>
                <a:gridCol w="1758363">
                  <a:extLst>
                    <a:ext uri="{9D8B030D-6E8A-4147-A177-3AD203B41FA5}">
                      <a16:colId xmlns:a16="http://schemas.microsoft.com/office/drawing/2014/main" val="328499077"/>
                    </a:ext>
                  </a:extLst>
                </a:gridCol>
              </a:tblGrid>
              <a:tr h="447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АНКЕТИРОВАНИЯ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10336"/>
                  </a:ext>
                </a:extLst>
              </a:tr>
              <a:tr h="444462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структуры и содержания образовательных программ СОО требованиям, установленным ФГОС СОО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95302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планируемых результатов освоения образовательных программ СОО требованиям ФГОС СОО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540281"/>
                  </a:ext>
                </a:extLst>
              </a:tr>
              <a:tr h="485910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Наличие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цифровых (электронных) библиотек, доступ к информационным справочным и поисковым системам, а также иным информационным ресурсам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имеется/</a:t>
                      </a:r>
                    </a:p>
                    <a:p>
                      <a:pPr algn="ctr"/>
                      <a:r>
                        <a:rPr lang="ru-RU" dirty="0"/>
                        <a:t>не имеется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88"/>
                  </a:ext>
                </a:extLst>
              </a:tr>
              <a:tr h="567511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об участии обучающихся 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11 классов 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оценочных мероприятиях, проведенных в рамках мониторинга</a:t>
                      </a:r>
                      <a:b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системы образования по всем учебным предметам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принимали участие – не менее 80%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(сельская территория* – не менее 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92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</a:t>
                      </a:r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выпускников</a:t>
                      </a:r>
                      <a:r>
                        <a:rPr lang="ru-RU" sz="1200" dirty="0"/>
                        <a:t>, не набравших минимальное кол-во баллов по обязательным учебным предметам (ГИА)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менее 5%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5%-9%</a:t>
                      </a:r>
                    </a:p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10 %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2217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Доля выпускников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, допущенных к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90 % и более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80%-90%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менее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9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0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6" y="168753"/>
            <a:ext cx="7358062" cy="66079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/>
                </a:solidFill>
                <a:latin typeface="Cambria" panose="02040503050406030204" pitchFamily="18" charset="0"/>
              </a:rPr>
              <a:t>Показатель об организации электронной информационно-образовательной среды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906" y="787585"/>
            <a:ext cx="833243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endParaRPr lang="ru-RU" dirty="0"/>
          </a:p>
          <a:p>
            <a:pPr marL="174625"/>
            <a:r>
              <a:rPr lang="ru-RU" dirty="0"/>
              <a:t>Постановление Правительства РФ от 20.10.2021 N 1802 "Об утверждении Правил размещения на официальном сайте образовательной организации в информационно-телекоммуникационной сети «Интернет»</a:t>
            </a:r>
          </a:p>
          <a:p>
            <a:pPr marL="2600325" indent="-342900">
              <a:buFont typeface="Courier New" panose="02070309020205020404" pitchFamily="49" charset="0"/>
              <a:buChar char="o"/>
            </a:pPr>
            <a:r>
              <a:rPr lang="ru-RU" b="1" dirty="0"/>
              <a:t>Проверочный лист (№19), используемый при осуществлении федерального государственного контроля (надзора) в сфере образования в части </a:t>
            </a:r>
            <a:r>
              <a:rPr lang="ru-RU" b="1" dirty="0">
                <a:solidFill>
                  <a:srgbClr val="FF0000"/>
                </a:solidFill>
              </a:rPr>
              <a:t>информационной открытости </a:t>
            </a:r>
            <a:r>
              <a:rPr lang="ru-RU" b="1" dirty="0"/>
              <a:t>образовательной организации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dirty="0"/>
              <a:t>Приказ Федеральной службы по надзору в сфере образования и науки от </a:t>
            </a:r>
            <a:r>
              <a:rPr lang="ru-RU" b="1" dirty="0"/>
              <a:t>14.08.2020  № 831 </a:t>
            </a:r>
            <a:r>
              <a:rPr lang="ru-RU" dirty="0"/>
              <a:t>«Об утверждении Требований к структуре </a:t>
            </a:r>
            <a:r>
              <a:rPr lang="ru-RU" b="1" dirty="0"/>
              <a:t>официального сайта </a:t>
            </a:r>
            <a:r>
              <a:rPr lang="ru-RU" dirty="0"/>
              <a:t>образовательной организации в информационно-телекоммуникационной сети «Интернет» и формату представления информации» (</a:t>
            </a:r>
            <a:r>
              <a:rPr lang="ru-RU" b="1" dirty="0"/>
              <a:t>с изменениями с 01.03.2022 и 01.09.2022)</a:t>
            </a:r>
          </a:p>
          <a:p>
            <a:pPr marL="2779713" indent="-171450" algn="just">
              <a:buFont typeface="Courier New" panose="02070309020205020404" pitchFamily="49" charset="0"/>
              <a:buChar char="o"/>
            </a:pPr>
            <a:r>
              <a:rPr lang="ru-RU" b="1" dirty="0"/>
              <a:t>Проверочный лист (№20), используемый при осуществлении федерального государственного контроля (надзора) в сфере образования в части </a:t>
            </a:r>
            <a:r>
              <a:rPr lang="ru-RU" b="1" dirty="0">
                <a:solidFill>
                  <a:srgbClr val="FF0000"/>
                </a:solidFill>
              </a:rPr>
              <a:t>требований к структуре</a:t>
            </a:r>
            <a:r>
              <a:rPr lang="ru-RU" b="1" dirty="0"/>
              <a:t> официального сайта образовательной организации в информационно-телекоммуникационной сети «Интернет» и формату представления информации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2CE50A-06BA-4A0F-9802-E2A03FB4AB80}"/>
              </a:ext>
            </a:extLst>
          </p:cNvPr>
          <p:cNvSpPr/>
          <p:nvPr/>
        </p:nvSpPr>
        <p:spPr>
          <a:xfrm>
            <a:off x="530578" y="1749779"/>
            <a:ext cx="19868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Приказ Рособрнадзора от 29.11.2021 N 1533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823FE5-5BC4-4380-BB71-DBFACFA6B214}"/>
              </a:ext>
            </a:extLst>
          </p:cNvPr>
          <p:cNvSpPr/>
          <p:nvPr/>
        </p:nvSpPr>
        <p:spPr>
          <a:xfrm>
            <a:off x="583660" y="3716683"/>
            <a:ext cx="1986844" cy="100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Приказ Рособрнадзора от 29.11.2021 N 1533</a:t>
            </a:r>
          </a:p>
        </p:txBody>
      </p:sp>
    </p:spTree>
    <p:extLst>
      <p:ext uri="{BB962C8B-B14F-4D97-AF65-F5344CB8AC3E}">
        <p14:creationId xmlns:p14="http://schemas.microsoft.com/office/powerpoint/2010/main" val="314267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809" y="83734"/>
            <a:ext cx="7128124" cy="648071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Cambria" panose="02040503050406030204" pitchFamily="18" charset="0"/>
              </a:rPr>
              <a:t>Электронная информационно-образовательная среда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(ЭИОС)</a:t>
            </a:r>
            <a:endParaRPr lang="ru-RU" sz="1800" b="1" dirty="0">
              <a:solidFill>
                <a:srgbClr val="FF0000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468BA3-1320-4BD7-8405-1D0B1649C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835378"/>
            <a:ext cx="4040187" cy="479822"/>
          </a:xfrm>
        </p:spPr>
        <p:txBody>
          <a:bodyPr/>
          <a:lstStyle/>
          <a:p>
            <a:pPr algn="ctr"/>
            <a:r>
              <a:rPr lang="ru-RU" sz="1400" dirty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от 29.11.2021 N 868</a:t>
            </a:r>
            <a:r>
              <a:rPr lang="ru-RU" sz="1400" b="0" dirty="0"/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74059B8-6954-41F8-BF57-62040E44F60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8667" y="1241778"/>
            <a:ext cx="3849511" cy="3612443"/>
          </a:xfrm>
        </p:spPr>
        <p:txBody>
          <a:bodyPr/>
          <a:lstStyle/>
          <a:p>
            <a:pPr marL="152400" indent="388938" algn="just">
              <a:buNone/>
            </a:pPr>
            <a:r>
              <a:rPr lang="ru-RU" sz="1300" dirty="0"/>
              <a:t>Наличие цифровых (электронных) библиотек, обеспечивающих доступ </a:t>
            </a:r>
            <a:br>
              <a:rPr lang="ru-RU" sz="1300" dirty="0"/>
            </a:br>
            <a:r>
              <a:rPr lang="ru-RU" sz="1300" dirty="0"/>
              <a:t>к профессиональным базам данных, информационным справочным и поисковым системам, а также иным информационным ресурсам (не применяется в отношении организаций, осуществляющих обучение, индивидуальных предпринимателей, а также образовательных организаций, указанных </a:t>
            </a:r>
            <a:br>
              <a:rPr lang="ru-RU" sz="1300" dirty="0"/>
            </a:br>
            <a:r>
              <a:rPr lang="ru-RU" sz="1300" dirty="0"/>
              <a:t>в </a:t>
            </a:r>
            <a:r>
              <a:rPr lang="ru-RU" sz="1300" dirty="0">
                <a:hlinkClick r:id="rId3" tooltip="Постановление Правительства РФ от 20.10.2021 N 1802 &quot;Об утверждении Правил размещения на официальном сайте образовательной организации в информационно-телекоммуникационной сети &quot;Интернет&quot; и обновления информации об образовательной организации, а также о п"/>
              </a:rPr>
              <a:t>пункте 2</a:t>
            </a:r>
            <a:r>
              <a:rPr lang="ru-RU" sz="1300" dirty="0"/>
              <a:t> Правил размещения </a:t>
            </a:r>
            <a:br>
              <a:rPr lang="ru-RU" sz="1300" dirty="0"/>
            </a:br>
            <a:r>
              <a:rPr lang="ru-RU" sz="1300" dirty="0"/>
              <a:t>на официальном сайте образовательной организации в информационно-телекоммуникационной сети "Интернет" </a:t>
            </a:r>
            <a:br>
              <a:rPr lang="ru-RU" sz="1300" dirty="0"/>
            </a:br>
            <a:r>
              <a:rPr lang="ru-RU" sz="1300" dirty="0"/>
              <a:t>и обновления информации </a:t>
            </a:r>
            <a:br>
              <a:rPr lang="ru-RU" sz="1300" dirty="0"/>
            </a:br>
            <a:r>
              <a:rPr lang="ru-RU" sz="1300" dirty="0"/>
              <a:t>об образовательной организации, утвержденных постановлением Правительства Российской Федерации </a:t>
            </a:r>
            <a:br>
              <a:rPr lang="ru-RU" sz="1300" dirty="0"/>
            </a:br>
            <a:r>
              <a:rPr lang="ru-RU" sz="1300" dirty="0"/>
              <a:t>от 20.10.2021 N 1802)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AF2E71B-1E46-40C0-83D4-2AE07C7828F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5026" y="819486"/>
            <a:ext cx="4041774" cy="331981"/>
          </a:xfrm>
        </p:spPr>
        <p:txBody>
          <a:bodyPr/>
          <a:lstStyle/>
          <a:p>
            <a:pPr algn="ctr"/>
            <a:r>
              <a:rPr lang="ru-RU" sz="1400" dirty="0"/>
              <a:t>«Расшивка» показателя АП 3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52D1CB5-B985-4B11-BBC5-A62FB1364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53930"/>
              </p:ext>
            </p:extLst>
          </p:nvPr>
        </p:nvGraphicFramePr>
        <p:xfrm>
          <a:off x="4306711" y="1239148"/>
          <a:ext cx="4295421" cy="3737624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295421">
                  <a:extLst>
                    <a:ext uri="{9D8B030D-6E8A-4147-A177-3AD203B41FA5}">
                      <a16:colId xmlns:a16="http://schemas.microsoft.com/office/drawing/2014/main" val="3518805293"/>
                    </a:ext>
                  </a:extLst>
                </a:gridCol>
              </a:tblGrid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Информация, подтверждающая наличие доступа к сети «Интернет» (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скан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договор или ссылка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51184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ЛНПА об ЭИОС (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ссылка)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06096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Доступ к </a:t>
                      </a:r>
                      <a:r>
                        <a:rPr lang="ru-RU" sz="1400" dirty="0"/>
                        <a:t>цифровой (электронной) библиотеке и/или иным ЭОР </a:t>
                      </a:r>
                      <a:r>
                        <a:rPr lang="ru-RU" dirty="0"/>
                        <a:t>(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ссылка)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07406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Доступ к электронной системе учета обучающихся, учета и хранения их образовательных результатов (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ссылка)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51197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Доступ к электронным портфолио обучающихся (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ссылка)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73725"/>
                  </a:ext>
                </a:extLst>
              </a:tr>
              <a:tr h="568646">
                <a:tc>
                  <a:txBody>
                    <a:bodyPr/>
                    <a:lstStyle/>
                    <a:p>
                      <a:r>
                        <a:rPr lang="ru-RU" dirty="0"/>
                        <a:t>Доступ к учебному плану , рабочим программам учебных предметов, курсов, (в том числе внеурочной деятельности), учебных модулей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8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809" y="83734"/>
            <a:ext cx="7128124" cy="106773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Cambria" panose="02040503050406030204" pitchFamily="18" charset="0"/>
                <a:cs typeface="Calibri"/>
                <a:sym typeface="Calibri"/>
              </a:rPr>
              <a:t>Дополнительные показатели о </a:t>
            </a:r>
            <a:r>
              <a:rPr lang="ru-RU" sz="1800" b="1" dirty="0">
                <a:solidFill>
                  <a:schemeClr val="bg2"/>
                </a:solidFill>
                <a:latin typeface="Cambria" panose="02040503050406030204" pitchFamily="18" charset="0"/>
                <a:cs typeface="Calibri"/>
              </a:rPr>
              <a:t>педагогических работниках, имеющих квалификационные категории по должности "Учитель« (в апробации)</a:t>
            </a:r>
            <a:endParaRPr lang="ru-RU" sz="1800" b="1" dirty="0">
              <a:solidFill>
                <a:schemeClr val="bg2"/>
              </a:solidFill>
              <a:latin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468BA3-1320-4BD7-8405-1D0B1649C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078148" y="2152852"/>
            <a:ext cx="3386790" cy="756357"/>
          </a:xfrm>
        </p:spPr>
        <p:txBody>
          <a:bodyPr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</a:t>
            </a:r>
            <a:br>
              <a:rPr lang="ru-RU" sz="1400" dirty="0"/>
            </a:br>
            <a:r>
              <a:rPr lang="ru-RU" sz="1400" dirty="0"/>
              <a:t>от 29.11.2021 N 868</a:t>
            </a:r>
            <a:r>
              <a:rPr lang="ru-RU" sz="1400" b="0" dirty="0"/>
              <a:t> </a:t>
            </a:r>
            <a:br>
              <a:rPr lang="ru-RU" sz="1400" b="0" dirty="0"/>
            </a:br>
            <a:r>
              <a:rPr lang="ru-RU" sz="1400" b="0" dirty="0"/>
              <a:t>(</a:t>
            </a:r>
            <a:r>
              <a:rPr lang="ru-RU" sz="1400" b="0" dirty="0">
                <a:solidFill>
                  <a:srgbClr val="FF0000"/>
                </a:solidFill>
              </a:rPr>
              <a:t>для </a:t>
            </a:r>
            <a:r>
              <a:rPr lang="ru-RU" sz="1400" b="0" dirty="0" err="1">
                <a:solidFill>
                  <a:srgbClr val="FF0000"/>
                </a:solidFill>
              </a:rPr>
              <a:t>гос.аккредитации</a:t>
            </a:r>
            <a:r>
              <a:rPr lang="ru-RU" sz="1400" b="0" dirty="0"/>
              <a:t>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E026BE1-8F50-4A37-932B-EFC46C11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24744"/>
              </p:ext>
            </p:extLst>
          </p:nvPr>
        </p:nvGraphicFramePr>
        <p:xfrm>
          <a:off x="993426" y="1151467"/>
          <a:ext cx="7721597" cy="3730015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973462">
                  <a:extLst>
                    <a:ext uri="{9D8B030D-6E8A-4147-A177-3AD203B41FA5}">
                      <a16:colId xmlns:a16="http://schemas.microsoft.com/office/drawing/2014/main" val="1595491183"/>
                    </a:ext>
                  </a:extLst>
                </a:gridCol>
                <a:gridCol w="2897709">
                  <a:extLst>
                    <a:ext uri="{9D8B030D-6E8A-4147-A177-3AD203B41FA5}">
                      <a16:colId xmlns:a16="http://schemas.microsoft.com/office/drawing/2014/main" val="3958178224"/>
                    </a:ext>
                  </a:extLst>
                </a:gridCol>
                <a:gridCol w="1850426">
                  <a:extLst>
                    <a:ext uri="{9D8B030D-6E8A-4147-A177-3AD203B41FA5}">
                      <a16:colId xmlns:a16="http://schemas.microsoft.com/office/drawing/2014/main" val="4185564838"/>
                    </a:ext>
                  </a:extLst>
                </a:gridCol>
              </a:tblGrid>
              <a:tr h="2951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95361"/>
                  </a:ext>
                </a:extLst>
              </a:tr>
              <a:tr h="1346141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Доля педагогических работников, имеющих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первую или высшую квалификационные категории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участвующих в реализации образовательных программ НОО, ООО, СОО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50% и более</a:t>
                      </a: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20% - 49%</a:t>
                      </a: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менее 20%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123925"/>
                  </a:ext>
                </a:extLst>
              </a:tr>
              <a:tr h="2053615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Доля педагогических работников, прошедших повышение квалификации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 профилю преподаваемого учебного предмета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за последние 3 года в общем числе педагогических работников, участвующих в реализации образовательных программ НОО, ООО, СОО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90% и более</a:t>
                      </a: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70% - 89%</a:t>
                      </a: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менее 70%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7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65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943" y="442381"/>
            <a:ext cx="8375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             Результаты, влияющие на общий показатель на уровне ООО и СОО в части АП</a:t>
            </a:r>
            <a:r>
              <a:rPr lang="ru-RU" sz="1200" b="1" dirty="0">
                <a:solidFill>
                  <a:schemeClr val="bg2"/>
                </a:solidFill>
              </a:rPr>
              <a:t> 5 </a:t>
            </a:r>
          </a:p>
          <a:p>
            <a:pPr marL="342900" indent="-342900" algn="just">
              <a:buFontTx/>
              <a:buAutoNum type="arabicParenR"/>
            </a:pPr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A2E31C2-BBC6-413A-83F0-A762BF892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12468"/>
              </p:ext>
            </p:extLst>
          </p:nvPr>
        </p:nvGraphicFramePr>
        <p:xfrm>
          <a:off x="959555" y="1106311"/>
          <a:ext cx="7613501" cy="3746589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87643">
                  <a:extLst>
                    <a:ext uri="{9D8B030D-6E8A-4147-A177-3AD203B41FA5}">
                      <a16:colId xmlns:a16="http://schemas.microsoft.com/office/drawing/2014/main" val="175393444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2302166883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549832487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2691008249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1540428095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1788313957"/>
                    </a:ext>
                  </a:extLst>
                </a:gridCol>
                <a:gridCol w="1087643">
                  <a:extLst>
                    <a:ext uri="{9D8B030D-6E8A-4147-A177-3AD203B41FA5}">
                      <a16:colId xmlns:a16="http://schemas.microsoft.com/office/drawing/2014/main" val="1437968670"/>
                    </a:ext>
                  </a:extLst>
                </a:gridCol>
              </a:tblGrid>
              <a:tr h="7290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Доля выпускников, получивших допуск к ГИА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выпускников, сдававших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русский язык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Количество выпускников, получивших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«2»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выпускников, сдававших математику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Количество выпускников, получивших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«2»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331505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95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11,58%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98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52,04%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413105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163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6,75%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45,06%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756709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1,04%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43,75%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6695713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6,90%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42,53%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804274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9,64%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37,34%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2985302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124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3,23%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129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37,21%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068743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175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6,86%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36,46%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29518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404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4,46%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412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36,41%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01400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9,00%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103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35,92%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367615"/>
                  </a:ext>
                </a:extLst>
              </a:tr>
              <a:tr h="264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1,30%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35,53%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807777"/>
                  </a:ext>
                </a:extLst>
              </a:tr>
              <a:tr h="168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83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1,20%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27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31,76%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49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7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943" y="442381"/>
            <a:ext cx="8375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Региональный атлас образовательных практик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</a:rPr>
              <a:t>(РАОП за 2019, 2020, 2021)</a:t>
            </a:r>
          </a:p>
          <a:p>
            <a:pPr marL="342900" indent="-342900" algn="just">
              <a:buFontTx/>
              <a:buAutoNum type="arabicParenR"/>
            </a:pPr>
            <a:endParaRPr lang="ru-RU" sz="16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FFA26A-652C-419E-9142-05556CB6C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95974"/>
              </p:ext>
            </p:extLst>
          </p:nvPr>
        </p:nvGraphicFramePr>
        <p:xfrm>
          <a:off x="440267" y="1083733"/>
          <a:ext cx="8218311" cy="4059769"/>
        </p:xfrm>
        <a:graphic>
          <a:graphicData uri="http://schemas.openxmlformats.org/drawingml/2006/table">
            <a:tbl>
              <a:tblPr>
                <a:tableStyleId>{76C8A17E-0BC2-4235-B347-13D48D0AA90C}</a:tableStyleId>
              </a:tblPr>
              <a:tblGrid>
                <a:gridCol w="1698104">
                  <a:extLst>
                    <a:ext uri="{9D8B030D-6E8A-4147-A177-3AD203B41FA5}">
                      <a16:colId xmlns:a16="http://schemas.microsoft.com/office/drawing/2014/main" val="675032221"/>
                    </a:ext>
                  </a:extLst>
                </a:gridCol>
                <a:gridCol w="1412927">
                  <a:extLst>
                    <a:ext uri="{9D8B030D-6E8A-4147-A177-3AD203B41FA5}">
                      <a16:colId xmlns:a16="http://schemas.microsoft.com/office/drawing/2014/main" val="2173611549"/>
                    </a:ext>
                  </a:extLst>
                </a:gridCol>
                <a:gridCol w="1555517">
                  <a:extLst>
                    <a:ext uri="{9D8B030D-6E8A-4147-A177-3AD203B41FA5}">
                      <a16:colId xmlns:a16="http://schemas.microsoft.com/office/drawing/2014/main" val="3351075233"/>
                    </a:ext>
                  </a:extLst>
                </a:gridCol>
                <a:gridCol w="1266905">
                  <a:extLst>
                    <a:ext uri="{9D8B030D-6E8A-4147-A177-3AD203B41FA5}">
                      <a16:colId xmlns:a16="http://schemas.microsoft.com/office/drawing/2014/main" val="3851508590"/>
                    </a:ext>
                  </a:extLst>
                </a:gridCol>
                <a:gridCol w="1260807">
                  <a:extLst>
                    <a:ext uri="{9D8B030D-6E8A-4147-A177-3AD203B41FA5}">
                      <a16:colId xmlns:a16="http://schemas.microsoft.com/office/drawing/2014/main" val="828266064"/>
                    </a:ext>
                  </a:extLst>
                </a:gridCol>
                <a:gridCol w="1024051">
                  <a:extLst>
                    <a:ext uri="{9D8B030D-6E8A-4147-A177-3AD203B41FA5}">
                      <a16:colId xmlns:a16="http://schemas.microsoft.com/office/drawing/2014/main" val="3837196898"/>
                    </a:ext>
                  </a:extLst>
                </a:gridCol>
              </a:tblGrid>
              <a:tr h="1242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ОМС Красноярского края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Развитие школьной системы оценки качества образования: практики управления по результатам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Построение образовательной среды для физико-математического, естественно-научного, инженерно-технологического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Создание условий для профессионального развития педагогических работников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Всего практик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Принятых к оценке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2315709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Березовский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6588203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Боготольский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084482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Большемуртинский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699150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Большеулуйский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8183127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Идринский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0060743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Казачинский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28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687552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Манский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5129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Пировский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702628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Calibri"/>
                          <a:sym typeface="Arial"/>
                        </a:rPr>
                        <a:t>Тюхтетский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155340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Ужурский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87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434761"/>
                  </a:ext>
                </a:extLst>
              </a:tr>
              <a:tr h="25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ЗАТО Солнечный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Calibri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649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5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96" y="3572"/>
            <a:ext cx="7590503" cy="906879"/>
          </a:xfrm>
        </p:spPr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НОО, ООО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529" y="946422"/>
            <a:ext cx="86582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Образовательная </a:t>
            </a:r>
            <a:r>
              <a:rPr lang="ru-RU" b="1" dirty="0">
                <a:solidFill>
                  <a:schemeClr val="tx1"/>
                </a:solidFill>
              </a:rPr>
              <a:t>организация вправе осуществлять в соответствии с </a:t>
            </a:r>
            <a:r>
              <a:rPr lang="ru-RU" b="1" dirty="0">
                <a:solidFill>
                  <a:schemeClr val="tx1"/>
                </a:solidFill>
                <a:hlinkClick r:id="rId2"/>
              </a:rPr>
              <a:t>ФГОС, принятыми в 2021 году, обучение: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      лиц, зачисленных до вступления в силу приказа, - с их согласия (для ФГОС ООО);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      несовершеннолетних обучающихся, зачисленных до вступления в силу приказа, с согласия их родителей (законных представителей) – для ФГОС НОО, ФГОС ООО.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r>
              <a:rPr lang="ru-RU" b="1" i="1" dirty="0"/>
              <a:t>     </a:t>
            </a:r>
            <a:r>
              <a:rPr lang="ru-RU" b="1" dirty="0"/>
              <a:t>Прием по ФГОС НОО, ФГОС ООО от 2009-10 года прекращается - 01.09.2022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113" y="2616741"/>
            <a:ext cx="8249056" cy="980062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31.05.2021 № 286 «Об утверждении федерального государственного образовательного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113" y="3745961"/>
            <a:ext cx="8249056" cy="1020594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31.05.2021 № 287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основного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9769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97" y="-97276"/>
            <a:ext cx="7590503" cy="906879"/>
          </a:xfrm>
        </p:spPr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НОО – изменения с 28.08.2022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529" y="946422"/>
            <a:ext cx="8658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529" y="781052"/>
            <a:ext cx="85659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-  обучающиеся с ОВЗ</a:t>
            </a:r>
            <a:r>
              <a:rPr lang="en-US" sz="2000" dirty="0"/>
              <a:t>:</a:t>
            </a:r>
            <a:r>
              <a:rPr lang="ru-RU" sz="2000" dirty="0"/>
              <a:t>  ФГОС НОО ОВЗ от 19.12.2014 № 1598, ФГОС УО (интеллектуальные нарушения) от 19.12.2014 № 1599;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деление на 2 и более группы (успеваемость, образовательные потребности, интересы, пол, общественные и профессиональные цели, в том числе обеспечивающих изучение родного языка, а также изучение отдельных учебных предметов и предметных областей на углубленном уровне;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максимальная граница за 4 учебных года - 3345 часов;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печатные учебники: русский язык, математика, окружающий мир, литературное чтение, иностранные языки.</a:t>
            </a:r>
          </a:p>
        </p:txBody>
      </p:sp>
    </p:spTree>
    <p:extLst>
      <p:ext uri="{BB962C8B-B14F-4D97-AF65-F5344CB8AC3E}">
        <p14:creationId xmlns:p14="http://schemas.microsoft.com/office/powerpoint/2010/main" val="21737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09" y="-83977"/>
            <a:ext cx="7590503" cy="906879"/>
          </a:xfrm>
        </p:spPr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ООО – изменения с 28.08.2022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684" y="946422"/>
            <a:ext cx="8565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831" y="796295"/>
            <a:ext cx="86576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- деление на 2 и более группы (успеваемость, образовательные потребности, интересы, пол, общественные и профессиональные цели, в том числе обеспечивающих изучение родного языка, а также изучение отдельных учебных предметов и предметных областей на углубленном уровне;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 ОДНКНР – обязательный учебный предмет с 2023-2024 учебного года с 5 по 9 класс;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 предметные результаты по учебному предмету «ОДНКНР»;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 максимальная граница за 5 учебных лет - 5848 часов;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 создание оборудованных кабинетов с интегрированными средствами обучения и воспитания по нескольким учебным предметам;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 печатные учебники: русский язык, математика, физика, химия, биология, литература, география, история, обществознание, иностранные языки, информатика.</a:t>
            </a:r>
          </a:p>
        </p:txBody>
      </p:sp>
    </p:spTree>
    <p:extLst>
      <p:ext uri="{BB962C8B-B14F-4D97-AF65-F5344CB8AC3E}">
        <p14:creationId xmlns:p14="http://schemas.microsoft.com/office/powerpoint/2010/main" val="412837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09" y="-83977"/>
            <a:ext cx="7590503" cy="90687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ФГОС</a:t>
            </a:r>
            <a:r>
              <a:rPr lang="ru-RU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ОО –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опубликованы с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12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09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.2022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684" y="946422"/>
            <a:ext cx="8565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831" y="796295"/>
            <a:ext cx="8657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/>
              <a:t>Личностные результаты сгруппировали по направлениям воспитания;</a:t>
            </a: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Метапредметные результаты конкретизировали по видам УУД и сгруппировали по трем направлениям: познавательные, коммуникативные и регулятивные;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Определили четкие требования к предметным результатам по каждой учебной дисциплине;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Исключили учебные предметы «Экономика», «Право», «Астрономия», «Естествознание», «Россия в мире» и «Экология»;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В программу учебного предмета «Математика» включили раздел «Вероятность и статистика»;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Обязательными к изучению являются: русский язык, литературу, математику, информатику, иностранный язык, физику, химию, биологию, историю, обществознание, географию, физкультуру и ОБЖ;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Максимальный объем сократили на 74 часа. Теперь максимальный объем аудиторной нагрузки старшеклассника составит 2516 учебных часов.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У школьников с ОВЗ появится ассистент для технической помощи.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4298" y="4581947"/>
            <a:ext cx="8742682" cy="435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  </a:r>
          </a:p>
        </p:txBody>
      </p:sp>
    </p:spTree>
    <p:extLst>
      <p:ext uri="{BB962C8B-B14F-4D97-AF65-F5344CB8AC3E}">
        <p14:creationId xmlns:p14="http://schemas.microsoft.com/office/powerpoint/2010/main" val="270470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094" y="97484"/>
            <a:ext cx="7717238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государственной регламентации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915" y="1066800"/>
            <a:ext cx="2808050" cy="3012334"/>
          </a:xfrm>
          <a:prstGeom prst="roundRect">
            <a:avLst/>
          </a:prstGeom>
          <a:solidFill>
            <a:schemeClr val="accent1">
              <a:alpha val="7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(бессрочно)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3665" y="1066799"/>
            <a:ext cx="2940997" cy="3012334"/>
          </a:xfrm>
          <a:prstGeom prst="roundRect">
            <a:avLst/>
          </a:prstGeom>
          <a:solidFill>
            <a:schemeClr val="accent1">
              <a:alpha val="7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аккредитация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0849" y="1066800"/>
            <a:ext cx="2898844" cy="3012335"/>
          </a:xfrm>
          <a:prstGeom prst="roundRect">
            <a:avLst/>
          </a:prstGeom>
          <a:solidFill>
            <a:schemeClr val="accent1">
              <a:alpha val="7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</a:t>
            </a:r>
          </a:p>
        </p:txBody>
      </p:sp>
      <p:pic>
        <p:nvPicPr>
          <p:cNvPr id="8" name="Picture 3" descr="C:\Users\Денис Валерьевич\Desktop\school-3158985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9485" y="4409872"/>
            <a:ext cx="703711" cy="527783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1446179" y="752272"/>
            <a:ext cx="207523" cy="233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50401" y="752272"/>
            <a:ext cx="207523" cy="233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551906" y="758757"/>
            <a:ext cx="207523" cy="233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3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/>
            </a:br>
            <a:r>
              <a:rPr lang="ru-RU" sz="2400" dirty="0"/>
              <a:t>Методические ресурсы введения обновленных ФГОС НОО, ООО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endParaRPr lang="ru-RU" sz="2000" dirty="0"/>
          </a:p>
          <a:p>
            <a:pPr marL="203200" indent="0" algn="ctr">
              <a:buNone/>
            </a:pPr>
            <a:r>
              <a:rPr lang="ru-RU" sz="2000" dirty="0"/>
              <a:t>Примерные рабочие программы по предметам обязательной части учебного плана доступны педагогам посредством портала Единого содержания общего образования </a:t>
            </a:r>
            <a:r>
              <a:rPr lang="ru-RU" sz="2000" u="sng" dirty="0">
                <a:hlinkClick r:id="rId2"/>
              </a:rPr>
              <a:t>https://edsoo.ru/Primernie_rabochie_progra.htm</a:t>
            </a:r>
            <a:r>
              <a:rPr lang="ru-RU" sz="2000" u="sng" dirty="0"/>
              <a:t> , а  также</a:t>
            </a:r>
          </a:p>
          <a:p>
            <a:pPr marL="203200" indent="0" algn="ctr">
              <a:buNone/>
            </a:pPr>
            <a:r>
              <a:rPr lang="ru-RU" sz="2000" dirty="0"/>
              <a:t>реестра примерных основных общеобразовательных программ </a:t>
            </a:r>
            <a:r>
              <a:rPr lang="ru-RU" sz="2000" u="sng" dirty="0">
                <a:hlinkClick r:id="rId3"/>
              </a:rPr>
              <a:t>https://fgosreestr.ru</a:t>
            </a:r>
            <a:r>
              <a:rPr lang="ru-RU" sz="20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07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Методические ресурсы введения обновленных ФГОС НОО, ООО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r>
              <a:rPr lang="ru-RU" sz="2000" dirty="0"/>
              <a:t>На портале Единого содержания общего образования действует конструктор рабочих программ – удобный бесплатный онлайн-сервис для индивидуализации примерных рабочих программ по учебным предметам: </a:t>
            </a:r>
            <a:r>
              <a:rPr lang="ru-RU" sz="2000" u="sng" dirty="0">
                <a:hlinkClick r:id="rId2"/>
              </a:rPr>
              <a:t>https://edsoo.ru/constructor/</a:t>
            </a:r>
            <a:r>
              <a:rPr lang="ru-RU" sz="2000" u="sng" dirty="0"/>
              <a:t>. </a:t>
            </a:r>
          </a:p>
          <a:p>
            <a:pPr marL="203200" indent="0" algn="ctr">
              <a:buNone/>
            </a:pPr>
            <a:r>
              <a:rPr lang="ru-RU" sz="2000" dirty="0"/>
              <a:t>(с 15 марта 2022 года)</a:t>
            </a:r>
          </a:p>
          <a:p>
            <a:pPr marL="203200" indent="0" algn="ctr">
              <a:buNone/>
            </a:pPr>
            <a:endParaRPr lang="ru-RU" sz="2000" dirty="0"/>
          </a:p>
          <a:p>
            <a:pPr marL="203200" indent="0" algn="ctr">
              <a:buNone/>
            </a:pPr>
            <a:r>
              <a:rPr lang="ru-RU" sz="2000" dirty="0"/>
              <a:t>В помощь учителю разработаны и размещены в свободном доступе методические </a:t>
            </a:r>
            <a:r>
              <a:rPr lang="ru-RU" sz="2000" dirty="0" err="1"/>
              <a:t>видеоуроки</a:t>
            </a:r>
            <a:r>
              <a:rPr lang="ru-RU" sz="2000" dirty="0"/>
              <a:t> для педагогов, разработанные в соответствии с обновленными ФГОС начального и основного общего образования: </a:t>
            </a:r>
            <a:r>
              <a:rPr lang="ru-RU" sz="2000" u="sng" dirty="0">
                <a:hlinkClick r:id="rId3"/>
              </a:rPr>
              <a:t>https://edsoo.ru/Metodicheskie_videouroki.htm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4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Методические ресурсы введения обновленных ФГОС НОО, ООО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8562" y="976415"/>
            <a:ext cx="8229600" cy="3394472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000" dirty="0"/>
              <a:t>Разработаны и размещены в свободном доступе учебные пособия, посвященные актуальным вопросам обновления предметного содержания по основным предметным областям ФГОС НОО и ООО: </a:t>
            </a:r>
            <a:r>
              <a:rPr lang="ru-RU" sz="2000" u="sng" dirty="0">
                <a:hlinkClick r:id="rId2"/>
              </a:rPr>
              <a:t>https://edsoo.ru/Metodicheskie_posobiya_i_v.htm</a:t>
            </a:r>
            <a:endParaRPr lang="ru-RU" sz="2000" u="sng" dirty="0"/>
          </a:p>
          <a:p>
            <a:pPr marL="203200" indent="0" algn="ctr">
              <a:buNone/>
            </a:pPr>
            <a:endParaRPr lang="ru-RU" sz="2000" dirty="0"/>
          </a:p>
          <a:p>
            <a:pPr marL="203200" indent="0" algn="ctr">
              <a:buNone/>
            </a:pPr>
            <a:r>
              <a:rPr lang="ru-RU" sz="2000" dirty="0"/>
              <a:t>Индивидуальную консультативную помощь по вопросам реализации обновленных ФГОС НОО и ООО учитель и руководитель образовательной организации может получить, обратившись к ресурсу «Единое содержание общего образования» по ссылке: </a:t>
            </a:r>
            <a:r>
              <a:rPr lang="ru-RU" sz="2000" u="sng" dirty="0">
                <a:hlinkClick r:id="rId3"/>
              </a:rPr>
              <a:t>https://edsoo.ru/Goryachaya_liniya.htm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7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32" y="449177"/>
            <a:ext cx="7717238" cy="648071"/>
          </a:xfrm>
        </p:spPr>
        <p:txBody>
          <a:bodyPr/>
          <a:lstStyle/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РФ от 15.02.2022 № АЗ-113/03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7611"/>
            <a:ext cx="8229600" cy="2597011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400" dirty="0"/>
              <a:t>Методические рекомендации по введению обновленных ФГОС НОО и ООО, утв. приказами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от 31.05.2021 № 286, 287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49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426027"/>
            <a:ext cx="7717238" cy="319528"/>
          </a:xfrm>
        </p:spPr>
        <p:txBody>
          <a:bodyPr/>
          <a:lstStyle/>
          <a:p>
            <a:r>
              <a:rPr lang="ru-RU" sz="2400" b="1" dirty="0"/>
              <a:t>Использование дистанционных образовательных технологий и электронного обучения (</a:t>
            </a:r>
            <a:r>
              <a:rPr lang="ru-RU" sz="2400" b="1" dirty="0">
                <a:solidFill>
                  <a:srgbClr val="FF0000"/>
                </a:solidFill>
              </a:rPr>
              <a:t>действует до 01 сентября 2023</a:t>
            </a:r>
            <a:r>
              <a:rPr lang="ru-RU" sz="2400" b="1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4536" y="1018309"/>
            <a:ext cx="6099464" cy="1963882"/>
          </a:xfrm>
        </p:spPr>
        <p:txBody>
          <a:bodyPr/>
          <a:lstStyle/>
          <a:p>
            <a:r>
              <a:rPr lang="ru-RU" sz="1200" dirty="0">
                <a:solidFill>
                  <a:srgbClr val="0E6E8C"/>
                </a:solidFill>
                <a:latin typeface="Times New Roman" pitchFamily="18" charset="0"/>
                <a:cs typeface="Times New Roman" pitchFamily="18" charset="0"/>
              </a:rPr>
              <a:t>пункт 2 статьи 13, статья 16 Федерального закона от 29 декабря 2012 г. N 273-ФЗ «Об образовании в Российской Федерации»</a:t>
            </a:r>
          </a:p>
          <a:p>
            <a:r>
              <a:rPr lang="ru-RU" sz="1200" dirty="0">
                <a:solidFill>
                  <a:srgbClr val="0E6E8C"/>
                </a:solidFill>
                <a:latin typeface="Times New Roman" pitchFamily="18" charset="0"/>
                <a:cs typeface="Times New Roman" pitchFamily="18" charset="0"/>
              </a:rPr>
              <a:t>пункт 14 Порядка организации и осуществления образовательной деятельности по дополнительным профессиональным программам, утвержденный приказом Министерства образования и науки Российской Федерации от 01.07.2013 № 499</a:t>
            </a:r>
          </a:p>
          <a:p>
            <a:r>
              <a:rPr lang="ru-RU" sz="1200" b="1" dirty="0">
                <a:solidFill>
                  <a:srgbClr val="0E6E8C"/>
                </a:solidFill>
                <a:latin typeface="Times New Roman" pitchFamily="18" charset="0"/>
                <a:cs typeface="Times New Roman" pitchFamily="18" charset="0"/>
              </a:rPr>
  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утвержденный приказом Министерства образования и науки Российской Федерации от 23.08.2017 № 816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 descr="C:\Users\admin\Desktop\324231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41" y="1223854"/>
            <a:ext cx="25019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91" y="3148444"/>
            <a:ext cx="82503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! электронное обучение – применение баз данных (электронные информационные ресурсы, электронные образовательные ресурсы), информационно-телекоммуникационных сетей, взаимодействие обучающийся – педагогический работник</a:t>
            </a:r>
          </a:p>
          <a:p>
            <a:r>
              <a:rPr lang="ru-RU" sz="1200" dirty="0"/>
              <a:t>! ДОТ – опосредованное (на расстоянии) взаимодействие обучающихся и педагогических работников (и использованием ИКТ)</a:t>
            </a:r>
          </a:p>
          <a:p>
            <a:endParaRPr lang="ru-RU" sz="1200" dirty="0"/>
          </a:p>
          <a:p>
            <a:r>
              <a:rPr lang="ru-RU" sz="1200" dirty="0">
                <a:solidFill>
                  <a:srgbClr val="FF0000"/>
                </a:solidFill>
              </a:rPr>
              <a:t>Создание условий для функционирования ДОТ и электронного обучения – обязательно! – при реализации программ исключительно с ДОТ и ЭО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Организации </a:t>
            </a:r>
            <a:r>
              <a:rPr lang="ru-RU" sz="1200" u="sng" dirty="0">
                <a:solidFill>
                  <a:srgbClr val="FF0000"/>
                </a:solidFill>
              </a:rPr>
              <a:t>обеспечивают соответствующий уровень подготовки </a:t>
            </a:r>
            <a:r>
              <a:rPr lang="ru-RU" sz="1200" dirty="0">
                <a:solidFill>
                  <a:srgbClr val="FF0000"/>
                </a:solidFill>
              </a:rPr>
              <a:t>работников организации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Организации самостоятельно определяют порядок оказания учебно-методической помощи обучающимся</a:t>
            </a:r>
          </a:p>
        </p:txBody>
      </p:sp>
    </p:spTree>
    <p:extLst>
      <p:ext uri="{BB962C8B-B14F-4D97-AF65-F5344CB8AC3E}">
        <p14:creationId xmlns:p14="http://schemas.microsoft.com/office/powerpoint/2010/main" val="425211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1" y="77821"/>
            <a:ext cx="6400799" cy="860025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Сетевая форма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реализации образовательных программ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8370888" y="4752975"/>
            <a:ext cx="773112" cy="274638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D:\PROFILES\ALL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5" y="202585"/>
            <a:ext cx="1289868" cy="9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805" y="1209996"/>
            <a:ext cx="87102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E6E8C"/>
                </a:solidFill>
              </a:rPr>
              <a:t>пункт 1 статьи 13, статья 15 Федерального закона от 29 декабря 2012 г. N 273-ФЗ «Об образовании в Российской Федерации»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E6E8C"/>
                </a:solidFill>
              </a:rPr>
              <a:t>Порядок организации и осуществления образовательной деятельности при сетевой форме реализации образовательных программ, утвержденный приказом Министерства науки и высшего образования Российской Федерации № 882, Министерства просвещения Российской Федерации № 391 от 05.08.2020 </a:t>
            </a:r>
          </a:p>
          <a:p>
            <a:pPr marL="285750" indent="-285750"/>
            <a:endParaRPr lang="ru-RU" sz="1200" dirty="0"/>
          </a:p>
          <a:p>
            <a:pPr marL="285750" indent="-285750"/>
            <a:r>
              <a:rPr lang="ru-RU" sz="1200" dirty="0"/>
              <a:t>       ! обеспечивает возможность освоения обучающимся отдельной части образовательной программы с использованием ресурсов иных организаций</a:t>
            </a:r>
          </a:p>
          <a:p>
            <a:pPr marL="285750" indent="-285750"/>
            <a:endParaRPr lang="ru-RU" sz="1200" dirty="0"/>
          </a:p>
          <a:p>
            <a:pPr marL="285750" indent="-285750"/>
            <a:r>
              <a:rPr lang="ru-RU" sz="1200" dirty="0"/>
              <a:t>      ! Договор (примерная форма утверждена  Приказом от 5 августа 2020 г. N 882/391) содержит</a:t>
            </a:r>
            <a:r>
              <a:rPr lang="en-US" sz="1200" dirty="0"/>
              <a:t>:</a:t>
            </a:r>
            <a:endParaRPr lang="ru-RU" sz="1200" dirty="0"/>
          </a:p>
          <a:p>
            <a:pPr marL="285750" indent="-285750"/>
            <a:r>
              <a:rPr lang="ru-RU" sz="1200" dirty="0"/>
              <a:t>-      основные характеристики образовательной программы - вид, уровень и (или) направленность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выдаваемые документ или документы об образовании и (или) о квалификации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объем ресурсов, используемых каждой из указанных организаций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распределение обязанностей между ними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срок действия договора</a:t>
            </a:r>
          </a:p>
          <a:p>
            <a:pPr marL="285750" indent="-285750"/>
            <a:r>
              <a:rPr lang="ru-RU" sz="1200" dirty="0"/>
              <a:t>      ! Сетевая образовательная программа утверждается базовой организацией самостоятельно либо совместно с образовательной организацией-участником</a:t>
            </a:r>
          </a:p>
          <a:p>
            <a:pPr marL="285750" indent="-285750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685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881" y="979251"/>
            <a:ext cx="7568119" cy="389106"/>
          </a:xfrm>
        </p:spPr>
        <p:txBody>
          <a:bodyPr/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ОСНОВНЫЕ ОСОБЕННОСТИ СОДЕРЖАНИЯ И РЕАЛИЗАЦИИ ОП</a:t>
            </a: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endParaRPr lang="ru-RU" sz="16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259457"/>
              </p:ext>
            </p:extLst>
          </p:nvPr>
        </p:nvGraphicFramePr>
        <p:xfrm>
          <a:off x="337623" y="1307731"/>
          <a:ext cx="8366285" cy="37490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43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ВИД РЕАЛИЗУЕМОЙ ОП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ООП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ДОП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385">
                <a:tc>
                  <a:txBody>
                    <a:bodyPr/>
                    <a:lstStyle/>
                    <a:p>
                      <a:r>
                        <a:rPr lang="ru-RU" dirty="0"/>
                        <a:t>Требования к структуре 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ФЗ № 273</a:t>
                      </a:r>
                    </a:p>
                    <a:p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Соответствующий ФГОС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общеразвивающих – п. 9 ст. 2 ФЗ № 273</a:t>
                      </a:r>
                    </a:p>
                    <a:p>
                      <a:r>
                        <a:rPr lang="ru-RU" dirty="0"/>
                        <a:t>для предпрофессиональных – соответствующие ФГТ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53">
                <a:tc>
                  <a:txBody>
                    <a:bodyPr/>
                    <a:lstStyle/>
                    <a:p>
                      <a:r>
                        <a:rPr lang="ru-RU" dirty="0"/>
                        <a:t>Учебный план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Календарный учебный график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Рабочие программы учебных предметов, курсов, дисциплин (модулей)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Рабочая программа воспитания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Календарный план воспитательной работы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Проведение ПРОМЕЖУТОЧНОЙ АТТЕСТАЦИИ, формы аттестации в УП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1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262" y="1521482"/>
            <a:ext cx="8747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Специальный раздел «Сведения об образовательной организации»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«Основные сведения»;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«Структура и органы управления образовательной организацией»;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«Документы»;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«Руководство. Педагогический (научно-педагогический) состав»;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«Материально-техническое обеспечение и оснащенность образовательного процесса»;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«Платные образовательные услуги»;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«Финансово-хозяйственная деятельность»;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«Вакантные места для приема (перевода) обучающихся»;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«Доступная среда»;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«Международное сотрудничество»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«Образовательные стандарты и требования»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«Стипендии и меры поддержки обучающихся»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+ «Организация питания в образовательной организации» с 01.09.2022!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PROFILES\ALL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59" y="3582865"/>
            <a:ext cx="2014509" cy="14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8106" y="128954"/>
            <a:ext cx="6940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статья 29 Федерального закона от 29.12.2012 № 273-ФЗ «Об образовании в Российской Федерации»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Федеральной службы по надзору в сфере образования и науки от 14.08.2020 № 831 </a:t>
            </a:r>
          </a:p>
        </p:txBody>
      </p:sp>
    </p:spTree>
    <p:extLst>
      <p:ext uri="{BB962C8B-B14F-4D97-AF65-F5344CB8AC3E}">
        <p14:creationId xmlns:p14="http://schemas.microsoft.com/office/powerpoint/2010/main" val="111777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262" y="1521482"/>
            <a:ext cx="8747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Подраздел «Организация питания в образовательной организации»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меню ежедневного горячего питания;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информация о наличии диетического меню в образовательной 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перечень юридических лиц и индивидуальных предпринимателей, оказывающих услуги по организации питания в общеобразовательной 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перечень юридических лиц и индивидуальных предпринимателей, поставляющих (реализующих) пищевые продукты и продовольственное сырье в общеобразовательную организацию;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форма обратной связи для родителей обучающихся и ответы на вопросы родителей по питанию</a:t>
            </a:r>
          </a:p>
        </p:txBody>
      </p:sp>
      <p:pic>
        <p:nvPicPr>
          <p:cNvPr id="1026" name="Picture 2" descr="D:\PROFILES\ALL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59" y="3582865"/>
            <a:ext cx="2014509" cy="14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8106" y="128954"/>
            <a:ext cx="69400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Федеральной службы по надзору в сфере образования и науки от 14.08.2020 № 831 (</a:t>
            </a:r>
            <a:r>
              <a:rPr lang="ru-RU" dirty="0">
                <a:solidFill>
                  <a:srgbClr val="FF0000"/>
                </a:solidFill>
              </a:rPr>
              <a:t>с изменениями с 01.09.2022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472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ALL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84" y="1298505"/>
            <a:ext cx="1818744" cy="12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8106" y="128954"/>
            <a:ext cx="69400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Федеральной службы по надзору в сфере образования и науки от 14.08.2020 № 831 (</a:t>
            </a:r>
            <a:r>
              <a:rPr lang="ru-RU" dirty="0">
                <a:solidFill>
                  <a:srgbClr val="FF0000"/>
                </a:solidFill>
              </a:rPr>
              <a:t>с изменениями с 01.03.2022</a:t>
            </a:r>
            <a:r>
              <a:rPr lang="ru-RU" dirty="0"/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37914"/>
              </p:ext>
            </p:extLst>
          </p:nvPr>
        </p:nvGraphicFramePr>
        <p:xfrm>
          <a:off x="395589" y="1351870"/>
          <a:ext cx="6511048" cy="338328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63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Подраздел «Основные сведения»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 местах осуществления образовательной деятельности, в том числе не указанных в приложении к лицензии (реестре лицензий)</a:t>
                      </a:r>
                    </a:p>
                    <a:p>
                      <a:endParaRPr lang="ru-RU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Подраздел «Образование»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 методических и иных документах, разработанных образовательной организацией для обеспечения образовательного процесса, а также рабочей программы воспитания и календарного плана воспитательной работы в виде электронного документа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cap="none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 численности обучающихся по реализуемым образовательным программам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cap="none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endParaRPr lang="ru-RU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3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943" y="442381"/>
            <a:ext cx="83750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             Постановление Правительства Российской Федерации от 5 августа 2013 г. № 662 (внесены  изменения в ст.97 273-ФЗ)</a:t>
            </a:r>
          </a:p>
          <a:p>
            <a:pPr indent="541338" algn="just"/>
            <a:r>
              <a:rPr lang="ru-RU" dirty="0"/>
              <a:t>Мониторинг системы образования представляет собой систематическое стандартизированное наблюдение за состоянием образования и динамикой изменений его </a:t>
            </a:r>
            <a:r>
              <a:rPr lang="ru-RU" b="1" dirty="0">
                <a:solidFill>
                  <a:srgbClr val="FF0000"/>
                </a:solidFill>
              </a:rPr>
              <a:t>результатов</a:t>
            </a:r>
            <a:r>
              <a:rPr lang="ru-RU" dirty="0"/>
              <a:t>, в том числе в рамках </a:t>
            </a:r>
            <a:r>
              <a:rPr lang="ru-RU" b="1" dirty="0">
                <a:solidFill>
                  <a:srgbClr val="FF0000"/>
                </a:solidFill>
              </a:rPr>
              <a:t>оценки качества образования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условиями</a:t>
            </a:r>
            <a:r>
              <a:rPr lang="ru-RU" dirty="0"/>
              <a:t> осуществления образовательной деятельности, контингентом обучающихся, учебными и внеучебными достижениями обучающихся,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деятельность. </a:t>
            </a:r>
          </a:p>
          <a:p>
            <a:pPr indent="541338" algn="just"/>
            <a:r>
              <a:rPr lang="ru-RU" dirty="0"/>
              <a:t>В рамках мониторинга в системе образования осуществляется </a:t>
            </a:r>
            <a:r>
              <a:rPr lang="ru-RU" b="1" dirty="0">
                <a:solidFill>
                  <a:srgbClr val="FF0000"/>
                </a:solidFill>
              </a:rPr>
              <a:t>аккредитационный мониторинг</a:t>
            </a:r>
            <a:r>
              <a:rPr lang="ru-RU" dirty="0"/>
              <a:t>, предметом которого является систематическое стандартизированное наблюдение за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выполнением</a:t>
            </a:r>
            <a:r>
              <a:rPr lang="ru-RU" dirty="0"/>
              <a:t> организациями, осуществляющими образовательную деятельность,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аккредитационных показателей</a:t>
            </a:r>
            <a:r>
              <a:rPr lang="ru-RU" dirty="0"/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 Предмет федерального государственного контроля               (надзора) в сфере образования </a:t>
            </a:r>
            <a:endParaRPr lang="ru-RU" dirty="0"/>
          </a:p>
          <a:p>
            <a:pPr indent="450850" algn="just"/>
            <a:r>
              <a:rPr lang="ru-RU" b="1" dirty="0">
                <a:solidFill>
                  <a:srgbClr val="FF0000"/>
                </a:solidFill>
              </a:rPr>
              <a:t>соблюдение обязательных требований</a:t>
            </a:r>
            <a:r>
              <a:rPr lang="ru-RU" dirty="0"/>
              <a:t>, установленных законодательством </a:t>
            </a:r>
            <a:br>
              <a:rPr lang="ru-RU" dirty="0"/>
            </a:br>
            <a:r>
              <a:rPr lang="ru-RU" dirty="0"/>
              <a:t>об образовании, в том числе лицензионных требований к образовательной деятельности </a:t>
            </a:r>
            <a:br>
              <a:rPr lang="ru-RU" dirty="0"/>
            </a:br>
            <a:r>
              <a:rPr lang="ru-RU" dirty="0"/>
              <a:t>и требований, установленных федеральными государственными образовательными стандартами и требований </a:t>
            </a:r>
            <a:r>
              <a:rPr lang="ru-RU" b="1" dirty="0">
                <a:solidFill>
                  <a:srgbClr val="FF0000"/>
                </a:solidFill>
              </a:rPr>
              <a:t>к выполнению аккредитационных показателей.</a:t>
            </a:r>
            <a:endParaRPr lang="ru-RU" dirty="0"/>
          </a:p>
          <a:p>
            <a:pPr marL="342900" indent="-342900" algn="just">
              <a:buFontTx/>
              <a:buAutoNum type="arabicParenR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7701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22585" y="211017"/>
            <a:ext cx="6887307" cy="609599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Документы, подписанные электронной подписью в соответствии с Федеральным законом от 6 апреля 2011 г. N 63-ФЗ "Об электронной подписи“ (самостоятельно разрабатываемые и утверждаемые образовательной организацией)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7170" name="Picture 2" descr="D:\PROFILES\ALL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506133"/>
            <a:ext cx="1430216" cy="15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" y="1091593"/>
            <a:ext cx="7051431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положения о структурных подразделениях (об органах управления) образовательной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правила внутреннего распорядка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правила внутреннего трудового распорядка;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коллективный договор (при наличии);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отчет о результатах самообследования;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локальные нормативные акты образовательной организации (правила приема обучающихся,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и восстановления обучающихся,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представителями)несовершеннолетних обучающихся</a:t>
            </a:r>
            <a:r>
              <a:rPr lang="en-US" sz="105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образовательные программы в форме электронного документа или в виде активных ссылок, непосредственный переход по которым позволяет получить доступ к страницам</a:t>
            </a:r>
            <a:r>
              <a:rPr lang="en-US" sz="105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учебный план;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рабочие программы;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календарный учебный график;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о персональном составе педагогических работников каждой реализуемой образовательной программы в форме электронного документа или в виде активных ссылок, непосредственный переход по которым позволяет получить доступ к страницам Сайта</a:t>
            </a:r>
            <a:r>
              <a:rPr lang="en-US" sz="1050" dirty="0"/>
              <a:t>;</a:t>
            </a:r>
            <a:endParaRPr lang="ru-RU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порядок оказания платных образовательных услуг, в том числе образец договора об оказании платных образовательных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документ об утверждении стоимости обучения по каждой образовательной программе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рабочая программа воспитания и календарный план воспитательной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об установлении платы за присмотр и уход, за содержание детей (при наличии интерната)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8015" y="120052"/>
            <a:ext cx="6207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! Сайт должен иметь версию для слабовидящих (для инвалидов и лиц с ограниченными возможностями здоровья по зрению)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091" y="720970"/>
            <a:ext cx="889781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подраздел «Доступная среда»:</a:t>
            </a:r>
          </a:p>
          <a:p>
            <a:r>
              <a:rPr lang="ru-RU" sz="1200" dirty="0"/>
              <a:t>- о специально оборудованных учебных кабинетах;</a:t>
            </a:r>
          </a:p>
          <a:p>
            <a:r>
              <a:rPr lang="ru-RU" sz="1200" dirty="0"/>
              <a:t>- об объектах для проведения практических занятий, приспособленных для использования инвалидами и лицами с ограниченными возможностями здоровья;</a:t>
            </a:r>
          </a:p>
          <a:p>
            <a:r>
              <a:rPr lang="ru-RU" sz="1200" dirty="0"/>
              <a:t>- о библиотеке(ах), приспособленных для использования инвалидами и лицами с ограниченными возможностями здоровья;</a:t>
            </a:r>
          </a:p>
          <a:p>
            <a:r>
              <a:rPr lang="ru-RU" sz="1200" dirty="0"/>
              <a:t>- об объектах спорта, приспособленных для использования инвалидами и лицами с ограниченными возможностями здоровья;</a:t>
            </a:r>
          </a:p>
          <a:p>
            <a:r>
              <a:rPr lang="ru-RU" sz="1200" dirty="0"/>
              <a:t>- о средствах обучения и воспитания, приспособленных для использования инвалидами и лицами с ограниченными возможностями здоровья;</a:t>
            </a:r>
          </a:p>
          <a:p>
            <a:r>
              <a:rPr lang="ru-RU" sz="1200" dirty="0"/>
              <a:t>- об обеспечении беспрепятственного доступа в здания образовательной организации;</a:t>
            </a:r>
          </a:p>
          <a:p>
            <a:r>
              <a:rPr lang="ru-RU" sz="1200" dirty="0"/>
              <a:t>- о специальных условиях питания;</a:t>
            </a:r>
          </a:p>
          <a:p>
            <a:r>
              <a:rPr lang="ru-RU" sz="1200" dirty="0"/>
              <a:t>- о специальных условиях охраны здоровья;</a:t>
            </a:r>
          </a:p>
          <a:p>
            <a:r>
              <a:rPr lang="ru-RU" sz="1200" dirty="0"/>
              <a:t>- о доступе к информационным системам и информационно-телекоммуникационным сетям, приспособленным для использования инвалидами и лицами с ограниченными возможностями здоровья;</a:t>
            </a:r>
          </a:p>
          <a:p>
            <a:r>
              <a:rPr lang="ru-RU" sz="1200" dirty="0"/>
              <a:t>- об электронных образовательных ресурсах, к которым обеспечивается доступ инвалидов и лиц с ограниченными возможностями здоровья;</a:t>
            </a:r>
          </a:p>
          <a:p>
            <a:r>
              <a:rPr lang="ru-RU" sz="1200" dirty="0"/>
              <a:t>- о наличии специальных технических средств обучения коллективного и индивидуального пользования;</a:t>
            </a:r>
          </a:p>
          <a:p>
            <a:r>
              <a:rPr lang="ru-RU" sz="1200" dirty="0"/>
              <a:t>- о наличии условий для беспрепятственного доступа в общежитие, интернат;</a:t>
            </a:r>
          </a:p>
          <a:p>
            <a:r>
              <a:rPr lang="ru-RU" sz="1200" dirty="0"/>
              <a:t>- о количестве жилых помещений в общежитии, интернате, приспособленных для использования инвалидами и лицами с ограниченными возможностями здоровья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9" y="96638"/>
            <a:ext cx="1014046" cy="5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38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9596" y="238417"/>
            <a:ext cx="7540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Постановление Правительства РФ от 20.10.2021 N 1802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"Об утверждении Правил размещения на официальном сайте образовательной организации в информационно-телекоммуникационной сети «Интернет» </a:t>
            </a:r>
            <a:r>
              <a:rPr lang="ru-RU" b="1" dirty="0">
                <a:solidFill>
                  <a:schemeClr val="tx1"/>
                </a:solidFill>
              </a:rPr>
              <a:t>(вступает в силу с 01.03.2022)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29500"/>
              </p:ext>
            </p:extLst>
          </p:nvPr>
        </p:nvGraphicFramePr>
        <p:xfrm>
          <a:off x="337624" y="1192524"/>
          <a:ext cx="8750105" cy="35661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47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При размещении информации о местах осуществления образовательной деятельности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а) места осуществления образовательной деятельности при использовании сетевой формы реализации образовательных программ;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б) места проведения практики;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в) места проведения практической подготовки обучающихся;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г) места проведения государственной итоговой аттестации;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д) места осуществления образовательной деятельности по дополнительным образовательным программам;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е) места осуществления образовательной деятельности по основным программам профессионального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При размещении информации о персональном составе педагогических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повышении квалификации (за последние 3 года);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профессиональной переподготовке (при наличии);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продолжительности опыта (лет) работы в профессиональной сфере, соответствующей образовательной деятельности по реализации учебных предметов, курсов, дисциплин (модулей)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наименование общеобразовательной программы (общеобразовательных программ)</a:t>
                      </a:r>
                    </a:p>
                    <a:p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реализации которых участвует педагогический работник.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Подраздел </a:t>
                      </a:r>
                      <a:r>
                        <a:rPr lang="ru-RU" sz="12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«Образование»</a:t>
                      </a:r>
                      <a:endParaRPr lang="ru-RU" sz="1200" b="0" i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 численности обучающихся по реализуемым образовательным программам</a:t>
                      </a: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</a:t>
                      </a: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бюджет и </a:t>
                      </a:r>
                      <a:r>
                        <a:rPr lang="ru-RU" sz="1200" b="0" i="0" u="none" strike="noStrike" cap="none" baseline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внебюджет</a:t>
                      </a: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) с приложением ОП</a:t>
                      </a:r>
                    </a:p>
                    <a:p>
                      <a:endParaRPr lang="ru-RU" sz="1200" b="0" i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5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19357"/>
              </p:ext>
            </p:extLst>
          </p:nvPr>
        </p:nvGraphicFramePr>
        <p:xfrm>
          <a:off x="407962" y="539750"/>
          <a:ext cx="8581292" cy="44856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58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Формы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</a:t>
                      </a:r>
                      <a:r>
                        <a:rPr lang="ru-RU" b="1" dirty="0"/>
                        <a:t>Дошкольного Образования</a:t>
                      </a:r>
                      <a:r>
                        <a:rPr lang="ru-RU" dirty="0"/>
                        <a:t> – не указываем!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муниципальные общеобразовательные организации при размещении информации об </a:t>
                      </a:r>
                      <a:r>
                        <a:rPr lang="ru-RU" sz="1400" b="1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условиях питания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обучающихся по образовательным программам начального общего образования размещают 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меню ежедневного горячего питания, информацию о наличии диетического меню в образовательной организации, перечни юридических лиц и индивидуальных предпринимателей, оказывающих услуги по организации питания в общеобразовательных организациях, перечни юридических лиц и индивидуальных предпринимателей, поставляющих (реализующих) пищевые продукты и продовольственное сырье в общеобразовательные организации, формы обратной связи для родителей обучающихся и ответы на вопросы родителей по питанию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Копии предписаний органов, осуществляющих государственный контроль (надзор) в сфере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размещаются на официальном сайте образовательной организации до подтверждения указанными органами исполнения предписания или признания его недействительным в установленном законом порядке (при наличии)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Срок обновления информации не позднее 10 раб. дней со дня внесения изм.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наглядная информация о структуре официального сайта, включающая в себя ссылку на официальные сайты Министерства науки и высшего образования Российской Федерации и Министерства просвещения Российской Федерации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623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504" y="0"/>
            <a:ext cx="7218218" cy="660797"/>
          </a:xfrm>
        </p:spPr>
        <p:txBody>
          <a:bodyPr/>
          <a:lstStyle/>
          <a:p>
            <a:r>
              <a:rPr lang="ru-RU" sz="2400" b="1" dirty="0">
                <a:latin typeface="Calibri" pitchFamily="34" charset="0"/>
              </a:rPr>
              <a:t>Государственная аккредитация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554476" y="712416"/>
          <a:ext cx="8015592" cy="430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6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012" y="184826"/>
            <a:ext cx="7218218" cy="807395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Переоформление свидетельства о государственной аккредитации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9772" y="865761"/>
          <a:ext cx="7402748" cy="41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1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6338643" cy="648071"/>
          </a:xfrm>
        </p:spPr>
        <p:txBody>
          <a:bodyPr/>
          <a:lstStyle/>
          <a:p>
            <a:r>
              <a:rPr lang="ru-RU" b="1" dirty="0">
                <a:latin typeface="Cambria" panose="02040503050406030204" pitchFamily="18" charset="0"/>
              </a:rPr>
              <a:t>Изменения законодательства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5513" y="754665"/>
            <a:ext cx="8221287" cy="4279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 algn="ctr">
              <a:buNone/>
            </a:pPr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29.11.2021 N 868</a:t>
            </a:r>
          </a:p>
          <a:p>
            <a:pPr marL="203200" indent="0" algn="ctr">
              <a:buNone/>
            </a:pPr>
            <a:r>
              <a:rPr lang="ru-RU" sz="2400" dirty="0"/>
              <a:t>«Об утверждении </a:t>
            </a:r>
            <a:r>
              <a:rPr lang="ru-RU" sz="2400" dirty="0" err="1"/>
              <a:t>аккредитационных</a:t>
            </a:r>
            <a:r>
              <a:rPr lang="ru-RU" sz="2400" dirty="0"/>
              <a:t> показателей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pPr marL="203200" indent="0" algn="ctr">
              <a:buNone/>
            </a:pPr>
            <a:endParaRPr lang="ru-RU" sz="2400" dirty="0">
              <a:solidFill>
                <a:srgbClr val="608DC4"/>
              </a:solidFill>
              <a:latin typeface="Cambria" panose="02040503050406030204" pitchFamily="18" charset="0"/>
            </a:endParaRPr>
          </a:p>
          <a:p>
            <a:pPr marL="203200" indent="0" algn="ctr">
              <a:buNone/>
            </a:pPr>
            <a:r>
              <a:rPr lang="ru-RU" sz="2400" dirty="0">
                <a:solidFill>
                  <a:srgbClr val="608DC4"/>
                </a:solidFill>
                <a:latin typeface="Cambria" panose="02040503050406030204" pitchFamily="18" charset="0"/>
              </a:rPr>
              <a:t>Начало действия документа –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01.03.2022</a:t>
            </a: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  <a:hlinkClick r:id="rId2"/>
            </a:endParaRPr>
          </a:p>
          <a:p>
            <a:pPr marL="203200" indent="0">
              <a:buNone/>
            </a:pPr>
            <a:endParaRPr lang="ru-RU" sz="900" dirty="0">
              <a:latin typeface="Cambria" panose="02040503050406030204" pitchFamily="18" charset="0"/>
              <a:cs typeface="Arial" panose="020B0604020202020204" pitchFamily="34" charset="0"/>
              <a:hlinkClick r:id="rId3"/>
            </a:endParaRPr>
          </a:p>
          <a:p>
            <a:pPr marL="203200" indent="0">
              <a:buFont typeface="Arial" panose="020B0604020202020204" pitchFamily="34" charset="0"/>
              <a:buNone/>
            </a:pPr>
            <a:endParaRPr lang="ru-RU" sz="1100" dirty="0">
              <a:solidFill>
                <a:srgbClr val="608DC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7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1015279"/>
            <a:ext cx="853242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925385" y="764359"/>
            <a:ext cx="5972694" cy="501840"/>
          </a:xfrm>
          <a:custGeom>
            <a:avLst/>
            <a:gdLst>
              <a:gd name="connsiteX0" fmla="*/ 0 w 5972694"/>
              <a:gd name="connsiteY0" fmla="*/ 83642 h 501840"/>
              <a:gd name="connsiteX1" fmla="*/ 83642 w 5972694"/>
              <a:gd name="connsiteY1" fmla="*/ 0 h 501840"/>
              <a:gd name="connsiteX2" fmla="*/ 5889052 w 5972694"/>
              <a:gd name="connsiteY2" fmla="*/ 0 h 501840"/>
              <a:gd name="connsiteX3" fmla="*/ 5972694 w 5972694"/>
              <a:gd name="connsiteY3" fmla="*/ 83642 h 501840"/>
              <a:gd name="connsiteX4" fmla="*/ 5972694 w 5972694"/>
              <a:gd name="connsiteY4" fmla="*/ 418198 h 501840"/>
              <a:gd name="connsiteX5" fmla="*/ 5889052 w 5972694"/>
              <a:gd name="connsiteY5" fmla="*/ 501840 h 501840"/>
              <a:gd name="connsiteX6" fmla="*/ 83642 w 5972694"/>
              <a:gd name="connsiteY6" fmla="*/ 501840 h 501840"/>
              <a:gd name="connsiteX7" fmla="*/ 0 w 5972694"/>
              <a:gd name="connsiteY7" fmla="*/ 418198 h 501840"/>
              <a:gd name="connsiteX8" fmla="*/ 0 w 5972694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694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89052" y="0"/>
                </a:lnTo>
                <a:cubicBezTo>
                  <a:pt x="5935246" y="0"/>
                  <a:pt x="5972694" y="37448"/>
                  <a:pt x="5972694" y="83642"/>
                </a:cubicBezTo>
                <a:lnTo>
                  <a:pt x="5972694" y="418198"/>
                </a:lnTo>
                <a:cubicBezTo>
                  <a:pt x="5972694" y="464392"/>
                  <a:pt x="5935246" y="501840"/>
                  <a:pt x="5889052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52" tIns="24498" rIns="250252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/>
              <a:t>содержание и структура ООП соответствует ФГОС – макс. 10 баллов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8764" y="1786399"/>
            <a:ext cx="853242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925385" y="1535479"/>
            <a:ext cx="5972694" cy="501840"/>
          </a:xfrm>
          <a:custGeom>
            <a:avLst/>
            <a:gdLst>
              <a:gd name="connsiteX0" fmla="*/ 0 w 5972694"/>
              <a:gd name="connsiteY0" fmla="*/ 83642 h 501840"/>
              <a:gd name="connsiteX1" fmla="*/ 83642 w 5972694"/>
              <a:gd name="connsiteY1" fmla="*/ 0 h 501840"/>
              <a:gd name="connsiteX2" fmla="*/ 5889052 w 5972694"/>
              <a:gd name="connsiteY2" fmla="*/ 0 h 501840"/>
              <a:gd name="connsiteX3" fmla="*/ 5972694 w 5972694"/>
              <a:gd name="connsiteY3" fmla="*/ 83642 h 501840"/>
              <a:gd name="connsiteX4" fmla="*/ 5972694 w 5972694"/>
              <a:gd name="connsiteY4" fmla="*/ 418198 h 501840"/>
              <a:gd name="connsiteX5" fmla="*/ 5889052 w 5972694"/>
              <a:gd name="connsiteY5" fmla="*/ 501840 h 501840"/>
              <a:gd name="connsiteX6" fmla="*/ 83642 w 5972694"/>
              <a:gd name="connsiteY6" fmla="*/ 501840 h 501840"/>
              <a:gd name="connsiteX7" fmla="*/ 0 w 5972694"/>
              <a:gd name="connsiteY7" fmla="*/ 418198 h 501840"/>
              <a:gd name="connsiteX8" fmla="*/ 0 w 5972694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694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89052" y="0"/>
                </a:lnTo>
                <a:cubicBezTo>
                  <a:pt x="5935246" y="0"/>
                  <a:pt x="5972694" y="37448"/>
                  <a:pt x="5972694" y="83642"/>
                </a:cubicBezTo>
                <a:lnTo>
                  <a:pt x="5972694" y="418198"/>
                </a:lnTo>
                <a:cubicBezTo>
                  <a:pt x="5972694" y="464392"/>
                  <a:pt x="5935246" y="501840"/>
                  <a:pt x="5889052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52" tIns="24498" rIns="250252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/>
              <a:t>планируемые результаты соответствуют ФГОС- макс. 10 баллов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764" y="2557519"/>
            <a:ext cx="853242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925385" y="2306599"/>
            <a:ext cx="5972694" cy="501840"/>
          </a:xfrm>
          <a:custGeom>
            <a:avLst/>
            <a:gdLst>
              <a:gd name="connsiteX0" fmla="*/ 0 w 5972694"/>
              <a:gd name="connsiteY0" fmla="*/ 83642 h 501840"/>
              <a:gd name="connsiteX1" fmla="*/ 83642 w 5972694"/>
              <a:gd name="connsiteY1" fmla="*/ 0 h 501840"/>
              <a:gd name="connsiteX2" fmla="*/ 5889052 w 5972694"/>
              <a:gd name="connsiteY2" fmla="*/ 0 h 501840"/>
              <a:gd name="connsiteX3" fmla="*/ 5972694 w 5972694"/>
              <a:gd name="connsiteY3" fmla="*/ 83642 h 501840"/>
              <a:gd name="connsiteX4" fmla="*/ 5972694 w 5972694"/>
              <a:gd name="connsiteY4" fmla="*/ 418198 h 501840"/>
              <a:gd name="connsiteX5" fmla="*/ 5889052 w 5972694"/>
              <a:gd name="connsiteY5" fmla="*/ 501840 h 501840"/>
              <a:gd name="connsiteX6" fmla="*/ 83642 w 5972694"/>
              <a:gd name="connsiteY6" fmla="*/ 501840 h 501840"/>
              <a:gd name="connsiteX7" fmla="*/ 0 w 5972694"/>
              <a:gd name="connsiteY7" fmla="*/ 418198 h 501840"/>
              <a:gd name="connsiteX8" fmla="*/ 0 w 5972694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694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89052" y="0"/>
                </a:lnTo>
                <a:cubicBezTo>
                  <a:pt x="5935246" y="0"/>
                  <a:pt x="5972694" y="37448"/>
                  <a:pt x="5972694" y="83642"/>
                </a:cubicBezTo>
                <a:lnTo>
                  <a:pt x="5972694" y="418198"/>
                </a:lnTo>
                <a:cubicBezTo>
                  <a:pt x="5972694" y="464392"/>
                  <a:pt x="5935246" y="501840"/>
                  <a:pt x="5889052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52" tIns="24498" rIns="250252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/>
              <a:t>повышение квалификации – не реже 1 раза за 3 года – макс. 10 баллов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8764" y="3328639"/>
            <a:ext cx="853242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925385" y="3077719"/>
            <a:ext cx="5972694" cy="501840"/>
          </a:xfrm>
          <a:custGeom>
            <a:avLst/>
            <a:gdLst>
              <a:gd name="connsiteX0" fmla="*/ 0 w 5972694"/>
              <a:gd name="connsiteY0" fmla="*/ 83642 h 501840"/>
              <a:gd name="connsiteX1" fmla="*/ 83642 w 5972694"/>
              <a:gd name="connsiteY1" fmla="*/ 0 h 501840"/>
              <a:gd name="connsiteX2" fmla="*/ 5889052 w 5972694"/>
              <a:gd name="connsiteY2" fmla="*/ 0 h 501840"/>
              <a:gd name="connsiteX3" fmla="*/ 5972694 w 5972694"/>
              <a:gd name="connsiteY3" fmla="*/ 83642 h 501840"/>
              <a:gd name="connsiteX4" fmla="*/ 5972694 w 5972694"/>
              <a:gd name="connsiteY4" fmla="*/ 418198 h 501840"/>
              <a:gd name="connsiteX5" fmla="*/ 5889052 w 5972694"/>
              <a:gd name="connsiteY5" fmla="*/ 501840 h 501840"/>
              <a:gd name="connsiteX6" fmla="*/ 83642 w 5972694"/>
              <a:gd name="connsiteY6" fmla="*/ 501840 h 501840"/>
              <a:gd name="connsiteX7" fmla="*/ 0 w 5972694"/>
              <a:gd name="connsiteY7" fmla="*/ 418198 h 501840"/>
              <a:gd name="connsiteX8" fmla="*/ 0 w 5972694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694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89052" y="0"/>
                </a:lnTo>
                <a:cubicBezTo>
                  <a:pt x="5935246" y="0"/>
                  <a:pt x="5972694" y="37448"/>
                  <a:pt x="5972694" y="83642"/>
                </a:cubicBezTo>
                <a:lnTo>
                  <a:pt x="5972694" y="418198"/>
                </a:lnTo>
                <a:cubicBezTo>
                  <a:pt x="5972694" y="464392"/>
                  <a:pt x="5935246" y="501840"/>
                  <a:pt x="5889052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52" tIns="24498" rIns="250252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/>
              <a:t>обеспеченность учебниками – по каждому предмету – макс. 10 баллов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764" y="4099759"/>
            <a:ext cx="853242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925385" y="3848839"/>
            <a:ext cx="5972694" cy="501840"/>
          </a:xfrm>
          <a:custGeom>
            <a:avLst/>
            <a:gdLst>
              <a:gd name="connsiteX0" fmla="*/ 0 w 5972694"/>
              <a:gd name="connsiteY0" fmla="*/ 83642 h 501840"/>
              <a:gd name="connsiteX1" fmla="*/ 83642 w 5972694"/>
              <a:gd name="connsiteY1" fmla="*/ 0 h 501840"/>
              <a:gd name="connsiteX2" fmla="*/ 5889052 w 5972694"/>
              <a:gd name="connsiteY2" fmla="*/ 0 h 501840"/>
              <a:gd name="connsiteX3" fmla="*/ 5972694 w 5972694"/>
              <a:gd name="connsiteY3" fmla="*/ 83642 h 501840"/>
              <a:gd name="connsiteX4" fmla="*/ 5972694 w 5972694"/>
              <a:gd name="connsiteY4" fmla="*/ 418198 h 501840"/>
              <a:gd name="connsiteX5" fmla="*/ 5889052 w 5972694"/>
              <a:gd name="connsiteY5" fmla="*/ 501840 h 501840"/>
              <a:gd name="connsiteX6" fmla="*/ 83642 w 5972694"/>
              <a:gd name="connsiteY6" fmla="*/ 501840 h 501840"/>
              <a:gd name="connsiteX7" fmla="*/ 0 w 5972694"/>
              <a:gd name="connsiteY7" fmla="*/ 418198 h 501840"/>
              <a:gd name="connsiteX8" fmla="*/ 0 w 5972694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694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89052" y="0"/>
                </a:lnTo>
                <a:cubicBezTo>
                  <a:pt x="5935246" y="0"/>
                  <a:pt x="5972694" y="37448"/>
                  <a:pt x="5972694" y="83642"/>
                </a:cubicBezTo>
                <a:lnTo>
                  <a:pt x="5972694" y="418198"/>
                </a:lnTo>
                <a:cubicBezTo>
                  <a:pt x="5972694" y="464392"/>
                  <a:pt x="5935246" y="501840"/>
                  <a:pt x="5889052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52" tIns="24498" rIns="250252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/>
              <a:t>качество подготовки обучающихся (преодолели порог) – более 51 % - макс. 10 баллов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2112" y="0"/>
            <a:ext cx="693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608D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</a:t>
            </a:r>
            <a:r>
              <a:rPr lang="ru-RU" sz="2400" b="1" dirty="0">
                <a:solidFill>
                  <a:srgbClr val="608D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показатели для целей  контроля (мин. 30 баллов)</a:t>
            </a:r>
            <a:r>
              <a:rPr lang="en-US" sz="2400" b="1" dirty="0">
                <a:solidFill>
                  <a:srgbClr val="608D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b="1" dirty="0">
              <a:solidFill>
                <a:srgbClr val="608D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1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485" y="0"/>
            <a:ext cx="7216643" cy="121233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608DC4"/>
                </a:solidFill>
                <a:latin typeface="Cambria" panose="02040503050406030204" pitchFamily="18" charset="0"/>
              </a:rPr>
              <a:t>Методика расчета показателей утверждена </a:t>
            </a:r>
            <a:r>
              <a:rPr lang="ru-RU" sz="1800" dirty="0" err="1">
                <a:solidFill>
                  <a:srgbClr val="608DC4"/>
                </a:solidFill>
                <a:latin typeface="Cambria" panose="02040503050406030204" pitchFamily="18" charset="0"/>
              </a:rPr>
              <a:t>Рособрнадзором</a:t>
            </a:r>
            <a:r>
              <a:rPr lang="ru-RU" sz="1800" dirty="0">
                <a:solidFill>
                  <a:srgbClr val="608DC4"/>
                </a:solidFill>
                <a:latin typeface="Cambria" panose="02040503050406030204" pitchFamily="18" charset="0"/>
              </a:rPr>
              <a:t>, </a:t>
            </a:r>
            <a:r>
              <a:rPr lang="ru-RU" sz="1800" dirty="0" err="1">
                <a:solidFill>
                  <a:srgbClr val="608DC4"/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sz="1800" dirty="0">
                <a:solidFill>
                  <a:srgbClr val="608DC4"/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04.05.2022</a:t>
            </a:r>
            <a:r>
              <a:rPr lang="ru-RU" sz="1800" dirty="0">
                <a:solidFill>
                  <a:srgbClr val="608DC4"/>
                </a:solidFill>
                <a:latin typeface="Cambria" panose="02040503050406030204" pitchFamily="18" charset="0"/>
              </a:rPr>
              <a:t> (по каждому уровню общего образования, кроме дошкольного)</a:t>
            </a:r>
            <a:br>
              <a:rPr lang="ru-RU" sz="1800" dirty="0">
                <a:solidFill>
                  <a:srgbClr val="608DC4"/>
                </a:solidFill>
                <a:latin typeface="Cambria" panose="02040503050406030204" pitchFamily="18" charset="0"/>
              </a:rPr>
            </a:br>
            <a:r>
              <a:rPr lang="ru-RU" sz="2000" dirty="0"/>
              <a:t> 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20234"/>
              </p:ext>
            </p:extLst>
          </p:nvPr>
        </p:nvGraphicFramePr>
        <p:xfrm>
          <a:off x="339234" y="846307"/>
          <a:ext cx="8577085" cy="4195169"/>
        </p:xfrm>
        <a:graphic>
          <a:graphicData uri="http://schemas.openxmlformats.org/drawingml/2006/table">
            <a:tbl>
              <a:tblPr>
                <a:tableStyleId>{76C8A17E-0BC2-4235-B347-13D48D0AA90C}</a:tableStyleId>
              </a:tblPr>
              <a:tblGrid>
                <a:gridCol w="522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Соответствие структуры и содержания образовательных программ общего образования требованиям, установленным федеральным государственным образовательным стандартом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Соответствует –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Не соответствует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Портал Единого содержания общего образования действует конструктор рабочих : </a:t>
                      </a:r>
                      <a:r>
                        <a:rPr lang="ru-RU" sz="1000" u="sng" dirty="0">
                          <a:hlinkClick r:id="rId2"/>
                        </a:rPr>
                        <a:t>https://edsoo.ru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Соответствие планируемых результатов освоения образовательных программ общего образования требованиям, установленным федеральным государственным образовательным стандартом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Соответствует –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Не соответствует - 0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Портал Единого содержания общего образования действует конструктор рабочих : </a:t>
                      </a:r>
                      <a:r>
                        <a:rPr lang="ru-RU" sz="1000" u="sng" dirty="0">
                          <a:hlinkClick r:id="rId2"/>
                        </a:rPr>
                        <a:t>https://edsoo.ru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педагогических работников, прошедших повышение квалификации по профилю преподаваемого предмета, за последние 3 года в общем числе педагогических работников, участвующих в реализации образовательных программ общего образования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90% - 10;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70-89% - 5;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70% - 0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Обеспеченность каждого обучающегося учебником из федерального перечня учебников по каждому учебному предмету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 контингентом – 100% - 10;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 контингентом –  менее 100% - 0;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(без контингента)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Сведения о результатах оценки качества подготовки обучающихся, участвующих в оценочных процедурах, преодолевших минимальный порог (60% правильных ответов), полученных в ходе оценивания достижения ими результатов обучения, по федеральным оценочным материалам Проводится в форме контрольной работы или тестирования по 2 учебным предметам по материалам, содержащимся в ФИОКО (предметы и классы определяются методом случайной выборки) ИЛИ ВПР (при условии)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70% и более (кол-во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обуч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., преодолевших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мин.порог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(60% правильных ответов)  -10;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51-69</a:t>
                      </a:r>
                      <a:r>
                        <a:rPr lang="ru-RU" sz="10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-5;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 51 %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80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32562" y="0"/>
            <a:ext cx="7023370" cy="511278"/>
          </a:xfrm>
          <a:prstGeom prst="roundRect">
            <a:avLst/>
          </a:prstGeom>
          <a:solidFill>
            <a:srgbClr val="608DC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к лицензиату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1" y="4350563"/>
            <a:ext cx="880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7 Положения о лицензировании образовательной деятельности, утвержденного постановлением Правительства РФ от 18.09.2020 N 1490)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144017"/>
              </p:ext>
            </p:extLst>
          </p:nvPr>
        </p:nvGraphicFramePr>
        <p:xfrm>
          <a:off x="162128" y="771728"/>
          <a:ext cx="8200822" cy="35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00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923" y="28038"/>
            <a:ext cx="6627598" cy="660797"/>
          </a:xfrm>
        </p:spPr>
        <p:txBody>
          <a:bodyPr/>
          <a:lstStyle/>
          <a:p>
            <a:r>
              <a:rPr lang="ru-RU" sz="2800" b="1" dirty="0">
                <a:latin typeface="Cambria" panose="02040503050406030204" pitchFamily="18" charset="0"/>
              </a:rPr>
              <a:t>Аккредитационные показатели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162" y="562375"/>
            <a:ext cx="87331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1800" dirty="0"/>
          </a:p>
          <a:p>
            <a:pPr indent="450850" algn="just"/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</a:t>
            </a:r>
            <a:r>
              <a:rPr lang="ru-RU" sz="1800" b="1" dirty="0"/>
              <a:t>29.11.2021 N 868 </a:t>
            </a:r>
            <a:r>
              <a:rPr lang="ru-RU" sz="1800" dirty="0"/>
              <a:t>«Об утверждении </a:t>
            </a:r>
            <a:r>
              <a:rPr lang="ru-RU" sz="1800" b="1" dirty="0"/>
              <a:t>аккредитационных показателей </a:t>
            </a:r>
            <a:r>
              <a:rPr lang="ru-RU" sz="1800" dirty="0"/>
              <a:t>по основным общеобразовательным программам - образовательным программам </a:t>
            </a:r>
            <a:r>
              <a:rPr lang="ru-RU" sz="1800" dirty="0">
                <a:solidFill>
                  <a:srgbClr val="FF0000"/>
                </a:solidFill>
              </a:rPr>
              <a:t>начального</a:t>
            </a:r>
            <a:r>
              <a:rPr lang="ru-RU" sz="1800" dirty="0"/>
              <a:t> общего, </a:t>
            </a:r>
            <a:r>
              <a:rPr lang="ru-RU" sz="1800" dirty="0">
                <a:solidFill>
                  <a:srgbClr val="FF0000"/>
                </a:solidFill>
              </a:rPr>
              <a:t>основного</a:t>
            </a:r>
            <a:r>
              <a:rPr lang="ru-RU" sz="1800" dirty="0"/>
              <a:t> общего и </a:t>
            </a:r>
            <a:r>
              <a:rPr lang="ru-RU" sz="1800" dirty="0">
                <a:solidFill>
                  <a:srgbClr val="FF0000"/>
                </a:solidFill>
              </a:rPr>
              <a:t>среднего</a:t>
            </a:r>
            <a:r>
              <a:rPr lang="ru-RU" sz="1800" dirty="0"/>
              <a:t> общего образования»</a:t>
            </a:r>
          </a:p>
          <a:p>
            <a:pPr algn="just"/>
            <a:endParaRPr lang="ru-RU" sz="1800" dirty="0"/>
          </a:p>
          <a:p>
            <a:pPr marL="801688" indent="-171450" algn="just">
              <a:buFont typeface="Courier New" panose="02070309020205020404" pitchFamily="49" charset="0"/>
              <a:buChar char="o"/>
            </a:pPr>
            <a:r>
              <a:rPr lang="en-US" dirty="0"/>
              <a:t>I.</a:t>
            </a:r>
            <a:r>
              <a:rPr lang="ru-RU" dirty="0"/>
              <a:t> Показатели для государственной аккредитации для каждого уровня                   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171450" algn="just">
              <a:buFont typeface="Courier New" panose="02070309020205020404" pitchFamily="49" charset="0"/>
              <a:buChar char="o"/>
            </a:pPr>
            <a:r>
              <a:rPr lang="en-US" dirty="0"/>
              <a:t>II.</a:t>
            </a:r>
            <a:r>
              <a:rPr lang="ru-RU" dirty="0"/>
              <a:t> </a:t>
            </a:r>
            <a:r>
              <a:rPr lang="ru-RU" u="sng" dirty="0">
                <a:solidFill>
                  <a:srgbClr val="FF0000"/>
                </a:solidFill>
              </a:rPr>
              <a:t>Показатели для аккредитационного мониторинга </a:t>
            </a:r>
            <a:r>
              <a:rPr lang="ru-RU" dirty="0"/>
              <a:t>для каждого уровня                     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171450" algn="just">
              <a:buFont typeface="Courier New" panose="02070309020205020404" pitchFamily="49" charset="0"/>
              <a:buChar char="o"/>
            </a:pPr>
            <a:r>
              <a:rPr lang="en-US" dirty="0"/>
              <a:t>III.</a:t>
            </a:r>
            <a:r>
              <a:rPr lang="ru-RU" dirty="0"/>
              <a:t>Показатели для федерального государственного контроля (надзора) для каждого уровня</a:t>
            </a:r>
            <a:endParaRPr lang="en-US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1800" dirty="0"/>
          </a:p>
          <a:p>
            <a:pPr indent="450850" algn="just"/>
            <a:r>
              <a:rPr lang="ru-RU" sz="1800" dirty="0"/>
              <a:t>«Методика расчета аккредитационных показателей по основным общеобразовательным программам -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868» (утв.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России, Рособрнадзором 04.05.2022)</a:t>
            </a:r>
            <a:endParaRPr lang="ru-RU" sz="160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pic>
        <p:nvPicPr>
          <p:cNvPr id="5" name="Рисунок 4" descr="Школа">
            <a:extLst>
              <a:ext uri="{FF2B5EF4-FFF2-40B4-BE49-F238E27FC236}">
                <a16:creationId xmlns:a16="http://schemas.microsoft.com/office/drawing/2014/main" id="{7365ED20-3EF5-4BD5-BC10-86F807E9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7467" y="1952978"/>
            <a:ext cx="1018539" cy="7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0292" y="0"/>
            <a:ext cx="6264696" cy="540060"/>
          </a:xfrm>
          <a:prstGeom prst="roundRect">
            <a:avLst/>
          </a:prstGeom>
          <a:solidFill>
            <a:srgbClr val="608DC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к лицензиату: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77" y="4581395"/>
            <a:ext cx="878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7 Положения о лицензировании образовательной деятельности, утвержденного постановлением Правительства РФ от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18.09.2020 N 1490)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2292946"/>
              </p:ext>
            </p:extLst>
          </p:nvPr>
        </p:nvGraphicFramePr>
        <p:xfrm>
          <a:off x="584658" y="719847"/>
          <a:ext cx="8371274" cy="376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063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05584" y="113051"/>
            <a:ext cx="7367080" cy="540060"/>
          </a:xfrm>
          <a:prstGeom prst="roundRect">
            <a:avLst/>
          </a:prstGeom>
          <a:solidFill>
            <a:srgbClr val="608DC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лицензионные требования к лицензиату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17" y="4509589"/>
            <a:ext cx="877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8 Положения о лицензировании образовательной деятельности, утвержденного постановлением Правительства РФ от 18.09.2020 N 1490)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18052" y="821636"/>
            <a:ext cx="3950434" cy="3472068"/>
            <a:chOff x="2460691" y="1760393"/>
            <a:chExt cx="3206827" cy="1980687"/>
          </a:xfrm>
        </p:grpSpPr>
        <p:sp>
          <p:nvSpPr>
            <p:cNvPr id="12" name="Овал 11"/>
            <p:cNvSpPr/>
            <p:nvPr/>
          </p:nvSpPr>
          <p:spPr>
            <a:xfrm>
              <a:off x="2460691" y="1760393"/>
              <a:ext cx="3206827" cy="198068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2930320" y="2050458"/>
              <a:ext cx="2267569" cy="1400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endParaRPr lang="ru-RU" sz="1200" dirty="0">
                <a:hlinkClick r:id="rId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956820" y="1275428"/>
            <a:ext cx="4492732" cy="3193773"/>
            <a:chOff x="3771148" y="2845027"/>
            <a:chExt cx="6802669" cy="2028453"/>
          </a:xfrm>
        </p:grpSpPr>
        <p:sp>
          <p:nvSpPr>
            <p:cNvPr id="15" name="Овал 14"/>
            <p:cNvSpPr/>
            <p:nvPr/>
          </p:nvSpPr>
          <p:spPr>
            <a:xfrm>
              <a:off x="6661982" y="2845027"/>
              <a:ext cx="3911835" cy="1473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771148" y="3436208"/>
              <a:ext cx="3546592" cy="1437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ru-RU"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493773" y="821637"/>
            <a:ext cx="4387756" cy="3571460"/>
            <a:chOff x="4979148" y="1137740"/>
            <a:chExt cx="4073411" cy="2182664"/>
          </a:xfrm>
        </p:grpSpPr>
        <p:sp>
          <p:nvSpPr>
            <p:cNvPr id="18" name="Овал 17"/>
            <p:cNvSpPr/>
            <p:nvPr/>
          </p:nvSpPr>
          <p:spPr>
            <a:xfrm>
              <a:off x="4979148" y="1137740"/>
              <a:ext cx="4073411" cy="2182664"/>
            </a:xfrm>
            <a:prstGeom prst="ellipse">
              <a:avLst/>
            </a:prstGeom>
            <a:solidFill>
              <a:srgbClr val="93FF9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575685" y="1501353"/>
              <a:ext cx="2880337" cy="1755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ru-RU" dirty="0">
                <a:hlinkClick r:id="rId3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4962940" y="1345096"/>
            <a:ext cx="3264112" cy="2346295"/>
          </a:xfrm>
          <a:prstGeom prst="ellipse">
            <a:avLst/>
          </a:prstGeom>
          <a:solidFill>
            <a:srgbClr val="7AEAF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наличие договора о сетевой форме реализации образовательных программ в соответствии со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hlinkClick r:id="rId4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  </a:rPr>
              <a:t>статьей 15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ФЗ «Об образовании в РФ»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3253" y="1918208"/>
            <a:ext cx="26252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условий для функционирования электронной информационно-образовательной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206557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05584" y="113051"/>
            <a:ext cx="7367080" cy="540060"/>
          </a:xfrm>
          <a:prstGeom prst="roundRect">
            <a:avLst/>
          </a:prstGeom>
          <a:solidFill>
            <a:srgbClr val="608DC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 с 14 марта 2022!!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3961"/>
              </p:ext>
            </p:extLst>
          </p:nvPr>
        </p:nvGraphicFramePr>
        <p:xfrm>
          <a:off x="168613" y="979251"/>
          <a:ext cx="8560138" cy="3858637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515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86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Переоформление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лицензии 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реестр лицензий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основании заявления лицензиата </a:t>
                      </a:r>
                      <a:r>
                        <a:rPr lang="ru-RU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случаях: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наименования, места нахождения юридического лица;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места жительства индивидуального предпринимателя;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адреса места осуществления образовательной деятельности, связанного с переименованием географического объекта, улицы, площади или иной территории, изменением нумерации объекта адресации, в том числе почтового индекса;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реорганизации юридического лица в форме преобразования, слияния, присоединения.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14.03.2022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вступило в силу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от 12.03.2022 №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особенностях разрешительной деятельности в Российской Федерации в 2022 году», пункт 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546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01.09.2022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r>
              <a:rPr lang="ru-RU" sz="2000" dirty="0"/>
              <a:t>Внесенными Федеральным </a:t>
            </a:r>
            <a:r>
              <a:rPr lang="ru-RU" sz="2000" dirty="0">
                <a:hlinkClick r:id="rId2" tooltip="Федеральный закон от 30.12.2021 N 472-ФЗ &quot;О внесении изменений в Федеральный закон &quot;Об образовании в Российской Федерации&quot;{КонсультантПлюс}"/>
              </a:rPr>
              <a:t>законом</a:t>
            </a:r>
            <a:r>
              <a:rPr lang="ru-RU" sz="2000" dirty="0"/>
              <a:t> от 30.12.2021 N 472-ФЗ поправками в Федеральный </a:t>
            </a:r>
            <a:r>
              <a:rPr lang="ru-RU" sz="2000" dirty="0">
                <a:hlinkClick r:id="rId3" tooltip="Федеральный закон от 29.12.2012 N 273-ФЗ (ред. от 30.12.2021) &quot;Об образовании в Российской Федерации&quot; (с изм. и доп., вступ. в силу с 01.01.2022){КонсультантПлюс}"/>
              </a:rPr>
              <a:t>закон</a:t>
            </a:r>
            <a:r>
              <a:rPr lang="ru-RU" sz="2000" dirty="0"/>
              <a:t> «Об образовании в Российской Федерации» установлена обязанность школ при реализации ими образовательных программ </a:t>
            </a:r>
            <a:r>
              <a:rPr lang="ru-RU" sz="2000" b="1" dirty="0"/>
              <a:t>с 1 сентября 2022 </a:t>
            </a:r>
            <a:r>
              <a:rPr lang="ru-RU" sz="2000" dirty="0"/>
              <a:t>года использовать </a:t>
            </a:r>
            <a:r>
              <a:rPr lang="ru-RU" sz="2000" b="1" dirty="0"/>
              <a:t>верифицированные онлайн-платформы и электронные учебники</a:t>
            </a:r>
            <a:r>
              <a:rPr lang="ru-RU" sz="2000" dirty="0"/>
              <a:t>, включенные в федеральный перечень электронных образовательных ресурсов, утверждаемый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390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5640029" cy="6320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09.09.2022</a:t>
            </a:r>
            <a:r>
              <a:rPr lang="ru-RU" dirty="0"/>
              <a:t> вступил в силу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641" y="704040"/>
            <a:ext cx="8832715" cy="4266794"/>
          </a:xfrm>
        </p:spPr>
        <p:txBody>
          <a:bodyPr/>
          <a:lstStyle/>
          <a:p>
            <a:pPr marL="203200" indent="0" algn="ctr">
              <a:buNone/>
            </a:pPr>
            <a:endParaRPr lang="ru-RU" sz="2000" dirty="0"/>
          </a:p>
          <a:p>
            <a:pPr marL="203200" indent="0" algn="ctr">
              <a:buNone/>
            </a:pPr>
            <a:r>
              <a:rPr lang="ru-RU" sz="2000" dirty="0"/>
              <a:t>ПРИКАЗ МИНИСТЕРСТВА ПРОСВЕЩЕНИЯ РОССИЙСКОЙ ФЕДЕРАЦИИ от </a:t>
            </a:r>
            <a:r>
              <a:rPr lang="ru-RU" sz="2000" b="1" dirty="0"/>
              <a:t>02.08.2022 г. № 653 </a:t>
            </a:r>
          </a:p>
          <a:p>
            <a:pPr marL="203200" indent="0" algn="ctr">
              <a:buNone/>
            </a:pPr>
            <a:r>
              <a:rPr lang="ru-RU" sz="1400" dirty="0"/>
              <a:t>ОБ УТВЕРЖДЕНИИ </a:t>
            </a:r>
            <a:r>
              <a:rPr lang="ru-RU" sz="1400" b="1" dirty="0"/>
              <a:t>ФЕДЕРАЛЬНОГО ПЕРЕЧНЯ ЭЛЕКТРОННЫХ ОБРАЗОВАТЕЛЬНЫХ РЕСУРСОВ</a:t>
            </a:r>
            <a:r>
              <a:rPr lang="ru-RU" sz="1400" dirty="0"/>
              <a:t>, ДОПУЩЕННЫХ К ИСПОЛЬЗОВАНИЮ ПРИ РЕАЛИЗАЦИИ ИМЕЮЩИХ ГОСУДАРСТВЕННУЮ</a:t>
            </a:r>
          </a:p>
          <a:p>
            <a:pPr marL="203200" indent="0" algn="ctr">
              <a:buNone/>
            </a:pPr>
            <a:r>
              <a:rPr lang="ru-RU" sz="1400" dirty="0"/>
              <a:t>АККРЕДИТАЦИЮ ОБРАЗОВАТЕЛЬНЫХ ПРОГРАММ НАЧАЛЬНОГО ОБЩЕГО,</a:t>
            </a:r>
          </a:p>
          <a:p>
            <a:pPr marL="203200" indent="0" algn="ctr">
              <a:buNone/>
            </a:pPr>
            <a:r>
              <a:rPr lang="ru-RU" sz="1400" dirty="0"/>
              <a:t>ОСНОВНОГО ОБЩЕГО, СРЕДНЕГО ОБЩЕГО ОБРАЗОВАНИЯ</a:t>
            </a:r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Часть 1 </a:t>
            </a:r>
            <a:r>
              <a:rPr lang="ru-RU" sz="1400" dirty="0"/>
              <a:t>– для реализации обязательной части учебного плана</a:t>
            </a:r>
          </a:p>
          <a:p>
            <a:pPr marL="20320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Часть 2</a:t>
            </a:r>
            <a:r>
              <a:rPr lang="ru-RU" sz="1400" dirty="0"/>
              <a:t> – для части, формируемой участниками </a:t>
            </a:r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182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5640029" cy="6320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01.09.2022 </a:t>
            </a:r>
            <a:r>
              <a:rPr lang="ru-RU" dirty="0"/>
              <a:t>вступил в силу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641" y="704039"/>
            <a:ext cx="8832715" cy="4344615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000" dirty="0"/>
              <a:t>ПРИКАЗ МИНИСТЕРСТВА ПРОСВЕЩЕНИЯ РОССИЙСКОЙ ФЕДЕРАЦИИ от </a:t>
            </a:r>
            <a:r>
              <a:rPr lang="ru-RU" sz="2000" b="1" dirty="0"/>
              <a:t>21.07.2022 г. № 582 </a:t>
            </a:r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r>
              <a:rPr lang="ru-RU" sz="1400" dirty="0"/>
              <a:t>ОБ УТВЕРЖДЕНИИ ПЕРЕЧНЯ</a:t>
            </a:r>
          </a:p>
          <a:p>
            <a:pPr marL="203200" indent="0" algn="ctr">
              <a:buNone/>
            </a:pPr>
            <a:r>
              <a:rPr lang="ru-RU" sz="1400" dirty="0"/>
              <a:t>ДОКУМЕНТАЦИИ, ПОДГОТОВКА КОТОРОЙ ОСУЩЕСТВЛЯЕТСЯ</a:t>
            </a:r>
          </a:p>
          <a:p>
            <a:pPr marL="203200" indent="0" algn="ctr">
              <a:buNone/>
            </a:pPr>
            <a:r>
              <a:rPr lang="ru-RU" sz="1400" dirty="0"/>
              <a:t>ПЕДАГОГИЧЕСКИМИ РАБОТНИКАМИ ПРИ РЕАЛИЗАЦИИ ОСНОВНЫХ</a:t>
            </a:r>
          </a:p>
          <a:p>
            <a:pPr marL="203200" indent="0" algn="ctr">
              <a:buNone/>
            </a:pPr>
            <a:r>
              <a:rPr lang="ru-RU" sz="1400" dirty="0"/>
              <a:t>ОБЩЕОБРАЗОВАТЕЛЬНЫХ ПРОГРАММ</a:t>
            </a:r>
          </a:p>
          <a:p>
            <a:pPr marL="203200" indent="0">
              <a:buNone/>
            </a:pPr>
            <a:r>
              <a:rPr lang="ru-RU" sz="1400" dirty="0"/>
              <a:t>1. Рабочая программа учебного предмета, учебного курса (в том числе внеурочной деятельности), учебного модуля</a:t>
            </a:r>
          </a:p>
          <a:p>
            <a:pPr marL="203200" indent="0">
              <a:buNone/>
            </a:pPr>
            <a:r>
              <a:rPr lang="ru-RU" sz="1400" dirty="0"/>
              <a:t>2. Журнал учета успеваемости</a:t>
            </a:r>
          </a:p>
          <a:p>
            <a:pPr marL="203200" indent="0">
              <a:buNone/>
            </a:pPr>
            <a:r>
              <a:rPr lang="ru-RU" sz="1400" dirty="0"/>
              <a:t>3. Журнал внеурочной деятельности (для педагогических работников, осуществляющих внеурочную деятельность)</a:t>
            </a:r>
          </a:p>
          <a:p>
            <a:pPr marL="203200" indent="0">
              <a:buNone/>
            </a:pPr>
            <a:r>
              <a:rPr lang="ru-RU" sz="1400" dirty="0"/>
              <a:t>4. План воспитательной работы (для педагогических работников, осуществляющих функции классного руководства)</a:t>
            </a:r>
          </a:p>
          <a:p>
            <a:pPr marL="203200" indent="0">
              <a:buNone/>
            </a:pPr>
            <a:r>
              <a:rPr lang="ru-RU" sz="1400" dirty="0"/>
              <a:t>5. Характеристика на обучающегося (по </a:t>
            </a:r>
            <a:r>
              <a:rPr lang="ru-RU" sz="1400"/>
              <a:t>запросу)</a:t>
            </a: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  <a:p>
            <a:pPr marL="203200" indent="0" algn="ctr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385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952" y="86497"/>
            <a:ext cx="7488194" cy="1450473"/>
          </a:xfrm>
        </p:spPr>
        <p:txBody>
          <a:bodyPr/>
          <a:lstStyle/>
          <a:p>
            <a:b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Приказами 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РФ от 01.04.2022 № 196, 195 внесены изменения в 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05.10.2020 № 546; приказ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России от 05.10.2020 N 545 «Об утверждении образцов и описаний аттестатов об основном общем и среднем общем образовании и приложений к ним»</a:t>
            </a:r>
            <a:b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211" y="1560426"/>
            <a:ext cx="4374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 16.05.2022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</a:rPr>
              <a:t>образцы бланков</a:t>
            </a:r>
          </a:p>
          <a:p>
            <a:pPr algn="ctr"/>
            <a:r>
              <a:rPr lang="ru-RU" dirty="0">
                <a:latin typeface="13,5"/>
              </a:rPr>
              <a:t>Приобретать новые  бланки аттестатов об основном общем и среднем общем образовании и приложений необходимо только у </a:t>
            </a:r>
            <a:r>
              <a:rPr lang="ru-RU" b="1" dirty="0">
                <a:latin typeface="13,5"/>
              </a:rPr>
              <a:t>предприятий-изготовителей бланков защищенной полиграфии, имеющих лицензию на осуществление деятельности по производству и реализации защищенной от подделок полиграфической продукции</a:t>
            </a:r>
            <a:r>
              <a:rPr lang="ru-RU" dirty="0">
                <a:latin typeface="13,5"/>
              </a:rPr>
              <a:t>. Реестр лицензиатов на сайте ФНС РФ. Ранее приобретенные действуют в 2021-2022 </a:t>
            </a:r>
            <a:r>
              <a:rPr lang="ru-RU" dirty="0" err="1">
                <a:latin typeface="13,5"/>
              </a:rPr>
              <a:t>уч.г</a:t>
            </a:r>
            <a:r>
              <a:rPr lang="ru-RU" dirty="0">
                <a:latin typeface="13,5"/>
              </a:rPr>
              <a:t>. (</a:t>
            </a:r>
            <a:r>
              <a:rPr lang="ru-RU" b="1" dirty="0">
                <a:latin typeface="13,5"/>
              </a:rPr>
              <a:t>письмо </a:t>
            </a:r>
            <a:r>
              <a:rPr lang="ru-RU" b="1" dirty="0" err="1">
                <a:latin typeface="13,5"/>
              </a:rPr>
              <a:t>Минпросвещения</a:t>
            </a:r>
            <a:r>
              <a:rPr lang="ru-RU" b="1" dirty="0">
                <a:latin typeface="13,5"/>
              </a:rPr>
              <a:t> РФ от 11.05.2022 </a:t>
            </a:r>
            <a:br>
              <a:rPr lang="ru-RU" b="1" dirty="0">
                <a:latin typeface="13,5"/>
              </a:rPr>
            </a:br>
            <a:r>
              <a:rPr lang="ru-RU" b="1" dirty="0">
                <a:latin typeface="13,5"/>
              </a:rPr>
              <a:t>№ АЗ-676/06</a:t>
            </a:r>
            <a:r>
              <a:rPr lang="ru-RU" dirty="0">
                <a:latin typeface="13,5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1" y="1143090"/>
            <a:ext cx="4077730" cy="131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85503" y="1468094"/>
            <a:ext cx="444843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 01.09.2022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Выставлять итоговую отметку за 9 класс по </a:t>
            </a:r>
            <a:r>
              <a:rPr lang="ru-RU" b="1" dirty="0"/>
              <a:t>предметной области "Основы духовно-нравственной культуры народов России" </a:t>
            </a:r>
            <a:r>
              <a:rPr lang="ru-RU" dirty="0"/>
              <a:t>(за уровень основного общего образования);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Допускается отметка «зачтено» по предметам </a:t>
            </a:r>
            <a:r>
              <a:rPr lang="ru-RU" b="1" dirty="0"/>
              <a:t>«Изобразительное искусство» и «Музыка»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Допускается указание отметки «зачтено» только выпускникам, относящимся к специальной медицинской группе для занятия физической культурой по учебному предмету </a:t>
            </a:r>
            <a:r>
              <a:rPr lang="ru-RU" b="1" dirty="0"/>
              <a:t>«Физическая культура»</a:t>
            </a:r>
            <a:r>
              <a:rPr lang="ru-RU" dirty="0"/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Аттестаты и приложения к ним выдаются </a:t>
            </a:r>
            <a:r>
              <a:rPr lang="ru-RU" b="1" dirty="0"/>
              <a:t>не позднее трех рабочих дней</a:t>
            </a:r>
            <a:r>
              <a:rPr lang="ru-RU" dirty="0"/>
              <a:t> после даты издания распорядительного акта об отчислении выпускников (ранее не позднее 10 раб. дней).</a:t>
            </a:r>
          </a:p>
        </p:txBody>
      </p:sp>
    </p:spTree>
    <p:extLst>
      <p:ext uri="{BB962C8B-B14F-4D97-AF65-F5344CB8AC3E}">
        <p14:creationId xmlns:p14="http://schemas.microsoft.com/office/powerpoint/2010/main" val="2066240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75" y="232969"/>
            <a:ext cx="6957687" cy="85099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Cambria" panose="02040503050406030204" pitchFamily="18" charset="0"/>
              </a:rPr>
              <a:t>ОБ УТВЕРЖДЕНИИ ФОРМ ПРОВЕРОЧНЫХ ЛИСТОВ, </a:t>
            </a:r>
            <a:br>
              <a:rPr lang="ru-RU" sz="1600" b="1" dirty="0">
                <a:solidFill>
                  <a:schemeClr val="bg2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2"/>
                </a:solidFill>
                <a:latin typeface="Cambria" panose="02040503050406030204" pitchFamily="18" charset="0"/>
              </a:rPr>
              <a:t>ИСПОЛЬЗУЕМЫХ ПРИ ОСУЩЕСТВЛЕНИИ ФЕДЕРАЛЬНОГО ГОСУДАРСТВЕННОГО КОНТРОЛЯ (НАДЗОРА) В СФЕРЕ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7756" y="1041568"/>
            <a:ext cx="8229600" cy="3746835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000" dirty="0">
                <a:solidFill>
                  <a:schemeClr val="bg2"/>
                </a:solidFill>
              </a:rPr>
              <a:t>Утверждены приказом Рособрнадзора № 1533 от 29.11.2021 </a:t>
            </a:r>
          </a:p>
          <a:p>
            <a:pPr marL="203200" indent="0" algn="ctr">
              <a:buNone/>
            </a:pPr>
            <a:r>
              <a:rPr lang="ru-RU" sz="2000" dirty="0">
                <a:solidFill>
                  <a:schemeClr val="bg2"/>
                </a:solidFill>
              </a:rPr>
              <a:t>и вступили в силу с 01.03.2022</a:t>
            </a:r>
          </a:p>
          <a:p>
            <a:pPr algn="just"/>
            <a:r>
              <a:rPr lang="ru-RU" sz="1100" dirty="0">
                <a:solidFill>
                  <a:schemeClr val="bg2"/>
                </a:solidFill>
              </a:rPr>
              <a:t>Форма проверочного листа, используемого при осуществлении федерального государственного контроля (надзора) в сфере образования в части правил оказания </a:t>
            </a:r>
            <a:r>
              <a:rPr lang="ru-RU" sz="1100" b="1" dirty="0">
                <a:solidFill>
                  <a:schemeClr val="bg2"/>
                </a:solidFill>
              </a:rPr>
              <a:t>платных образовательных услуг </a:t>
            </a:r>
            <a:r>
              <a:rPr lang="ru-RU" sz="1100" dirty="0">
                <a:solidFill>
                  <a:schemeClr val="bg2"/>
                </a:solidFill>
              </a:rPr>
              <a:t>(приложение № 7);</a:t>
            </a:r>
          </a:p>
          <a:p>
            <a:pPr algn="just"/>
            <a:r>
              <a:rPr lang="ru-RU" sz="1100" dirty="0">
                <a:solidFill>
                  <a:schemeClr val="bg2"/>
                </a:solidFill>
              </a:rPr>
              <a:t>Форма проверочного листа, используемого при осуществлении федерального государственного контроля (надзора) в сфере образования в части </a:t>
            </a:r>
            <a:r>
              <a:rPr lang="ru-RU" sz="1100" b="1" dirty="0">
                <a:solidFill>
                  <a:schemeClr val="bg2"/>
                </a:solidFill>
              </a:rPr>
              <a:t>порядка организации </a:t>
            </a:r>
            <a:r>
              <a:rPr lang="ru-RU" sz="1100" dirty="0">
                <a:solidFill>
                  <a:schemeClr val="bg2"/>
                </a:solidFill>
              </a:rPr>
              <a:t>и осуществления образовательной деятельности по </a:t>
            </a:r>
            <a:r>
              <a:rPr lang="ru-RU" sz="1100" b="1" dirty="0">
                <a:solidFill>
                  <a:schemeClr val="bg2"/>
                </a:solidFill>
              </a:rPr>
              <a:t>дополнительным</a:t>
            </a:r>
            <a:r>
              <a:rPr lang="ru-RU" sz="1100" dirty="0">
                <a:solidFill>
                  <a:schemeClr val="bg2"/>
                </a:solidFill>
              </a:rPr>
              <a:t> общеобразовательным программам (приложение № 9);</a:t>
            </a:r>
          </a:p>
          <a:p>
            <a:pPr algn="just"/>
            <a:r>
              <a:rPr lang="ru-RU" sz="1100" dirty="0">
                <a:solidFill>
                  <a:schemeClr val="bg2"/>
                </a:solidFill>
              </a:rPr>
              <a:t>Форма проверочного листа, используемого при осуществлении федерального государственного контроля (надзора) в сфере образования в части </a:t>
            </a:r>
            <a:r>
              <a:rPr lang="ru-RU" sz="1100" b="1" dirty="0">
                <a:solidFill>
                  <a:schemeClr val="bg2"/>
                </a:solidFill>
              </a:rPr>
              <a:t>порядка организации </a:t>
            </a:r>
            <a:r>
              <a:rPr lang="ru-RU" sz="1100" dirty="0">
                <a:solidFill>
                  <a:schemeClr val="bg2"/>
                </a:solidFill>
              </a:rPr>
              <a:t>и осуществления образовательной деятельности по основным </a:t>
            </a:r>
            <a:r>
              <a:rPr lang="ru-RU" sz="1100" b="1" dirty="0">
                <a:solidFill>
                  <a:schemeClr val="bg2"/>
                </a:solidFill>
              </a:rPr>
              <a:t>общеобразовательным программам- </a:t>
            </a:r>
            <a:r>
              <a:rPr lang="ru-RU" sz="1100" dirty="0">
                <a:solidFill>
                  <a:schemeClr val="bg2"/>
                </a:solidFill>
              </a:rPr>
              <a:t>образовательным программам дошкольного образования (приложение № 14);</a:t>
            </a:r>
          </a:p>
          <a:p>
            <a:pPr algn="just"/>
            <a:r>
              <a:rPr lang="ru-RU" sz="1100" dirty="0">
                <a:solidFill>
                  <a:schemeClr val="bg2"/>
                </a:solidFill>
              </a:rPr>
              <a:t>Форма проверочного листа, используемого при осуществлении федерального государственного контроля (надзора) в сфере образования в части требований к структуре </a:t>
            </a:r>
            <a:r>
              <a:rPr lang="ru-RU" sz="1100" b="1" dirty="0">
                <a:solidFill>
                  <a:schemeClr val="bg2"/>
                </a:solidFill>
              </a:rPr>
              <a:t>официального сайта </a:t>
            </a:r>
            <a:r>
              <a:rPr lang="ru-RU" sz="1100" dirty="0">
                <a:solidFill>
                  <a:schemeClr val="bg2"/>
                </a:solidFill>
              </a:rPr>
              <a:t>образовательной организации в информационно-телекоммуникационной сети «Интернет» и формату предоставления информации (приложение № 20).</a:t>
            </a:r>
          </a:p>
          <a:p>
            <a:pPr algn="just"/>
            <a:endParaRPr lang="ru-RU" sz="1200" dirty="0">
              <a:solidFill>
                <a:schemeClr val="bg2"/>
              </a:solidFill>
            </a:endParaRPr>
          </a:p>
          <a:p>
            <a:pPr algn="just"/>
            <a:endParaRPr lang="ru-R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1607783"/>
          </a:xfrm>
        </p:spPr>
        <p:txBody>
          <a:bodyPr/>
          <a:lstStyle/>
          <a:p>
            <a:pPr marL="203200" indent="0">
              <a:buNone/>
            </a:pPr>
            <a:r>
              <a:rPr lang="ru-RU" b="1" dirty="0">
                <a:solidFill>
                  <a:srgbClr val="608DC4"/>
                </a:solidFill>
                <a:latin typeface="Cambria"/>
              </a:rPr>
              <a:t>Успехов в работе</a:t>
            </a:r>
            <a:endParaRPr lang="ru-RU" dirty="0">
              <a:solidFill>
                <a:srgbClr val="608D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>
                <a:solidFill>
                  <a:srgbClr val="608DC4"/>
                </a:solidFill>
              </a:rPr>
              <a:t>Конжева</a:t>
            </a:r>
            <a:r>
              <a:rPr lang="ru-RU" dirty="0">
                <a:solidFill>
                  <a:srgbClr val="608DC4"/>
                </a:solidFill>
              </a:rPr>
              <a:t> Татьяна Николаевна,</a:t>
            </a:r>
          </a:p>
          <a:p>
            <a:pPr algn="r"/>
            <a:r>
              <a:rPr lang="ru-RU" dirty="0">
                <a:solidFill>
                  <a:srgbClr val="608DC4"/>
                </a:solidFill>
              </a:rPr>
              <a:t>руководитель сектора контроля качества отдела по надзору и контролю </a:t>
            </a:r>
          </a:p>
          <a:p>
            <a:pPr algn="r"/>
            <a:r>
              <a:rPr lang="ru-RU" dirty="0">
                <a:solidFill>
                  <a:srgbClr val="608DC4"/>
                </a:solidFill>
              </a:rPr>
              <a:t>за 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222-60-68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en-US" sz="28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TN@krao.ru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C:\Users\GRAK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81" y="614830"/>
            <a:ext cx="1832177" cy="13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C8E35-787B-4BA5-BF86-0D93AC23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62" y="204488"/>
            <a:ext cx="7717238" cy="648071"/>
          </a:xfrm>
        </p:spPr>
        <p:txBody>
          <a:bodyPr/>
          <a:lstStyle/>
          <a:p>
            <a:pPr algn="ctr"/>
            <a:r>
              <a:rPr lang="ru-RU" dirty="0"/>
              <a:t>О проведении апробации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5D1578-9834-4BFF-8089-1F3772BF3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8284"/>
              </p:ext>
            </p:extLst>
          </p:nvPr>
        </p:nvGraphicFramePr>
        <p:xfrm>
          <a:off x="827485" y="1539478"/>
          <a:ext cx="6710363" cy="314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8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5CDF81-6580-4200-8244-6E7C75298782}"/>
              </a:ext>
            </a:extLst>
          </p:cNvPr>
          <p:cNvSpPr/>
          <p:nvPr/>
        </p:nvSpPr>
        <p:spPr>
          <a:xfrm>
            <a:off x="7778044" y="2257778"/>
            <a:ext cx="1095023" cy="64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FB8F8DB-1818-4967-9EFA-EB03AE84C7B9}"/>
              </a:ext>
            </a:extLst>
          </p:cNvPr>
          <p:cNvSpPr/>
          <p:nvPr/>
        </p:nvSpPr>
        <p:spPr>
          <a:xfrm>
            <a:off x="6999111" y="2156178"/>
            <a:ext cx="1606410" cy="745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044" y="135467"/>
            <a:ext cx="6923477" cy="745066"/>
          </a:xfrm>
        </p:spPr>
        <p:txBody>
          <a:bodyPr/>
          <a:lstStyle/>
          <a:p>
            <a:r>
              <a:rPr lang="ru-RU" sz="2400" b="1" dirty="0">
                <a:latin typeface="Cambria" panose="02040503050406030204" pitchFamily="18" charset="0"/>
              </a:rPr>
              <a:t>Апробация аккредитационных показателей (14.11.2022-20.11.2022 – сбор сведений)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666" y="880533"/>
            <a:ext cx="8633647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</a:t>
            </a:r>
            <a:r>
              <a:rPr lang="ru-RU" sz="1800" b="1" dirty="0"/>
              <a:t>29.11.2021 N 868 </a:t>
            </a:r>
            <a:r>
              <a:rPr lang="ru-RU" sz="1800" dirty="0"/>
              <a:t>«Об утверждении </a:t>
            </a:r>
            <a:r>
              <a:rPr lang="ru-RU" sz="1800" b="1" dirty="0"/>
              <a:t>аккредитационных показателей </a:t>
            </a:r>
            <a:r>
              <a:rPr lang="ru-RU" sz="1800" dirty="0"/>
              <a:t>по основным общеобразовательным программам - образовательным программам </a:t>
            </a:r>
            <a:r>
              <a:rPr lang="ru-RU" sz="1800" dirty="0">
                <a:solidFill>
                  <a:srgbClr val="FF0000"/>
                </a:solidFill>
              </a:rPr>
              <a:t>начального</a:t>
            </a:r>
            <a:r>
              <a:rPr lang="ru-RU" sz="1800" dirty="0"/>
              <a:t> общего, </a:t>
            </a:r>
            <a:r>
              <a:rPr lang="ru-RU" sz="1800" dirty="0">
                <a:solidFill>
                  <a:srgbClr val="FF0000"/>
                </a:solidFill>
              </a:rPr>
              <a:t>основного</a:t>
            </a:r>
            <a:r>
              <a:rPr lang="ru-RU" sz="1800" dirty="0"/>
              <a:t> общего и </a:t>
            </a:r>
            <a:r>
              <a:rPr lang="ru-RU" sz="1800" dirty="0">
                <a:solidFill>
                  <a:srgbClr val="FF0000"/>
                </a:solidFill>
              </a:rPr>
              <a:t>среднего</a:t>
            </a:r>
            <a:r>
              <a:rPr lang="ru-RU" sz="1800" dirty="0"/>
              <a:t> общего образования»</a:t>
            </a:r>
          </a:p>
          <a:p>
            <a:pPr algn="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 школ</a:t>
            </a:r>
          </a:p>
          <a:p>
            <a:pPr marL="630238" algn="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algn="just"/>
            <a:r>
              <a:rPr lang="en-US" sz="1800" dirty="0">
                <a:solidFill>
                  <a:srgbClr val="FF0000"/>
                </a:solidFill>
              </a:rPr>
              <a:t>II</a:t>
            </a:r>
            <a:r>
              <a:rPr lang="en-US" sz="1800" dirty="0"/>
              <a:t>.</a:t>
            </a:r>
            <a:r>
              <a:rPr lang="ru-RU" sz="1800" dirty="0"/>
              <a:t> </a:t>
            </a:r>
            <a:r>
              <a:rPr lang="ru-RU" sz="1800" u="sng" dirty="0">
                <a:solidFill>
                  <a:srgbClr val="FF0000"/>
                </a:solidFill>
              </a:rPr>
              <a:t>Показатели для аккредитационного мониторинга</a:t>
            </a:r>
            <a:endParaRPr lang="en-US" sz="1800" u="sng" dirty="0">
              <a:solidFill>
                <a:srgbClr val="FF0000"/>
              </a:solidFill>
            </a:endParaRPr>
          </a:p>
          <a:p>
            <a:pPr marL="630238" algn="just"/>
            <a:endParaRPr lang="en-US" dirty="0"/>
          </a:p>
          <a:p>
            <a:pPr algn="ctr"/>
            <a:r>
              <a:rPr lang="ru-RU" sz="1800" dirty="0"/>
              <a:t>Эксперты в апробации на территории Красноярского края</a:t>
            </a:r>
          </a:p>
          <a:p>
            <a:pPr algn="ctr"/>
            <a:r>
              <a:rPr lang="ru-RU" sz="1800" dirty="0"/>
              <a:t>МАОУ Гимназия № 10 г. Красноярск</a:t>
            </a:r>
          </a:p>
          <a:p>
            <a:pPr algn="ctr"/>
            <a:r>
              <a:rPr lang="ru-RU" sz="1800" dirty="0"/>
              <a:t>МКОУ </a:t>
            </a:r>
            <a:r>
              <a:rPr lang="ru-RU" sz="1800" dirty="0" err="1"/>
              <a:t>Абанская</a:t>
            </a:r>
            <a:r>
              <a:rPr lang="ru-RU" sz="1800" dirty="0"/>
              <a:t> СОШ №4 </a:t>
            </a:r>
            <a:r>
              <a:rPr lang="ru-RU" sz="1800" dirty="0" err="1"/>
              <a:t>Абанского</a:t>
            </a:r>
            <a:r>
              <a:rPr lang="ru-RU" sz="1800" dirty="0"/>
              <a:t> района</a:t>
            </a:r>
          </a:p>
          <a:p>
            <a:pPr algn="just"/>
            <a:r>
              <a:rPr lang="ru-RU" sz="1800" dirty="0"/>
              <a:t> Задача: проверить применение ОО на практике аккредитационных показателей, проверить работу АИС «Аккредитационный мониторинг», доработать рекомендации по расчёту</a:t>
            </a:r>
            <a:r>
              <a:rPr lang="ru-RU" sz="1800" b="1" dirty="0"/>
              <a:t> аккредитационных показателей</a:t>
            </a:r>
            <a:r>
              <a:rPr lang="ru-RU" sz="1800" dirty="0"/>
              <a:t> .</a:t>
            </a:r>
          </a:p>
          <a:p>
            <a:pPr algn="just"/>
            <a:endParaRPr lang="ru-RU" sz="1800" dirty="0"/>
          </a:p>
        </p:txBody>
      </p:sp>
      <p:pic>
        <p:nvPicPr>
          <p:cNvPr id="8" name="Рисунок 7" descr="Школа">
            <a:extLst>
              <a:ext uri="{FF2B5EF4-FFF2-40B4-BE49-F238E27FC236}">
                <a16:creationId xmlns:a16="http://schemas.microsoft.com/office/drawing/2014/main" id="{F8CD02CA-D104-401A-8E23-C1BE94B6E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565" y="1794933"/>
            <a:ext cx="1509325" cy="14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5CDF81-6580-4200-8244-6E7C75298782}"/>
              </a:ext>
            </a:extLst>
          </p:cNvPr>
          <p:cNvSpPr/>
          <p:nvPr/>
        </p:nvSpPr>
        <p:spPr>
          <a:xfrm>
            <a:off x="7778044" y="2257778"/>
            <a:ext cx="1095023" cy="64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FB8F8DB-1818-4967-9EFA-EB03AE84C7B9}"/>
              </a:ext>
            </a:extLst>
          </p:cNvPr>
          <p:cNvSpPr/>
          <p:nvPr/>
        </p:nvSpPr>
        <p:spPr>
          <a:xfrm>
            <a:off x="6999111" y="2156178"/>
            <a:ext cx="1606410" cy="745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044" y="135467"/>
            <a:ext cx="7290269" cy="745066"/>
          </a:xfrm>
        </p:spPr>
        <p:txBody>
          <a:bodyPr/>
          <a:lstStyle/>
          <a:p>
            <a:r>
              <a:rPr lang="ru-RU" sz="2000" b="1" dirty="0">
                <a:latin typeface="Cambria" panose="02040503050406030204" pitchFamily="18" charset="0"/>
              </a:rPr>
              <a:t>Элементы методики расчета каждого</a:t>
            </a:r>
            <a:br>
              <a:rPr lang="ru-RU" sz="2000" b="1" dirty="0">
                <a:latin typeface="Cambria" panose="02040503050406030204" pitchFamily="18" charset="0"/>
              </a:rPr>
            </a:br>
            <a:r>
              <a:rPr lang="ru-RU" sz="2000" b="1" dirty="0">
                <a:latin typeface="Cambria" panose="02040503050406030204" pitchFamily="18" charset="0"/>
              </a:rPr>
              <a:t>                                                      аккредитационного показателя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666" y="880533"/>
            <a:ext cx="8633647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ru-RU" sz="1800" dirty="0"/>
              <a:t>«Методика расчета аккредитационных показателей по основным общеобразовательным программам …», утвержденных приказом Министерства просвещения Российской Федерации от 29.11.2021 N 868» 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Наименование показателя </a:t>
            </a:r>
            <a:r>
              <a:rPr lang="ru-RU" sz="1800" dirty="0">
                <a:solidFill>
                  <a:srgbClr val="000000"/>
                </a:solidFill>
              </a:rPr>
              <a:t>(соответствие…) НОО - </a:t>
            </a:r>
            <a:r>
              <a:rPr lang="ru-RU" sz="1800" dirty="0">
                <a:solidFill>
                  <a:srgbClr val="FF0000"/>
                </a:solidFill>
              </a:rPr>
              <a:t>4</a:t>
            </a:r>
            <a:r>
              <a:rPr lang="ru-RU" sz="1800" dirty="0">
                <a:solidFill>
                  <a:srgbClr val="000000"/>
                </a:solidFill>
              </a:rPr>
              <a:t>, ООО,СОО - </a:t>
            </a:r>
            <a:r>
              <a:rPr lang="ru-RU" sz="1800" dirty="0">
                <a:solidFill>
                  <a:srgbClr val="FF0000"/>
                </a:solidFill>
              </a:rPr>
              <a:t>6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Значение показателя </a:t>
            </a:r>
            <a:r>
              <a:rPr lang="ru-RU" sz="1800" dirty="0">
                <a:solidFill>
                  <a:srgbClr val="000000"/>
                </a:solidFill>
              </a:rPr>
              <a:t>(соответствует/не соответствует; </a:t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имеется/не имеется; принимали участие/ не принимали участие; </a:t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более/менее ..%; от %- до%)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Количество баллов </a:t>
            </a:r>
            <a:r>
              <a:rPr lang="ru-RU" sz="1800" dirty="0">
                <a:solidFill>
                  <a:srgbClr val="000000"/>
                </a:solidFill>
              </a:rPr>
              <a:t>(0,5,10)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Расчет по формуле </a:t>
            </a:r>
            <a:r>
              <a:rPr lang="ru-RU" sz="1800" dirty="0">
                <a:solidFill>
                  <a:srgbClr val="000000"/>
                </a:solidFill>
              </a:rPr>
              <a:t>(формула)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Источники данных </a:t>
            </a:r>
            <a:r>
              <a:rPr lang="ru-RU" sz="1800" dirty="0">
                <a:solidFill>
                  <a:srgbClr val="000000"/>
                </a:solidFill>
              </a:rPr>
              <a:t>(ФИСОКО, документы и сведения ОО,</a:t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сайт ОО в сети «Интернет»</a:t>
            </a:r>
            <a:r>
              <a:rPr lang="ru-RU" sz="1800" dirty="0">
                <a:solidFill>
                  <a:srgbClr val="000000"/>
                </a:solidFill>
              </a:rPr>
              <a:t>)</a:t>
            </a:r>
          </a:p>
          <a:p>
            <a:pPr indent="450850" algn="just"/>
            <a:r>
              <a:rPr lang="ru-RU" sz="1800" dirty="0">
                <a:solidFill>
                  <a:srgbClr val="FF0000"/>
                </a:solidFill>
              </a:rPr>
              <a:t>Общий показатель </a:t>
            </a:r>
            <a:r>
              <a:rPr lang="ru-RU" sz="1800" dirty="0">
                <a:solidFill>
                  <a:srgbClr val="000000"/>
                </a:solidFill>
              </a:rPr>
              <a:t>(соответствие качества образования в ОО </a:t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по основной общеобразовательной программе каждого уровня - аккредитационным показателям): НОО – не менее 30 баллов, ООО – не менее 40 баллов, СОО - не менее 40 баллов.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21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044" y="135467"/>
            <a:ext cx="7290269" cy="485422"/>
          </a:xfrm>
        </p:spPr>
        <p:txBody>
          <a:bodyPr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Аккредитационные показатели НОО (не менее 30баллов)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6CB8381-7BB8-4126-8187-7C33DB4FF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5123"/>
              </p:ext>
            </p:extLst>
          </p:nvPr>
        </p:nvGraphicFramePr>
        <p:xfrm>
          <a:off x="171687" y="812800"/>
          <a:ext cx="8565913" cy="38709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389024">
                  <a:extLst>
                    <a:ext uri="{9D8B030D-6E8A-4147-A177-3AD203B41FA5}">
                      <a16:colId xmlns:a16="http://schemas.microsoft.com/office/drawing/2014/main" val="2178423678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2324413719"/>
                    </a:ext>
                  </a:extLst>
                </a:gridCol>
                <a:gridCol w="1873956">
                  <a:extLst>
                    <a:ext uri="{9D8B030D-6E8A-4147-A177-3AD203B41FA5}">
                      <a16:colId xmlns:a16="http://schemas.microsoft.com/office/drawing/2014/main" val="3566840487"/>
                    </a:ext>
                  </a:extLst>
                </a:gridCol>
              </a:tblGrid>
              <a:tr h="502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АНКЕТИРОВАНИЯ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607208"/>
                  </a:ext>
                </a:extLst>
              </a:tr>
              <a:tr h="320568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структуры и содержания образовательных программ начального общего образования требованиям, установленным ФГОС НОО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70329"/>
                  </a:ext>
                </a:extLst>
              </a:tr>
              <a:tr h="320568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планируемых результатов освоения образовательных программ начального общего образования требованиям ФГОС НОО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85802"/>
                  </a:ext>
                </a:extLst>
              </a:tr>
              <a:tr h="320568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Наличие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цифровых (электронных) библиотек, доступ к информационным справочным и поисковым системам, а также иным информационным ресурсам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имеется/</a:t>
                      </a:r>
                    </a:p>
                    <a:p>
                      <a:pPr algn="ctr"/>
                      <a:r>
                        <a:rPr lang="ru-RU" dirty="0"/>
                        <a:t>не имеется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96810"/>
                  </a:ext>
                </a:extLst>
              </a:tr>
              <a:tr h="320568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об участии обучающихся 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4 классов  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оценочных мероприятиях, проведенных в рамках мониторинга системы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принимали участие – не менее 80%</a:t>
                      </a:r>
                    </a:p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(сельские территории, в 4 классе не более 10 чел. – не менее 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  <a:p>
                      <a:endParaRPr lang="ru-RU" sz="14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endParaRPr lang="ru-RU" sz="14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0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26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044" y="135467"/>
            <a:ext cx="7290269" cy="485422"/>
          </a:xfrm>
        </p:spPr>
        <p:txBody>
          <a:bodyPr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Аккредитационные показатели ООО (не менее 40баллов)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EDC25A8-9D9F-4454-B343-6005719E3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9070"/>
              </p:ext>
            </p:extLst>
          </p:nvPr>
        </p:nvGraphicFramePr>
        <p:xfrm>
          <a:off x="598311" y="767644"/>
          <a:ext cx="7868356" cy="4299938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425245">
                  <a:extLst>
                    <a:ext uri="{9D8B030D-6E8A-4147-A177-3AD203B41FA5}">
                      <a16:colId xmlns:a16="http://schemas.microsoft.com/office/drawing/2014/main" val="1293429472"/>
                    </a:ext>
                  </a:extLst>
                </a:gridCol>
                <a:gridCol w="1684748">
                  <a:extLst>
                    <a:ext uri="{9D8B030D-6E8A-4147-A177-3AD203B41FA5}">
                      <a16:colId xmlns:a16="http://schemas.microsoft.com/office/drawing/2014/main" val="2990390559"/>
                    </a:ext>
                  </a:extLst>
                </a:gridCol>
                <a:gridCol w="1758363">
                  <a:extLst>
                    <a:ext uri="{9D8B030D-6E8A-4147-A177-3AD203B41FA5}">
                      <a16:colId xmlns:a16="http://schemas.microsoft.com/office/drawing/2014/main" val="328499077"/>
                    </a:ext>
                  </a:extLst>
                </a:gridCol>
              </a:tblGrid>
              <a:tr h="447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АНКЕТИРОВАНИЯ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10336"/>
                  </a:ext>
                </a:extLst>
              </a:tr>
              <a:tr h="591217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структуры и содержания образовательных программ ООО требованиям, установленным ФГОС ООО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95302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планируемых результатов освоения образовательных программ ООО требованиям ФГОС ООО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соответствует/ </a:t>
                      </a:r>
                      <a:br>
                        <a:rPr lang="ru-RU" dirty="0"/>
                      </a:br>
                      <a:r>
                        <a:rPr lang="ru-RU" dirty="0"/>
                        <a:t>не соответствует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540281"/>
                  </a:ext>
                </a:extLst>
              </a:tr>
              <a:tr h="485910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Наличие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цифровых (электронных) библиотек, доступ к информационным справочным и поисковым системам, а также иным информационным ресурсам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имеется/</a:t>
                      </a:r>
                    </a:p>
                    <a:p>
                      <a:pPr algn="ctr"/>
                      <a:r>
                        <a:rPr lang="ru-RU" dirty="0"/>
                        <a:t>не имеется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88"/>
                  </a:ext>
                </a:extLst>
              </a:tr>
              <a:tr h="567511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об участии обучающихся 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Arial"/>
                        </a:rPr>
                        <a:t>5-8 классов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в оценочных мероприятиях, проведенных в рамках мониторинга</a:t>
                      </a:r>
                      <a:b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системы образования по всем учебным предметам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принимали участие – не менее 80%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  <a:sym typeface="Arial"/>
                        </a:rPr>
                        <a:t>(сельская территория* – не менее 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92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</a:t>
                      </a:r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выпускников</a:t>
                      </a:r>
                      <a:r>
                        <a:rPr lang="ru-RU" sz="1200" dirty="0"/>
                        <a:t>, не набравших минимальное кол-во баллов по обязательным учебным предметам (ГИА)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менее 5%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5%-9%</a:t>
                      </a:r>
                    </a:p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10 %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2217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  <a:sym typeface="Arial"/>
                        </a:rPr>
                        <a:t>Доля выпускников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, допущенных к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Arial"/>
                        </a:rPr>
                        <a:t>90 % и более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80%-90%</a:t>
                      </a:r>
                    </a:p>
                    <a:p>
                      <a:pPr algn="ctr"/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менее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«10» – 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«5»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«0» 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9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21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36760</TotalTime>
  <Words>5554</Words>
  <Application>Microsoft Office PowerPoint</Application>
  <PresentationFormat>Экран (16:9)</PresentationFormat>
  <Paragraphs>716</Paragraphs>
  <Slides>48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13,5</vt:lpstr>
      <vt:lpstr>Arial</vt:lpstr>
      <vt:lpstr>Calibri</vt:lpstr>
      <vt:lpstr>Cambria</vt:lpstr>
      <vt:lpstr>Courier New</vt:lpstr>
      <vt:lpstr>Times New Roman</vt:lpstr>
      <vt:lpstr>Wingdings</vt:lpstr>
      <vt:lpstr>Тема Office</vt:lpstr>
      <vt:lpstr>Презентация PowerPoint</vt:lpstr>
      <vt:lpstr>Процедуры государственной регламентации:</vt:lpstr>
      <vt:lpstr>Презентация PowerPoint</vt:lpstr>
      <vt:lpstr>Аккредитационные показатели</vt:lpstr>
      <vt:lpstr>О проведении апробации аккредитационного мониторинга  </vt:lpstr>
      <vt:lpstr>Апробация аккредитационных показателей (14.11.2022-20.11.2022 – сбор сведений)</vt:lpstr>
      <vt:lpstr>Элементы методики расчета каждого                                                       аккредитационного показателя</vt:lpstr>
      <vt:lpstr>Аккредитационные показатели НОО (не менее 30баллов)</vt:lpstr>
      <vt:lpstr>Аккредитационные показатели ООО (не менее 40баллов)</vt:lpstr>
      <vt:lpstr>  Аккредитационные показатели СОО (не менее 40баллов)  </vt:lpstr>
      <vt:lpstr>Показатель об организации электронной информационно-образовательной среды </vt:lpstr>
      <vt:lpstr>Электронная информационно-образовательная среда (ЭИОС)</vt:lpstr>
      <vt:lpstr>Дополнительные показатели о педагогических работниках, имеющих квалификационные категории по должности "Учитель« (в апробации)</vt:lpstr>
      <vt:lpstr>Презентация PowerPoint</vt:lpstr>
      <vt:lpstr>Презентация PowerPoint</vt:lpstr>
      <vt:lpstr>ФГОС НОО, ООО</vt:lpstr>
      <vt:lpstr>ФГОС НОО – изменения с 28.08.2022</vt:lpstr>
      <vt:lpstr>ФГОС ООО – изменения с 28.08.2022</vt:lpstr>
      <vt:lpstr>ФГОС CОО – опубликованы с 12.09.2022</vt:lpstr>
      <vt:lpstr> Методические ресурсы введения обновленных ФГОС НОО, ООО</vt:lpstr>
      <vt:lpstr>Методические ресурсы введения обновленных ФГОС НОО, ООО</vt:lpstr>
      <vt:lpstr>Методические ресурсы введения обновленных ФГОС НОО, ООО</vt:lpstr>
      <vt:lpstr>Письмо Минпросвещения РФ от 15.02.2022 № АЗ-113/03</vt:lpstr>
      <vt:lpstr>Использование дистанционных образовательных технологий и электронного обучения (действует до 01 сентября 2023)</vt:lpstr>
      <vt:lpstr>Презентация PowerPoint</vt:lpstr>
      <vt:lpstr>ОСНОВНЫЕ ОСОБЕННОСТИ СОДЕРЖАНИЯ И РЕАЛИЗАЦИИ ОП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аккредитация</vt:lpstr>
      <vt:lpstr>Переоформление свидетельства о государственной аккредитации</vt:lpstr>
      <vt:lpstr>Изменения законодательства</vt:lpstr>
      <vt:lpstr>Презентация PowerPoint</vt:lpstr>
      <vt:lpstr>Методика расчета показателей утверждена Рособрнадзором, Минпросвещения 04.05.2022 (по каждому уровню общего образования, кроме дошкольного)  </vt:lpstr>
      <vt:lpstr>Презентация PowerPoint</vt:lpstr>
      <vt:lpstr>Презентация PowerPoint</vt:lpstr>
      <vt:lpstr>Презентация PowerPoint</vt:lpstr>
      <vt:lpstr>Презентация PowerPoint</vt:lpstr>
      <vt:lpstr>С 01.09.2022</vt:lpstr>
      <vt:lpstr> 09.09.2022 вступил в силу</vt:lpstr>
      <vt:lpstr> 01.09.2022 вступил в силу</vt:lpstr>
      <vt:lpstr> Приказами Минпросвещения РФ от 01.04.2022 № 196, 195 внесены изменения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05.10.2020 № 546; приказ Минпросвещения России от 05.10.2020 N 545 «Об утверждении образцов и описаний аттестатов об основном общем и среднем общем образовании и приложений к ним» </vt:lpstr>
      <vt:lpstr>ОБ УТВЕРЖДЕНИИ ФОРМ ПРОВЕРОЧНЫХ ЛИСТОВ,  ИСПОЛЬЗУЕМЫХ ПРИ ОСУЩЕСТВЛЕНИИ ФЕДЕРАЛЬНОГО ГОСУДАРСТВЕННОГО КОНТРОЛЯ (НАДЗОРА) В СФЕРЕ ОБРАЗОВАНИЯ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 </cp:lastModifiedBy>
  <cp:revision>2781</cp:revision>
  <cp:lastPrinted>2022-01-12T10:43:00Z</cp:lastPrinted>
  <dcterms:modified xsi:type="dcterms:W3CDTF">2022-11-09T06:42:23Z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