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412" r:id="rId2"/>
    <p:sldId id="1518" r:id="rId3"/>
    <p:sldId id="1519" r:id="rId4"/>
    <p:sldId id="1520" r:id="rId5"/>
    <p:sldId id="1521" r:id="rId6"/>
    <p:sldId id="1522" r:id="rId7"/>
    <p:sldId id="1523" r:id="rId8"/>
    <p:sldId id="1513" r:id="rId9"/>
    <p:sldId id="1514" r:id="rId10"/>
    <p:sldId id="1541" r:id="rId11"/>
    <p:sldId id="1540" r:id="rId12"/>
    <p:sldId id="1524" r:id="rId13"/>
    <p:sldId id="1525" r:id="rId14"/>
    <p:sldId id="1526" r:id="rId15"/>
    <p:sldId id="1537" r:id="rId16"/>
    <p:sldId id="1542" r:id="rId17"/>
    <p:sldId id="1543" r:id="rId18"/>
    <p:sldId id="1528" r:id="rId19"/>
    <p:sldId id="1530" r:id="rId20"/>
    <p:sldId id="1534" r:id="rId21"/>
    <p:sldId id="1538" r:id="rId22"/>
    <p:sldId id="1531" r:id="rId23"/>
    <p:sldId id="1532" r:id="rId24"/>
    <p:sldId id="1536" r:id="rId25"/>
    <p:sldId id="1539" r:id="rId26"/>
    <p:sldId id="1533" r:id="rId27"/>
    <p:sldId id="1535" r:id="rId2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D2959CB-CAD3-4316-965C-9BD848B95F84}">
          <p14:sldIdLst>
            <p14:sldId id="1412"/>
            <p14:sldId id="1518"/>
            <p14:sldId id="1519"/>
            <p14:sldId id="1520"/>
            <p14:sldId id="1521"/>
            <p14:sldId id="1522"/>
            <p14:sldId id="1523"/>
            <p14:sldId id="1513"/>
            <p14:sldId id="1514"/>
            <p14:sldId id="1541"/>
            <p14:sldId id="1540"/>
            <p14:sldId id="1524"/>
            <p14:sldId id="1525"/>
            <p14:sldId id="1526"/>
            <p14:sldId id="1537"/>
            <p14:sldId id="1542"/>
            <p14:sldId id="1543"/>
            <p14:sldId id="1528"/>
            <p14:sldId id="1530"/>
            <p14:sldId id="1534"/>
            <p14:sldId id="1538"/>
            <p14:sldId id="1531"/>
            <p14:sldId id="1532"/>
            <p14:sldId id="1536"/>
            <p14:sldId id="1539"/>
            <p14:sldId id="1533"/>
            <p14:sldId id="1535"/>
          </p14:sldIdLst>
        </p14:section>
        <p14:section name="Раздел без заголовка" id="{7E0FF751-63A6-43B4-8729-E0CB4BA9CD6C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1194">
          <p15:clr>
            <a:srgbClr val="A4A3A4"/>
          </p15:clr>
        </p15:guide>
        <p15:guide id="4" orient="horz" pos="4289">
          <p15:clr>
            <a:srgbClr val="A4A3A4"/>
          </p15:clr>
        </p15:guide>
        <p15:guide id="5" orient="horz" pos="3026">
          <p15:clr>
            <a:srgbClr val="A4A3A4"/>
          </p15:clr>
        </p15:guide>
        <p15:guide id="6" orient="horz" pos="3947">
          <p15:clr>
            <a:srgbClr val="A4A3A4"/>
          </p15:clr>
        </p15:guide>
        <p15:guide id="7" orient="horz" pos="2479">
          <p15:clr>
            <a:srgbClr val="A4A3A4"/>
          </p15:clr>
        </p15:guide>
        <p15:guide id="8" orient="horz" pos="1311">
          <p15:clr>
            <a:srgbClr val="A4A3A4"/>
          </p15:clr>
        </p15:guide>
        <p15:guide id="9" orient="horz" pos="3155">
          <p15:clr>
            <a:srgbClr val="A4A3A4"/>
          </p15:clr>
        </p15:guide>
        <p15:guide id="10" pos="5592">
          <p15:clr>
            <a:srgbClr val="A4A3A4"/>
          </p15:clr>
        </p15:guide>
        <p15:guide id="11" pos="5759">
          <p15:clr>
            <a:srgbClr val="A4A3A4"/>
          </p15:clr>
        </p15:guide>
        <p15:guide id="12" pos="2893">
          <p15:clr>
            <a:srgbClr val="A4A3A4"/>
          </p15:clr>
        </p15:guide>
        <p15:guide id="13" pos="5507">
          <p15:clr>
            <a:srgbClr val="A4A3A4"/>
          </p15:clr>
        </p15:guide>
        <p15:guide id="14" pos="142">
          <p15:clr>
            <a:srgbClr val="A4A3A4"/>
          </p15:clr>
        </p15:guide>
        <p15:guide id="15" pos="614">
          <p15:clr>
            <a:srgbClr val="A4A3A4"/>
          </p15:clr>
        </p15:guide>
        <p15:guide id="16" pos="391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5">
          <p15:clr>
            <a:srgbClr val="A4A3A4"/>
          </p15:clr>
        </p15:guide>
        <p15:guide id="2" pos="21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DA2725"/>
    <a:srgbClr val="CC0000"/>
    <a:srgbClr val="0066FF"/>
    <a:srgbClr val="4320D6"/>
    <a:srgbClr val="CCFFFF"/>
    <a:srgbClr val="660033"/>
    <a:srgbClr val="556B56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315" autoAdjust="0"/>
    <p:restoredTop sz="93829" autoAdjust="0"/>
  </p:normalViewPr>
  <p:slideViewPr>
    <p:cSldViewPr snapToGrid="0">
      <p:cViewPr>
        <p:scale>
          <a:sx n="100" d="100"/>
          <a:sy n="100" d="100"/>
        </p:scale>
        <p:origin x="-1944" y="-636"/>
      </p:cViewPr>
      <p:guideLst>
        <p:guide orient="horz"/>
        <p:guide orient="horz" pos="1517"/>
        <p:guide orient="horz" pos="3"/>
        <p:guide orient="horz" pos="2154"/>
        <p:guide orient="horz" pos="1010"/>
        <p:guide pos="5620"/>
        <p:guide pos="148"/>
        <p:guide pos="2887"/>
        <p:guide pos="2019"/>
        <p:guide pos="2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-3330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A2D3C1-D209-4E8F-8D65-BC3956EAD03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A0798F-F3A4-46D7-9538-50EF861B45CD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/>
            <a:t>Регистрация поступившего с ЕПГУ или РПГУ заявления и прилагаемых к нему документов, направление соискателю лицензии уведомления, подтверждающего  дату приема заявления </a:t>
          </a:r>
          <a:endParaRPr lang="ru-RU" sz="1800" b="1" dirty="0"/>
        </a:p>
      </dgm:t>
    </dgm:pt>
    <dgm:pt modelId="{79D16FF9-C223-4662-B522-9B0B4E16E971}" type="parTrans" cxnId="{3057C482-2CF5-472A-B98D-A1BA1B65743D}">
      <dgm:prSet/>
      <dgm:spPr/>
      <dgm:t>
        <a:bodyPr/>
        <a:lstStyle/>
        <a:p>
          <a:endParaRPr lang="ru-RU"/>
        </a:p>
      </dgm:t>
    </dgm:pt>
    <dgm:pt modelId="{4E39DED9-9151-494B-BABF-AB12E72A270B}" type="sibTrans" cxnId="{3057C482-2CF5-472A-B98D-A1BA1B65743D}">
      <dgm:prSet/>
      <dgm:spPr/>
      <dgm:t>
        <a:bodyPr/>
        <a:lstStyle/>
        <a:p>
          <a:endParaRPr lang="ru-RU"/>
        </a:p>
      </dgm:t>
    </dgm:pt>
    <dgm:pt modelId="{6D69FFE4-E2B3-475A-BF44-CDE64FB057EC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 smtClean="0"/>
            <a:t>Проверка полноты и достоверности представленных сведений, в том числе </a:t>
          </a: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оценка соответствия соискателя лицензии лицензионным требованиям</a:t>
          </a:r>
          <a:endParaRPr lang="ru-RU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7910B-5563-4884-99A6-D6B28D0623DD}" type="parTrans" cxnId="{9736F0D1-57FD-40A6-8608-AA80EDD847F5}">
      <dgm:prSet/>
      <dgm:spPr/>
      <dgm:t>
        <a:bodyPr/>
        <a:lstStyle/>
        <a:p>
          <a:endParaRPr lang="ru-RU"/>
        </a:p>
      </dgm:t>
    </dgm:pt>
    <dgm:pt modelId="{6204DB7B-8D7B-495D-95B9-7B7E42C34B36}" type="sibTrans" cxnId="{9736F0D1-57FD-40A6-8608-AA80EDD847F5}">
      <dgm:prSet/>
      <dgm:spPr/>
      <dgm:t>
        <a:bodyPr/>
        <a:lstStyle/>
        <a:p>
          <a:endParaRPr lang="ru-RU"/>
        </a:p>
      </dgm:t>
    </dgm:pt>
    <dgm:pt modelId="{746549EB-3565-439F-AD88-DCC3C8A1D146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Принятие решения о предоставлении (внесении изменений в реестр лицензий) лицензии </a:t>
          </a:r>
          <a:r>
            <a:rPr lang="ru-RU" sz="1600" b="1" dirty="0" smtClean="0"/>
            <a:t/>
          </a:r>
          <a:br>
            <a:rPr lang="ru-RU" sz="1600" b="1" dirty="0" smtClean="0"/>
          </a:br>
          <a:r>
            <a:rPr lang="ru-RU" sz="1600" b="1" dirty="0" smtClean="0"/>
            <a:t>и внесение записи в реестр лицензий </a:t>
          </a:r>
        </a:p>
        <a:p>
          <a:pPr algn="ctr">
            <a:spcAft>
              <a:spcPts val="0"/>
            </a:spcAft>
          </a:pPr>
          <a:r>
            <a:rPr lang="ru-RU" sz="2000" b="1" dirty="0" smtClean="0">
              <a:solidFill>
                <a:srgbClr val="FF99FF"/>
              </a:solidFill>
            </a:rPr>
            <a:t>или</a:t>
          </a:r>
          <a:r>
            <a:rPr lang="ru-RU" sz="1800" b="1" dirty="0" smtClean="0">
              <a:solidFill>
                <a:srgbClr val="FF99FF"/>
              </a:solidFill>
            </a:rPr>
            <a:t> </a:t>
          </a:r>
        </a:p>
        <a:p>
          <a:pPr algn="l">
            <a:spcAft>
              <a:spcPct val="3500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Принятие решения об отказе в предоставлении лицензии</a:t>
          </a:r>
          <a:r>
            <a:rPr lang="ru-RU" sz="1600" b="1" dirty="0" smtClean="0"/>
            <a:t> и направление соискателю лицензии уведомления об отказе в предоставлении лицензии</a:t>
          </a:r>
          <a:endParaRPr lang="ru-RU" sz="1600" b="1" dirty="0"/>
        </a:p>
      </dgm:t>
    </dgm:pt>
    <dgm:pt modelId="{FB980630-D704-4491-952D-40A200C74330}" type="parTrans" cxnId="{04D05DA9-4F40-4CD3-9E2F-4D33FAFAAB76}">
      <dgm:prSet/>
      <dgm:spPr/>
      <dgm:t>
        <a:bodyPr/>
        <a:lstStyle/>
        <a:p>
          <a:endParaRPr lang="ru-RU"/>
        </a:p>
      </dgm:t>
    </dgm:pt>
    <dgm:pt modelId="{56D46083-A5ED-423D-84AF-1E9F47F6361F}" type="sibTrans" cxnId="{04D05DA9-4F40-4CD3-9E2F-4D33FAFAAB76}">
      <dgm:prSet/>
      <dgm:spPr/>
      <dgm:t>
        <a:bodyPr/>
        <a:lstStyle/>
        <a:p>
          <a:endParaRPr lang="ru-RU"/>
        </a:p>
      </dgm:t>
    </dgm:pt>
    <dgm:pt modelId="{06CDA926-AECF-485A-BC07-C1350C2C2DED}" type="pres">
      <dgm:prSet presAssocID="{83A2D3C1-D209-4E8F-8D65-BC3956EAD03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DCD365-33E2-4D2F-AD89-1552952F1BDC}" type="pres">
      <dgm:prSet presAssocID="{83A2D3C1-D209-4E8F-8D65-BC3956EAD036}" presName="dummyMaxCanvas" presStyleCnt="0">
        <dgm:presLayoutVars/>
      </dgm:prSet>
      <dgm:spPr/>
    </dgm:pt>
    <dgm:pt modelId="{729FBA3C-57F5-4126-8FA4-184D75CBA2F5}" type="pres">
      <dgm:prSet presAssocID="{83A2D3C1-D209-4E8F-8D65-BC3956EAD03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15705-3D83-44EF-86AB-4EF2E46BE15F}" type="pres">
      <dgm:prSet presAssocID="{83A2D3C1-D209-4E8F-8D65-BC3956EAD03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78E38-75B5-4694-97DF-ACACA5265998}" type="pres">
      <dgm:prSet presAssocID="{83A2D3C1-D209-4E8F-8D65-BC3956EAD03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E699B-B89F-4F87-BCE4-0CBF9F4577C2}" type="pres">
      <dgm:prSet presAssocID="{83A2D3C1-D209-4E8F-8D65-BC3956EAD036}" presName="ThreeConn_1-2" presStyleLbl="fgAccFollowNode1" presStyleIdx="0" presStyleCnt="2" custLinFactNeighborX="5995" custLinFactNeighborY="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4037A-4587-43E6-A56F-369E35E7945A}" type="pres">
      <dgm:prSet presAssocID="{83A2D3C1-D209-4E8F-8D65-BC3956EAD03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CFD9B-A0E4-4128-9870-DE63E8950F03}" type="pres">
      <dgm:prSet presAssocID="{83A2D3C1-D209-4E8F-8D65-BC3956EAD03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B0363-0698-4E7E-A580-263A54AFA177}" type="pres">
      <dgm:prSet presAssocID="{83A2D3C1-D209-4E8F-8D65-BC3956EAD03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CF993-171B-41AD-A71B-397AA031745C}" type="pres">
      <dgm:prSet presAssocID="{83A2D3C1-D209-4E8F-8D65-BC3956EAD03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67F6F7-31FD-418D-AE66-B3ABD93F29F2}" type="presOf" srcId="{4E39DED9-9151-494B-BABF-AB12E72A270B}" destId="{7C1E699B-B89F-4F87-BCE4-0CBF9F4577C2}" srcOrd="0" destOrd="0" presId="urn:microsoft.com/office/officeart/2005/8/layout/vProcess5"/>
    <dgm:cxn modelId="{46A7D54D-C319-4342-95BE-8393CD03D84A}" type="presOf" srcId="{6D69FFE4-E2B3-475A-BF44-CDE64FB057EC}" destId="{78315705-3D83-44EF-86AB-4EF2E46BE15F}" srcOrd="0" destOrd="0" presId="urn:microsoft.com/office/officeart/2005/8/layout/vProcess5"/>
    <dgm:cxn modelId="{1D9501E6-3E42-4E68-94A4-08062AF257AE}" type="presOf" srcId="{746549EB-3565-439F-AD88-DCC3C8A1D146}" destId="{B2978E38-75B5-4694-97DF-ACACA5265998}" srcOrd="0" destOrd="0" presId="urn:microsoft.com/office/officeart/2005/8/layout/vProcess5"/>
    <dgm:cxn modelId="{42EB6F0A-06EE-4F9C-9A4C-FBC0D09815F9}" type="presOf" srcId="{6204DB7B-8D7B-495D-95B9-7B7E42C34B36}" destId="{B5D4037A-4587-43E6-A56F-369E35E7945A}" srcOrd="0" destOrd="0" presId="urn:microsoft.com/office/officeart/2005/8/layout/vProcess5"/>
    <dgm:cxn modelId="{45DB7A91-2F2F-4736-9BBE-7B5D040FEE06}" type="presOf" srcId="{E8A0798F-F3A4-46D7-9538-50EF861B45CD}" destId="{FA6CFD9B-A0E4-4128-9870-DE63E8950F03}" srcOrd="1" destOrd="0" presId="urn:microsoft.com/office/officeart/2005/8/layout/vProcess5"/>
    <dgm:cxn modelId="{5B9FEF33-B0B3-443D-B99D-A8136F7ED279}" type="presOf" srcId="{6D69FFE4-E2B3-475A-BF44-CDE64FB057EC}" destId="{067B0363-0698-4E7E-A580-263A54AFA177}" srcOrd="1" destOrd="0" presId="urn:microsoft.com/office/officeart/2005/8/layout/vProcess5"/>
    <dgm:cxn modelId="{9736F0D1-57FD-40A6-8608-AA80EDD847F5}" srcId="{83A2D3C1-D209-4E8F-8D65-BC3956EAD036}" destId="{6D69FFE4-E2B3-475A-BF44-CDE64FB057EC}" srcOrd="1" destOrd="0" parTransId="{B027910B-5563-4884-99A6-D6B28D0623DD}" sibTransId="{6204DB7B-8D7B-495D-95B9-7B7E42C34B36}"/>
    <dgm:cxn modelId="{4681F546-9B65-4060-BCAB-369863C9FF4E}" type="presOf" srcId="{E8A0798F-F3A4-46D7-9538-50EF861B45CD}" destId="{729FBA3C-57F5-4126-8FA4-184D75CBA2F5}" srcOrd="0" destOrd="0" presId="urn:microsoft.com/office/officeart/2005/8/layout/vProcess5"/>
    <dgm:cxn modelId="{3057C482-2CF5-472A-B98D-A1BA1B65743D}" srcId="{83A2D3C1-D209-4E8F-8D65-BC3956EAD036}" destId="{E8A0798F-F3A4-46D7-9538-50EF861B45CD}" srcOrd="0" destOrd="0" parTransId="{79D16FF9-C223-4662-B522-9B0B4E16E971}" sibTransId="{4E39DED9-9151-494B-BABF-AB12E72A270B}"/>
    <dgm:cxn modelId="{D57C1D57-E134-496B-A047-30BED38B70F4}" type="presOf" srcId="{83A2D3C1-D209-4E8F-8D65-BC3956EAD036}" destId="{06CDA926-AECF-485A-BC07-C1350C2C2DED}" srcOrd="0" destOrd="0" presId="urn:microsoft.com/office/officeart/2005/8/layout/vProcess5"/>
    <dgm:cxn modelId="{04D05DA9-4F40-4CD3-9E2F-4D33FAFAAB76}" srcId="{83A2D3C1-D209-4E8F-8D65-BC3956EAD036}" destId="{746549EB-3565-439F-AD88-DCC3C8A1D146}" srcOrd="2" destOrd="0" parTransId="{FB980630-D704-4491-952D-40A200C74330}" sibTransId="{56D46083-A5ED-423D-84AF-1E9F47F6361F}"/>
    <dgm:cxn modelId="{98C7A884-2881-438D-838A-3D7CB6DA2E76}" type="presOf" srcId="{746549EB-3565-439F-AD88-DCC3C8A1D146}" destId="{DA0CF993-171B-41AD-A71B-397AA031745C}" srcOrd="1" destOrd="0" presId="urn:microsoft.com/office/officeart/2005/8/layout/vProcess5"/>
    <dgm:cxn modelId="{6CE06B21-F547-4948-B302-CA19F379FD09}" type="presParOf" srcId="{06CDA926-AECF-485A-BC07-C1350C2C2DED}" destId="{75DCD365-33E2-4D2F-AD89-1552952F1BDC}" srcOrd="0" destOrd="0" presId="urn:microsoft.com/office/officeart/2005/8/layout/vProcess5"/>
    <dgm:cxn modelId="{AC7FC720-19F9-4C8B-8A3F-D1850259EA8F}" type="presParOf" srcId="{06CDA926-AECF-485A-BC07-C1350C2C2DED}" destId="{729FBA3C-57F5-4126-8FA4-184D75CBA2F5}" srcOrd="1" destOrd="0" presId="urn:microsoft.com/office/officeart/2005/8/layout/vProcess5"/>
    <dgm:cxn modelId="{4A8B4CF0-B710-44C1-949C-265EE6A92D9F}" type="presParOf" srcId="{06CDA926-AECF-485A-BC07-C1350C2C2DED}" destId="{78315705-3D83-44EF-86AB-4EF2E46BE15F}" srcOrd="2" destOrd="0" presId="urn:microsoft.com/office/officeart/2005/8/layout/vProcess5"/>
    <dgm:cxn modelId="{D0AB6AE7-42D6-4979-A2E5-E34D292B9697}" type="presParOf" srcId="{06CDA926-AECF-485A-BC07-C1350C2C2DED}" destId="{B2978E38-75B5-4694-97DF-ACACA5265998}" srcOrd="3" destOrd="0" presId="urn:microsoft.com/office/officeart/2005/8/layout/vProcess5"/>
    <dgm:cxn modelId="{DF5D86C9-4B02-4618-A33D-F85064989367}" type="presParOf" srcId="{06CDA926-AECF-485A-BC07-C1350C2C2DED}" destId="{7C1E699B-B89F-4F87-BCE4-0CBF9F4577C2}" srcOrd="4" destOrd="0" presId="urn:microsoft.com/office/officeart/2005/8/layout/vProcess5"/>
    <dgm:cxn modelId="{2DE7DA1C-F459-471A-8A83-E6C9D370250F}" type="presParOf" srcId="{06CDA926-AECF-485A-BC07-C1350C2C2DED}" destId="{B5D4037A-4587-43E6-A56F-369E35E7945A}" srcOrd="5" destOrd="0" presId="urn:microsoft.com/office/officeart/2005/8/layout/vProcess5"/>
    <dgm:cxn modelId="{303DBE33-590F-4762-9C93-DFD64CA28A47}" type="presParOf" srcId="{06CDA926-AECF-485A-BC07-C1350C2C2DED}" destId="{FA6CFD9B-A0E4-4128-9870-DE63E8950F03}" srcOrd="6" destOrd="0" presId="urn:microsoft.com/office/officeart/2005/8/layout/vProcess5"/>
    <dgm:cxn modelId="{F43ADEFA-9C80-401F-9B25-030F8273EA4D}" type="presParOf" srcId="{06CDA926-AECF-485A-BC07-C1350C2C2DED}" destId="{067B0363-0698-4E7E-A580-263A54AFA177}" srcOrd="7" destOrd="0" presId="urn:microsoft.com/office/officeart/2005/8/layout/vProcess5"/>
    <dgm:cxn modelId="{3389E0AC-7744-4BBC-8625-69C7E612DBEF}" type="presParOf" srcId="{06CDA926-AECF-485A-BC07-C1350C2C2DED}" destId="{DA0CF993-171B-41AD-A71B-397AA031745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13417F-3118-420A-9FCF-3A0F2EC8F3B5}" type="doc">
      <dgm:prSet loTypeId="urn:microsoft.com/office/officeart/2008/layout/RadialCluster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E8A6153-A253-42AF-BA33-F09670CD134D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400" b="1" i="0" dirty="0" smtClean="0"/>
            <a:t>1. Направление межведомственных запросов </a:t>
          </a:r>
          <a:br>
            <a:rPr lang="ru-RU" sz="2400" b="1" i="0" dirty="0" smtClean="0"/>
          </a:br>
          <a:r>
            <a:rPr lang="ru-RU" sz="2400" b="1" i="0" dirty="0" smtClean="0"/>
            <a:t>и получение ответов на них</a:t>
          </a:r>
          <a:endParaRPr lang="ru-RU" sz="2400" b="1" i="0" dirty="0"/>
        </a:p>
      </dgm:t>
    </dgm:pt>
    <dgm:pt modelId="{07602920-C8F2-49D8-B2A6-DC2E5D39F231}" type="parTrans" cxnId="{644BDEF0-9696-46AB-BFA7-4C7A081BE5F9}">
      <dgm:prSet/>
      <dgm:spPr/>
      <dgm:t>
        <a:bodyPr/>
        <a:lstStyle/>
        <a:p>
          <a:endParaRPr lang="ru-RU"/>
        </a:p>
      </dgm:t>
    </dgm:pt>
    <dgm:pt modelId="{A948F293-5931-4E20-8096-C695A743C139}" type="sibTrans" cxnId="{644BDEF0-9696-46AB-BFA7-4C7A081BE5F9}">
      <dgm:prSet/>
      <dgm:spPr/>
      <dgm:t>
        <a:bodyPr/>
        <a:lstStyle/>
        <a:p>
          <a:endParaRPr lang="ru-RU"/>
        </a:p>
      </dgm:t>
    </dgm:pt>
    <dgm:pt modelId="{A6E48C10-3A24-426F-9BDF-CBCCEE577BCF}">
      <dgm:prSet phldrT="[Текст]" custT="1"/>
      <dgm:spPr/>
      <dgm:t>
        <a:bodyPr/>
        <a:lstStyle/>
        <a:p>
          <a:r>
            <a:rPr lang="ru-RU" sz="2000" b="1" dirty="0" err="1" smtClean="0"/>
            <a:t>Роспотребнадзор</a:t>
          </a:r>
          <a:endParaRPr lang="ru-RU" sz="2000" b="1" dirty="0"/>
        </a:p>
      </dgm:t>
    </dgm:pt>
    <dgm:pt modelId="{AC58E68A-FAD0-4CEA-A3E0-239E38311715}" type="parTrans" cxnId="{3561BAEF-36D0-4D89-8BE7-642CA159ABDA}">
      <dgm:prSet/>
      <dgm:spPr/>
      <dgm:t>
        <a:bodyPr/>
        <a:lstStyle/>
        <a:p>
          <a:endParaRPr lang="ru-RU"/>
        </a:p>
      </dgm:t>
    </dgm:pt>
    <dgm:pt modelId="{E07D91CA-2AEE-437D-ABCA-4C5F59146D49}" type="sibTrans" cxnId="{3561BAEF-36D0-4D89-8BE7-642CA159ABDA}">
      <dgm:prSet/>
      <dgm:spPr/>
      <dgm:t>
        <a:bodyPr/>
        <a:lstStyle/>
        <a:p>
          <a:endParaRPr lang="ru-RU"/>
        </a:p>
      </dgm:t>
    </dgm:pt>
    <dgm:pt modelId="{E6EBCA39-25CD-47A8-B448-932199BBF29D}">
      <dgm:prSet phldrT="[Текст]" custT="1"/>
      <dgm:spPr/>
      <dgm:t>
        <a:bodyPr/>
        <a:lstStyle/>
        <a:p>
          <a:r>
            <a:rPr lang="ru-RU" sz="1600" b="1" dirty="0" smtClean="0"/>
            <a:t>Федеральное казначейство</a:t>
          </a:r>
          <a:endParaRPr lang="ru-RU" sz="1600" b="1" dirty="0"/>
        </a:p>
      </dgm:t>
    </dgm:pt>
    <dgm:pt modelId="{A5020AEE-B55F-40E7-8BF2-6F475784AE0D}" type="parTrans" cxnId="{B753E627-4508-4C0E-80DA-3A51B6589FAA}">
      <dgm:prSet/>
      <dgm:spPr/>
      <dgm:t>
        <a:bodyPr/>
        <a:lstStyle/>
        <a:p>
          <a:endParaRPr lang="ru-RU"/>
        </a:p>
      </dgm:t>
    </dgm:pt>
    <dgm:pt modelId="{0AB87CB3-00C9-4029-ADF8-9186E32152AF}" type="sibTrans" cxnId="{B753E627-4508-4C0E-80DA-3A51B6589FAA}">
      <dgm:prSet/>
      <dgm:spPr/>
      <dgm:t>
        <a:bodyPr/>
        <a:lstStyle/>
        <a:p>
          <a:endParaRPr lang="ru-RU"/>
        </a:p>
      </dgm:t>
    </dgm:pt>
    <dgm:pt modelId="{0C24F68B-9B67-4FB2-B857-DD0341A95C68}">
      <dgm:prSet phldrT="[Текст]" custT="1"/>
      <dgm:spPr/>
      <dgm:t>
        <a:bodyPr/>
        <a:lstStyle/>
        <a:p>
          <a:r>
            <a:rPr lang="ru-RU" sz="2400" b="1" dirty="0" err="1" smtClean="0"/>
            <a:t>Росреестр</a:t>
          </a:r>
          <a:endParaRPr lang="ru-RU" sz="2400" b="1" dirty="0"/>
        </a:p>
      </dgm:t>
    </dgm:pt>
    <dgm:pt modelId="{FE5FE3D9-632C-4E12-AF18-E3208B81EA03}" type="parTrans" cxnId="{06B232C1-1DF6-4EF7-A4AB-A9085F879A7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5658282-325B-47A2-8B90-64C5708B7897}" type="sibTrans" cxnId="{06B232C1-1DF6-4EF7-A4AB-A9085F879A70}">
      <dgm:prSet/>
      <dgm:spPr/>
      <dgm:t>
        <a:bodyPr/>
        <a:lstStyle/>
        <a:p>
          <a:endParaRPr lang="ru-RU"/>
        </a:p>
      </dgm:t>
    </dgm:pt>
    <dgm:pt modelId="{7D0BDCBA-DDE1-4706-8554-D733CC0348AA}">
      <dgm:prSet phldrT="[Текст]" custT="1"/>
      <dgm:spPr/>
      <dgm:t>
        <a:bodyPr/>
        <a:lstStyle/>
        <a:p>
          <a:r>
            <a:rPr lang="ru-RU" sz="1400" b="1" dirty="0" smtClean="0"/>
            <a:t>Федеральная налоговая служба</a:t>
          </a:r>
          <a:endParaRPr lang="ru-RU" sz="1400" b="1" dirty="0"/>
        </a:p>
      </dgm:t>
    </dgm:pt>
    <dgm:pt modelId="{4157280F-A2A6-4A42-AB99-B77D7F0B8C71}" type="parTrans" cxnId="{8CD2D489-26CD-4040-A980-E03F4575183E}">
      <dgm:prSet/>
      <dgm:spPr/>
      <dgm:t>
        <a:bodyPr/>
        <a:lstStyle/>
        <a:p>
          <a:endParaRPr lang="ru-RU"/>
        </a:p>
      </dgm:t>
    </dgm:pt>
    <dgm:pt modelId="{666C07F1-CD52-429F-BF8F-6DF91B8A11D2}" type="sibTrans" cxnId="{8CD2D489-26CD-4040-A980-E03F4575183E}">
      <dgm:prSet/>
      <dgm:spPr/>
      <dgm:t>
        <a:bodyPr/>
        <a:lstStyle/>
        <a:p>
          <a:endParaRPr lang="ru-RU"/>
        </a:p>
      </dgm:t>
    </dgm:pt>
    <dgm:pt modelId="{24BEEB34-DAAA-4DFA-87C5-F9428B6223B5}">
      <dgm:prSet/>
      <dgm:spPr/>
      <dgm:t>
        <a:bodyPr/>
        <a:lstStyle/>
        <a:p>
          <a:endParaRPr lang="ru-RU"/>
        </a:p>
      </dgm:t>
    </dgm:pt>
    <dgm:pt modelId="{EA57E0F0-8FD9-4839-A35F-6D2BDF324816}" type="parTrans" cxnId="{E3A10A31-C097-4192-B698-1CE59EDDD16C}">
      <dgm:prSet/>
      <dgm:spPr/>
      <dgm:t>
        <a:bodyPr/>
        <a:lstStyle/>
        <a:p>
          <a:endParaRPr lang="ru-RU"/>
        </a:p>
      </dgm:t>
    </dgm:pt>
    <dgm:pt modelId="{1BD913A3-8130-47FA-B85F-1AE45EF4CA67}" type="sibTrans" cxnId="{E3A10A31-C097-4192-B698-1CE59EDDD16C}">
      <dgm:prSet/>
      <dgm:spPr/>
      <dgm:t>
        <a:bodyPr/>
        <a:lstStyle/>
        <a:p>
          <a:endParaRPr lang="ru-RU"/>
        </a:p>
      </dgm:t>
    </dgm:pt>
    <dgm:pt modelId="{B8770817-7E20-4BF4-AB67-01DEC8B1F937}" type="pres">
      <dgm:prSet presAssocID="{6713417F-3118-420A-9FCF-3A0F2EC8F3B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4B287DB-563B-48C1-AC6F-3F2F8FD4C610}" type="pres">
      <dgm:prSet presAssocID="{AE8A6153-A253-42AF-BA33-F09670CD134D}" presName="singleCycle" presStyleCnt="0"/>
      <dgm:spPr/>
      <dgm:t>
        <a:bodyPr/>
        <a:lstStyle/>
        <a:p>
          <a:endParaRPr lang="ru-RU"/>
        </a:p>
      </dgm:t>
    </dgm:pt>
    <dgm:pt modelId="{C7D21CED-A6C7-4F33-B330-DAAB628E8DF9}" type="pres">
      <dgm:prSet presAssocID="{AE8A6153-A253-42AF-BA33-F09670CD134D}" presName="singleCenter" presStyleLbl="node1" presStyleIdx="0" presStyleCnt="5" custScaleX="171775" custScaleY="136848" custLinFactNeighborX="365" custLinFactNeighborY="14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B7D34F84-E4C7-471E-B6BA-B6518E2CEBC1}" type="pres">
      <dgm:prSet presAssocID="{AC58E68A-FAD0-4CEA-A3E0-239E38311715}" presName="Name56" presStyleLbl="parChTrans1D2" presStyleIdx="0" presStyleCnt="4"/>
      <dgm:spPr/>
      <dgm:t>
        <a:bodyPr/>
        <a:lstStyle/>
        <a:p>
          <a:endParaRPr lang="ru-RU"/>
        </a:p>
      </dgm:t>
    </dgm:pt>
    <dgm:pt modelId="{3904DDE9-1A77-4F72-A915-ECE10EC65753}" type="pres">
      <dgm:prSet presAssocID="{A6E48C10-3A24-426F-9BDF-CBCCEE577BCF}" presName="text0" presStyleLbl="node1" presStyleIdx="1" presStyleCnt="5" custScaleX="277018" custScaleY="72158" custRadScaleRad="99536" custRadScaleInc="3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37F74-1236-43E2-A1C8-3DAD3F413416}" type="pres">
      <dgm:prSet presAssocID="{A5020AEE-B55F-40E7-8BF2-6F475784AE0D}" presName="Name56" presStyleLbl="parChTrans1D2" presStyleIdx="1" presStyleCnt="4"/>
      <dgm:spPr/>
      <dgm:t>
        <a:bodyPr/>
        <a:lstStyle/>
        <a:p>
          <a:endParaRPr lang="ru-RU"/>
        </a:p>
      </dgm:t>
    </dgm:pt>
    <dgm:pt modelId="{41EECC31-60A5-4181-BF20-1A858A914E24}" type="pres">
      <dgm:prSet presAssocID="{E6EBCA39-25CD-47A8-B448-932199BBF29D}" presName="text0" presStyleLbl="node1" presStyleIdx="2" presStyleCnt="5" custScaleX="175040" custScaleY="172741" custRadScaleRad="130916" custRadScaleInc="-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B4069-8A8A-4134-80A4-6FFDF632D424}" type="pres">
      <dgm:prSet presAssocID="{FE5FE3D9-632C-4E12-AF18-E3208B81EA03}" presName="Name56" presStyleLbl="parChTrans1D2" presStyleIdx="2" presStyleCnt="4"/>
      <dgm:spPr/>
      <dgm:t>
        <a:bodyPr/>
        <a:lstStyle/>
        <a:p>
          <a:endParaRPr lang="ru-RU"/>
        </a:p>
      </dgm:t>
    </dgm:pt>
    <dgm:pt modelId="{B18C0EBA-DE4B-436B-B598-E9F95017BCCF}" type="pres">
      <dgm:prSet presAssocID="{0C24F68B-9B67-4FB2-B857-DD0341A95C68}" presName="text0" presStyleLbl="node1" presStyleIdx="3" presStyleCnt="5" custScaleX="263289" custScaleY="76252" custRadScaleRad="97710" custRadScaleInc="-3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F22EA-E08F-4EC1-A5ED-00FBEE2D81AF}" type="pres">
      <dgm:prSet presAssocID="{4157280F-A2A6-4A42-AB99-B77D7F0B8C71}" presName="Name56" presStyleLbl="parChTrans1D2" presStyleIdx="3" presStyleCnt="4"/>
      <dgm:spPr/>
      <dgm:t>
        <a:bodyPr/>
        <a:lstStyle/>
        <a:p>
          <a:endParaRPr lang="ru-RU"/>
        </a:p>
      </dgm:t>
    </dgm:pt>
    <dgm:pt modelId="{1488EF16-89F0-4B56-BDF2-2E906E02589F}" type="pres">
      <dgm:prSet presAssocID="{7D0BDCBA-DDE1-4706-8554-D733CC0348AA}" presName="text0" presStyleLbl="node1" presStyleIdx="4" presStyleCnt="5" custScaleX="169876" custScaleY="171385" custRadScaleRad="125584" custRadScaleInc="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5B50DA-09D6-456E-8BEA-4681281C4EDF}" type="presOf" srcId="{4157280F-A2A6-4A42-AB99-B77D7F0B8C71}" destId="{AF9F22EA-E08F-4EC1-A5ED-00FBEE2D81AF}" srcOrd="0" destOrd="0" presId="urn:microsoft.com/office/officeart/2008/layout/RadialCluster"/>
    <dgm:cxn modelId="{2153E503-1B3B-4438-ACA5-C1E1FBAFD55E}" type="presOf" srcId="{FE5FE3D9-632C-4E12-AF18-E3208B81EA03}" destId="{4DBB4069-8A8A-4134-80A4-6FFDF632D424}" srcOrd="0" destOrd="0" presId="urn:microsoft.com/office/officeart/2008/layout/RadialCluster"/>
    <dgm:cxn modelId="{3561BAEF-36D0-4D89-8BE7-642CA159ABDA}" srcId="{AE8A6153-A253-42AF-BA33-F09670CD134D}" destId="{A6E48C10-3A24-426F-9BDF-CBCCEE577BCF}" srcOrd="0" destOrd="0" parTransId="{AC58E68A-FAD0-4CEA-A3E0-239E38311715}" sibTransId="{E07D91CA-2AEE-437D-ABCA-4C5F59146D49}"/>
    <dgm:cxn modelId="{D5C2FA0D-8CBB-4767-8707-B1BE6F677F5A}" type="presOf" srcId="{A6E48C10-3A24-426F-9BDF-CBCCEE577BCF}" destId="{3904DDE9-1A77-4F72-A915-ECE10EC65753}" srcOrd="0" destOrd="0" presId="urn:microsoft.com/office/officeart/2008/layout/RadialCluster"/>
    <dgm:cxn modelId="{5CFA9785-8162-4C30-99F9-94F8FE664B0E}" type="presOf" srcId="{0C24F68B-9B67-4FB2-B857-DD0341A95C68}" destId="{B18C0EBA-DE4B-436B-B598-E9F95017BCCF}" srcOrd="0" destOrd="0" presId="urn:microsoft.com/office/officeart/2008/layout/RadialCluster"/>
    <dgm:cxn modelId="{E3A10A31-C097-4192-B698-1CE59EDDD16C}" srcId="{6713417F-3118-420A-9FCF-3A0F2EC8F3B5}" destId="{24BEEB34-DAAA-4DFA-87C5-F9428B6223B5}" srcOrd="1" destOrd="0" parTransId="{EA57E0F0-8FD9-4839-A35F-6D2BDF324816}" sibTransId="{1BD913A3-8130-47FA-B85F-1AE45EF4CA67}"/>
    <dgm:cxn modelId="{33DB18CE-7B12-4E8C-99AB-D486F6D08F56}" type="presOf" srcId="{6713417F-3118-420A-9FCF-3A0F2EC8F3B5}" destId="{B8770817-7E20-4BF4-AB67-01DEC8B1F937}" srcOrd="0" destOrd="0" presId="urn:microsoft.com/office/officeart/2008/layout/RadialCluster"/>
    <dgm:cxn modelId="{88F3DBEA-492A-49A9-8A46-16989C20BC09}" type="presOf" srcId="{A5020AEE-B55F-40E7-8BF2-6F475784AE0D}" destId="{E4D37F74-1236-43E2-A1C8-3DAD3F413416}" srcOrd="0" destOrd="0" presId="urn:microsoft.com/office/officeart/2008/layout/RadialCluster"/>
    <dgm:cxn modelId="{06B232C1-1DF6-4EF7-A4AB-A9085F879A70}" srcId="{AE8A6153-A253-42AF-BA33-F09670CD134D}" destId="{0C24F68B-9B67-4FB2-B857-DD0341A95C68}" srcOrd="2" destOrd="0" parTransId="{FE5FE3D9-632C-4E12-AF18-E3208B81EA03}" sibTransId="{05658282-325B-47A2-8B90-64C5708B7897}"/>
    <dgm:cxn modelId="{EE7AC9D2-2ABC-46B8-B070-48EB186F934C}" type="presOf" srcId="{AE8A6153-A253-42AF-BA33-F09670CD134D}" destId="{C7D21CED-A6C7-4F33-B330-DAAB628E8DF9}" srcOrd="0" destOrd="0" presId="urn:microsoft.com/office/officeart/2008/layout/RadialCluster"/>
    <dgm:cxn modelId="{644BDEF0-9696-46AB-BFA7-4C7A081BE5F9}" srcId="{6713417F-3118-420A-9FCF-3A0F2EC8F3B5}" destId="{AE8A6153-A253-42AF-BA33-F09670CD134D}" srcOrd="0" destOrd="0" parTransId="{07602920-C8F2-49D8-B2A6-DC2E5D39F231}" sibTransId="{A948F293-5931-4E20-8096-C695A743C139}"/>
    <dgm:cxn modelId="{B9411AE0-A79A-4175-8DB7-A9C2762F6474}" type="presOf" srcId="{7D0BDCBA-DDE1-4706-8554-D733CC0348AA}" destId="{1488EF16-89F0-4B56-BDF2-2E906E02589F}" srcOrd="0" destOrd="0" presId="urn:microsoft.com/office/officeart/2008/layout/RadialCluster"/>
    <dgm:cxn modelId="{8CD2D489-26CD-4040-A980-E03F4575183E}" srcId="{AE8A6153-A253-42AF-BA33-F09670CD134D}" destId="{7D0BDCBA-DDE1-4706-8554-D733CC0348AA}" srcOrd="3" destOrd="0" parTransId="{4157280F-A2A6-4A42-AB99-B77D7F0B8C71}" sibTransId="{666C07F1-CD52-429F-BF8F-6DF91B8A11D2}"/>
    <dgm:cxn modelId="{B753E627-4508-4C0E-80DA-3A51B6589FAA}" srcId="{AE8A6153-A253-42AF-BA33-F09670CD134D}" destId="{E6EBCA39-25CD-47A8-B448-932199BBF29D}" srcOrd="1" destOrd="0" parTransId="{A5020AEE-B55F-40E7-8BF2-6F475784AE0D}" sibTransId="{0AB87CB3-00C9-4029-ADF8-9186E32152AF}"/>
    <dgm:cxn modelId="{90B56D7D-9FC8-4208-90C5-B20B3CFC3A98}" type="presOf" srcId="{AC58E68A-FAD0-4CEA-A3E0-239E38311715}" destId="{B7D34F84-E4C7-471E-B6BA-B6518E2CEBC1}" srcOrd="0" destOrd="0" presId="urn:microsoft.com/office/officeart/2008/layout/RadialCluster"/>
    <dgm:cxn modelId="{7069F99C-1060-4636-A8B7-ACAA7B49FA45}" type="presOf" srcId="{E6EBCA39-25CD-47A8-B448-932199BBF29D}" destId="{41EECC31-60A5-4181-BF20-1A858A914E24}" srcOrd="0" destOrd="0" presId="urn:microsoft.com/office/officeart/2008/layout/RadialCluster"/>
    <dgm:cxn modelId="{02CE1DDC-7FE6-4740-A39D-BC0BCBA0F216}" type="presParOf" srcId="{B8770817-7E20-4BF4-AB67-01DEC8B1F937}" destId="{64B287DB-563B-48C1-AC6F-3F2F8FD4C610}" srcOrd="0" destOrd="0" presId="urn:microsoft.com/office/officeart/2008/layout/RadialCluster"/>
    <dgm:cxn modelId="{EA206AF6-5DF1-4302-98AD-10962E9DF7A7}" type="presParOf" srcId="{64B287DB-563B-48C1-AC6F-3F2F8FD4C610}" destId="{C7D21CED-A6C7-4F33-B330-DAAB628E8DF9}" srcOrd="0" destOrd="0" presId="urn:microsoft.com/office/officeart/2008/layout/RadialCluster"/>
    <dgm:cxn modelId="{CD8D5D68-F22D-4B08-8568-38842F26621F}" type="presParOf" srcId="{64B287DB-563B-48C1-AC6F-3F2F8FD4C610}" destId="{B7D34F84-E4C7-471E-B6BA-B6518E2CEBC1}" srcOrd="1" destOrd="0" presId="urn:microsoft.com/office/officeart/2008/layout/RadialCluster"/>
    <dgm:cxn modelId="{C3016D73-E612-470A-B1B8-875E33048CD7}" type="presParOf" srcId="{64B287DB-563B-48C1-AC6F-3F2F8FD4C610}" destId="{3904DDE9-1A77-4F72-A915-ECE10EC65753}" srcOrd="2" destOrd="0" presId="urn:microsoft.com/office/officeart/2008/layout/RadialCluster"/>
    <dgm:cxn modelId="{88E29662-C982-45D5-BC55-92047BC3677F}" type="presParOf" srcId="{64B287DB-563B-48C1-AC6F-3F2F8FD4C610}" destId="{E4D37F74-1236-43E2-A1C8-3DAD3F413416}" srcOrd="3" destOrd="0" presId="urn:microsoft.com/office/officeart/2008/layout/RadialCluster"/>
    <dgm:cxn modelId="{BCD772DC-A72B-4401-92F0-13791084F13C}" type="presParOf" srcId="{64B287DB-563B-48C1-AC6F-3F2F8FD4C610}" destId="{41EECC31-60A5-4181-BF20-1A858A914E24}" srcOrd="4" destOrd="0" presId="urn:microsoft.com/office/officeart/2008/layout/RadialCluster"/>
    <dgm:cxn modelId="{93F163F1-26FE-4011-BA50-52061AB4AE4A}" type="presParOf" srcId="{64B287DB-563B-48C1-AC6F-3F2F8FD4C610}" destId="{4DBB4069-8A8A-4134-80A4-6FFDF632D424}" srcOrd="5" destOrd="0" presId="urn:microsoft.com/office/officeart/2008/layout/RadialCluster"/>
    <dgm:cxn modelId="{F4213948-B085-46C4-81CF-C892129C86B4}" type="presParOf" srcId="{64B287DB-563B-48C1-AC6F-3F2F8FD4C610}" destId="{B18C0EBA-DE4B-436B-B598-E9F95017BCCF}" srcOrd="6" destOrd="0" presId="urn:microsoft.com/office/officeart/2008/layout/RadialCluster"/>
    <dgm:cxn modelId="{6AD7351A-EE70-4868-82F7-FCB35B855991}" type="presParOf" srcId="{64B287DB-563B-48C1-AC6F-3F2F8FD4C610}" destId="{AF9F22EA-E08F-4EC1-A5ED-00FBEE2D81AF}" srcOrd="7" destOrd="0" presId="urn:microsoft.com/office/officeart/2008/layout/RadialCluster"/>
    <dgm:cxn modelId="{C1F8A739-3EE9-4024-AA13-5DB798BDF556}" type="presParOf" srcId="{64B287DB-563B-48C1-AC6F-3F2F8FD4C610}" destId="{1488EF16-89F0-4B56-BDF2-2E906E02589F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FBA3C-57F5-4126-8FA4-184D75CBA2F5}">
      <dsp:nvSpPr>
        <dsp:cNvPr id="0" name=""/>
        <dsp:cNvSpPr/>
      </dsp:nvSpPr>
      <dsp:spPr>
        <a:xfrm>
          <a:off x="0" y="0"/>
          <a:ext cx="6671310" cy="160887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Регистрация поступившего с ЕПГУ или РПГУ заявления и прилагаемых к нему документов, направление соискателю лицензии уведомления, подтверждающего  дату приема заявления </a:t>
          </a:r>
          <a:endParaRPr lang="ru-RU" sz="1800" b="1" kern="1200" dirty="0"/>
        </a:p>
      </dsp:txBody>
      <dsp:txXfrm>
        <a:off x="47122" y="47122"/>
        <a:ext cx="4935207" cy="1514632"/>
      </dsp:txXfrm>
    </dsp:sp>
    <dsp:sp modelId="{78315705-3D83-44EF-86AB-4EF2E46BE15F}">
      <dsp:nvSpPr>
        <dsp:cNvPr id="0" name=""/>
        <dsp:cNvSpPr/>
      </dsp:nvSpPr>
      <dsp:spPr>
        <a:xfrm>
          <a:off x="588644" y="1877023"/>
          <a:ext cx="6671310" cy="160887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Проверка полноты и достоверности представленных сведений, в том числе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оценка соответствия соискателя лицензии лицензионным требованиям</a:t>
          </a:r>
          <a:endParaRPr lang="ru-RU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5766" y="1924145"/>
        <a:ext cx="4942651" cy="1514632"/>
      </dsp:txXfrm>
    </dsp:sp>
    <dsp:sp modelId="{B2978E38-75B5-4694-97DF-ACACA5265998}">
      <dsp:nvSpPr>
        <dsp:cNvPr id="0" name=""/>
        <dsp:cNvSpPr/>
      </dsp:nvSpPr>
      <dsp:spPr>
        <a:xfrm>
          <a:off x="1177289" y="3754046"/>
          <a:ext cx="6671310" cy="1608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Принятие решения о предоставлении (внесении изменений в реестр лицензий) лицензии </a:t>
          </a:r>
          <a:r>
            <a:rPr lang="ru-RU" sz="1600" b="1" kern="1200" dirty="0" smtClean="0"/>
            <a:t/>
          </a:r>
          <a:br>
            <a:rPr lang="ru-RU" sz="1600" b="1" kern="1200" dirty="0" smtClean="0"/>
          </a:br>
          <a:r>
            <a:rPr lang="ru-RU" sz="1600" b="1" kern="1200" dirty="0" smtClean="0"/>
            <a:t>и внесение записи в реестр лицензий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FF99FF"/>
              </a:solidFill>
            </a:rPr>
            <a:t>или</a:t>
          </a:r>
          <a:r>
            <a:rPr lang="ru-RU" sz="1800" b="1" kern="1200" dirty="0" smtClean="0">
              <a:solidFill>
                <a:srgbClr val="FF99FF"/>
              </a:solidFill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Принятие решения об отказе в предоставлении лицензии</a:t>
          </a:r>
          <a:r>
            <a:rPr lang="ru-RU" sz="1600" b="1" kern="1200" dirty="0" smtClean="0"/>
            <a:t> и направление соискателю лицензии уведомления об отказе в предоставлении лицензии</a:t>
          </a:r>
          <a:endParaRPr lang="ru-RU" sz="1600" b="1" kern="1200" dirty="0"/>
        </a:p>
      </dsp:txBody>
      <dsp:txXfrm>
        <a:off x="1224411" y="3801168"/>
        <a:ext cx="4942651" cy="1514632"/>
      </dsp:txXfrm>
    </dsp:sp>
    <dsp:sp modelId="{7C1E699B-B89F-4F87-BCE4-0CBF9F4577C2}">
      <dsp:nvSpPr>
        <dsp:cNvPr id="0" name=""/>
        <dsp:cNvSpPr/>
      </dsp:nvSpPr>
      <dsp:spPr>
        <a:xfrm>
          <a:off x="5688233" y="1224133"/>
          <a:ext cx="1045769" cy="10457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23531" y="1224133"/>
        <a:ext cx="575173" cy="786941"/>
      </dsp:txXfrm>
    </dsp:sp>
    <dsp:sp modelId="{B5D4037A-4587-43E6-A56F-369E35E7945A}">
      <dsp:nvSpPr>
        <dsp:cNvPr id="0" name=""/>
        <dsp:cNvSpPr/>
      </dsp:nvSpPr>
      <dsp:spPr>
        <a:xfrm>
          <a:off x="6214185" y="3086362"/>
          <a:ext cx="1045769" cy="10457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49483" y="3086362"/>
        <a:ext cx="575173" cy="786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21CED-A6C7-4F33-B330-DAAB628E8DF9}">
      <dsp:nvSpPr>
        <dsp:cNvPr id="0" name=""/>
        <dsp:cNvSpPr/>
      </dsp:nvSpPr>
      <dsp:spPr>
        <a:xfrm>
          <a:off x="2360408" y="1281710"/>
          <a:ext cx="2248079" cy="179097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1. Направление межведомственных запросов </a:t>
          </a:r>
          <a:br>
            <a:rPr lang="ru-RU" sz="2400" b="1" i="0" kern="1200" dirty="0" smtClean="0"/>
          </a:br>
          <a:r>
            <a:rPr lang="ru-RU" sz="2400" b="1" i="0" kern="1200" dirty="0" smtClean="0"/>
            <a:t>и получение ответов на них</a:t>
          </a:r>
          <a:endParaRPr lang="ru-RU" sz="2400" b="1" i="0" kern="1200" dirty="0"/>
        </a:p>
      </dsp:txBody>
      <dsp:txXfrm>
        <a:off x="2447836" y="1369138"/>
        <a:ext cx="2073223" cy="1616121"/>
      </dsp:txXfrm>
    </dsp:sp>
    <dsp:sp modelId="{B7D34F84-E4C7-471E-B6BA-B6518E2CEBC1}">
      <dsp:nvSpPr>
        <dsp:cNvPr id="0" name=""/>
        <dsp:cNvSpPr/>
      </dsp:nvSpPr>
      <dsp:spPr>
        <a:xfrm rot="16258190">
          <a:off x="3240566" y="1018246"/>
          <a:ext cx="5270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7002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4DDE9-1A77-4F72-A915-ECE10EC65753}">
      <dsp:nvSpPr>
        <dsp:cNvPr id="0" name=""/>
        <dsp:cNvSpPr/>
      </dsp:nvSpPr>
      <dsp:spPr>
        <a:xfrm>
          <a:off x="2299363" y="122064"/>
          <a:ext cx="2429039" cy="632719"/>
        </a:xfrm>
        <a:prstGeom prst="roundRect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Роспотребнадзор</a:t>
          </a:r>
          <a:endParaRPr lang="ru-RU" sz="2000" b="1" kern="1200" dirty="0"/>
        </a:p>
      </dsp:txBody>
      <dsp:txXfrm>
        <a:off x="2330250" y="152951"/>
        <a:ext cx="2367265" cy="570945"/>
      </dsp:txXfrm>
    </dsp:sp>
    <dsp:sp modelId="{E4D37F74-1236-43E2-A1C8-3DAD3F413416}">
      <dsp:nvSpPr>
        <dsp:cNvPr id="0" name=""/>
        <dsp:cNvSpPr/>
      </dsp:nvSpPr>
      <dsp:spPr>
        <a:xfrm rot="21575613">
          <a:off x="4608483" y="2167887"/>
          <a:ext cx="3769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6913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ECC31-60A5-4181-BF20-1A858A914E24}">
      <dsp:nvSpPr>
        <dsp:cNvPr id="0" name=""/>
        <dsp:cNvSpPr/>
      </dsp:nvSpPr>
      <dsp:spPr>
        <a:xfrm>
          <a:off x="4985391" y="1403764"/>
          <a:ext cx="1534842" cy="1514683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Федеральное казначейство</a:t>
          </a:r>
          <a:endParaRPr lang="ru-RU" sz="1600" b="1" kern="1200" dirty="0"/>
        </a:p>
      </dsp:txBody>
      <dsp:txXfrm>
        <a:off x="5059332" y="1477705"/>
        <a:ext cx="1386960" cy="1366801"/>
      </dsp:txXfrm>
    </dsp:sp>
    <dsp:sp modelId="{4DBB4069-8A8A-4134-80A4-6FFDF632D424}">
      <dsp:nvSpPr>
        <dsp:cNvPr id="0" name=""/>
        <dsp:cNvSpPr/>
      </dsp:nvSpPr>
      <dsp:spPr>
        <a:xfrm rot="5338670">
          <a:off x="3270940" y="3306304"/>
          <a:ext cx="4673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7307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EBA-DE4B-436B-B598-E9F95017BCCF}">
      <dsp:nvSpPr>
        <dsp:cNvPr id="0" name=""/>
        <dsp:cNvSpPr/>
      </dsp:nvSpPr>
      <dsp:spPr>
        <a:xfrm>
          <a:off x="2360399" y="3539920"/>
          <a:ext cx="2308656" cy="668617"/>
        </a:xfrm>
        <a:prstGeom prst="roundRect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Росреестр</a:t>
          </a:r>
          <a:endParaRPr lang="ru-RU" sz="2400" b="1" kern="1200" dirty="0"/>
        </a:p>
      </dsp:txBody>
      <dsp:txXfrm>
        <a:off x="2393038" y="3572559"/>
        <a:ext cx="2243378" cy="603339"/>
      </dsp:txXfrm>
    </dsp:sp>
    <dsp:sp modelId="{AF9F22EA-E08F-4EC1-A5ED-00FBEE2D81AF}">
      <dsp:nvSpPr>
        <dsp:cNvPr id="0" name=""/>
        <dsp:cNvSpPr/>
      </dsp:nvSpPr>
      <dsp:spPr>
        <a:xfrm rot="10825151">
          <a:off x="2028328" y="2167760"/>
          <a:ext cx="3320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085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8EF16-89F0-4B56-BDF2-2E906E02589F}">
      <dsp:nvSpPr>
        <dsp:cNvPr id="0" name=""/>
        <dsp:cNvSpPr/>
      </dsp:nvSpPr>
      <dsp:spPr>
        <a:xfrm>
          <a:off x="538770" y="1409699"/>
          <a:ext cx="1489561" cy="1502793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Федеральная налоговая служба</a:t>
          </a:r>
          <a:endParaRPr lang="ru-RU" sz="1400" b="1" kern="1200" dirty="0"/>
        </a:p>
      </dsp:txBody>
      <dsp:txXfrm>
        <a:off x="611484" y="1482413"/>
        <a:ext cx="1344133" cy="1357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0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CF59A541-0937-4642-B9CF-8B940F90B2BC}" type="datetimeFigureOut">
              <a:rPr lang="ru-RU" smtClean="0"/>
              <a:pPr/>
              <a:t>18.05.2022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513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9513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010DB85A-6BFB-4AA5-87FF-3B51FC537B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005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20" y="0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A909AE1A-891E-4AD9-B412-EAA3C69B04A9}" type="datetimeFigureOut">
              <a:rPr lang="ru-RU" smtClean="0"/>
              <a:pPr/>
              <a:t>18.05.2022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404" y="4715550"/>
            <a:ext cx="5436868" cy="4467780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513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20" y="9429513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ACEB1050-AA26-4374-A567-F91DB2E511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63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EA8E-DDBA-4EA2-96E9-9E4D2B0589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79EED-3886-4E51-86A1-0214F13A5A03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917F-F78B-49E1-B287-8033EB8DF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0544E-5391-4505-AD86-7795B68219D8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781C-A0BB-4728-9F28-0418E91E49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4F56E-BC05-4B0D-A622-E2EC3187AA0A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1223F-4900-4170-BA34-0156F171F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92AA-D7F1-4DA1-BAF8-EE6B703964A1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B270E-A9D3-48D6-847C-280A90FCD6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0"/>
            <a:ext cx="9142413" cy="16192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C5288-4108-44F4-A231-DA5505BEDF8B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D1216-6F0F-4184-A66F-615EB023FF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5217F-C68E-4F0B-AA6F-E43A35365FEB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A861-8607-40A1-8672-805EBCB749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F62CA-B2B9-4D22-8A3C-65B1EC38831E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47273-A5ED-4B7A-B344-B7652A6C41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4F38-B41A-4841-A6FC-9E7311BF6660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A621-49F2-4DA3-A7AE-3172CD6162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78190-BB94-4E72-8CBF-925EA2A48355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98D69-EBF6-43CD-A2A5-BDD8B14EA0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5F37A-FE06-4891-9A29-931C3D318605}" type="datetimeFigureOut">
              <a:rPr lang="ru-RU"/>
              <a:pPr>
                <a:defRPr/>
              </a:pPr>
              <a:t>18.05.2022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D0AA-3B02-482B-9040-E90205F6DD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МОН_Логотип.wmf"/>
          <p:cNvPicPr>
            <a:picLocks noChangeAspect="1"/>
          </p:cNvPicPr>
          <p:nvPr userDrawn="1"/>
        </p:nvPicPr>
        <p:blipFill>
          <a:blip r:embed="rId13"/>
          <a:srcRect r="65645"/>
          <a:stretch>
            <a:fillRect/>
          </a:stretch>
        </p:blipFill>
        <p:spPr>
          <a:xfrm>
            <a:off x="200027" y="62865"/>
            <a:ext cx="902380" cy="852344"/>
          </a:xfrm>
          <a:prstGeom prst="rect">
            <a:avLst/>
          </a:prstGeom>
        </p:spPr>
      </p:pic>
      <p:pic>
        <p:nvPicPr>
          <p:cNvPr id="18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000" y="6505577"/>
            <a:ext cx="8137159" cy="360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16200000">
            <a:off x="8424374" y="5765009"/>
            <a:ext cx="72000" cy="140400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6505577"/>
            <a:ext cx="999859" cy="352425"/>
          </a:xfrm>
          <a:prstGeom prst="rect">
            <a:avLst/>
          </a:prstGeom>
          <a:solidFill>
            <a:srgbClr val="DD8F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3343276" y="6484938"/>
            <a:ext cx="5800724" cy="40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6" name="Заголовок 1"/>
          <p:cNvSpPr>
            <a:spLocks noGrp="1"/>
          </p:cNvSpPr>
          <p:nvPr userDrawn="1">
            <p:ph type="title"/>
          </p:nvPr>
        </p:nvSpPr>
        <p:spPr bwMode="auto">
          <a:xfrm>
            <a:off x="1160060" y="56644"/>
            <a:ext cx="771723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910099-E5F3-4960-89FA-DD2C751702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 userDrawn="1"/>
        </p:nvSpPr>
        <p:spPr bwMode="auto">
          <a:xfrm>
            <a:off x="0" y="6490546"/>
            <a:ext cx="982766" cy="40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krao.ru</a:t>
            </a:r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 userDrawn="1"/>
        </p:nvSpPr>
        <p:spPr bwMode="auto">
          <a:xfrm>
            <a:off x="990211" y="6503987"/>
            <a:ext cx="440218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85725" eaLnBrk="0" hangingPunct="0">
              <a:spcBef>
                <a:spcPts val="0"/>
              </a:spcBef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Красноярский край</a:t>
            </a:r>
          </a:p>
        </p:txBody>
      </p:sp>
      <p:pic>
        <p:nvPicPr>
          <p:cNvPr id="13" name="Picture 2" descr="C:\Users\zalega\Desktop\Красноярск 2015\Рисунки\Top.png"/>
          <p:cNvPicPr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0" y="961051"/>
            <a:ext cx="9153159" cy="3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3200" b="1" kern="1400" cap="all" spc="0" dirty="0" smtClean="0">
          <a:ln w="0"/>
          <a:solidFill>
            <a:srgbClr val="5077A6"/>
          </a:solidFill>
          <a:effectLst/>
          <a:latin typeface="Arial" pitchFamily="34" charset="0"/>
          <a:ea typeface="+mn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8FB86D7099D272A8AEFA937ADF00DEBB1E226ED9FC94DAE5844D88E739C77752D5D42931DB4ECD31CBB6E1F909BD03AC03C7EB50wC03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8FB86D7099D272A8AEFA937ADF00DEBB1E226ED9FC94DAE5844D88E739C77752D5D42931DB4ECD31CBB6E1F909BD03AC03C7EB50wC03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8FB86D7099D272A8AEFA937ADF00DEBB1E226ED9FC94DAE5844D88E739C77752D5D42931DB4ECD31CBB6E1F909BD03AC03C7EB50wC03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8FB86D7099D272A8AEFA937ADF00DEBB1E226ED9FC94DAE5844D88E739C77752D5D42931DB4ECD31CBB6E1F909BD03AC03C7EB50wC03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8FB86D7099D272A8AEFA937ADF00DEBB1E226ED9FC94DAE5844D88E739C77752D5D42931DB4ECD31CBB6E1F909BD03AC03C7EB50wC03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8FB86D7099D272A8AEFA937ADF00DEBB1E226ED9FC94DAE5844D88E739C77752D5D42931DB4ECD31CBB6E1F909BD03AC03C7EB50wC03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consultantplus://offline/ref=8FB86D7099D272A8AEFA937ADF00DEBB1E226ED9FC94DAE5844D88E739C77752D5D42931DB4ECD31CBB6E1F909BD03AC03C7EB50wC03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8FB86D7099D272A8AEFA937ADF00DEBB1E226ED9FC94DAE5844D88E739C77752D5D42931DB4ECD31CBB6E1F909BD03AC03C7EB50wC03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8FB86D7099D272A8AEFA937ADF00DEBB1E226ED9FC94DAE5844D88E739C77752D5D42931DB4ECD31CBB6E1F909BD03AC03C7EB50wC03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8FB86D7099D272A8AEFA937ADF00DEBB1E226ED9FC94DAE5844D88E739C77752D5D42931DB4ECD31CBB6E1F909BD03AC03C7EB50wC03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8FB86D7099D272A8AEFA937ADF00DEBB1E226ED9FC94DAE5844D88E739C77752D5D42931DB4ECD31CBB6E1F909BD03AC03C7EB50wC03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8FB86D7099D272A8AEFA937ADF00DEBB1E226ED9FC94DAE5844D88E739C77752D5D42931DB4ECD31CBB6E1F909BD03AC03C7EB50wC03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8FB86D7099D272A8AEFA937ADF00DEBB1E226ED9FC94DAE5844D88E739C77752D5D42931DB4ECD31CBB6E1F909BD03AC03C7EB50wC03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8FB86D7099D272A8AEFA937ADF00DEBB1E226ED9FC94DAE5844D88E739C77752D5D42931DB4ECD31CBB6E1F909BD03AC03C7EB50wC03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8FB86D7099D272A8AEFA937ADF00DEBB1E226ED9FC94DAE5844D88E739C77752D5D42931DB4ECD31CBB6E1F909BD03AC03C7EB50wC03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consultantplus://offline/ref=8FB86D7099D272A8AEFA937ADF00DEBB1E226ED9FC94DAE5844D88E739C77752D5D42931DB4ECD31CBB6E1F909BD03AC03C7EB50wC03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consultantplus://offline/ref=8FB86D7099D272A8AEFA937ADF00DEBB1E226ED9FC94DAE5844D88E739C77752D5D42931DB4ECD31CBB6E1F909BD03AC03C7EB50wC03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consultantplus://offline/ref=8FB86D7099D272A8AEFA937ADF00DEBB1E226ED9FC94DAE5844D88E739C77752D5D42931DB4ECD31CBB6E1F909BD03AC03C7EB50wC03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consultantplus://offline/ref=8FB86D7099D272A8AEFA937ADF00DEBB1E226ED9FC94DAE5844D88E739C77752D5D42931DB4ECD31CBB6E1F909BD03AC03C7EB50wC03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consultantplus://offline/ref=8FB86D7099D272A8AEFA937ADF00DEBB1E226ED9FC94DAE5844D88E739C77752D5D42931DB4ECD31CBB6E1F909BD03AC03C7EB50wC03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801" y="28576"/>
            <a:ext cx="1362075" cy="11715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body" idx="1"/>
          </p:nvPr>
        </p:nvSpPr>
        <p:spPr>
          <a:xfrm>
            <a:off x="2067948" y="4937875"/>
            <a:ext cx="6973168" cy="1302954"/>
          </a:xfrm>
        </p:spPr>
        <p:txBody>
          <a:bodyPr anchor="t"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1400" dirty="0" smtClean="0">
                <a:solidFill>
                  <a:srgbClr val="4320D6"/>
                </a:solidFill>
              </a:rPr>
              <a:t>Маметьева Ольга Николаевна, </a:t>
            </a:r>
          </a:p>
          <a:p>
            <a:pPr algn="r">
              <a:spcBef>
                <a:spcPts val="0"/>
              </a:spcBef>
              <a:defRPr/>
            </a:pPr>
            <a:r>
              <a:rPr lang="ru-RU" sz="1400" dirty="0" smtClean="0">
                <a:solidFill>
                  <a:srgbClr val="4320D6"/>
                </a:solidFill>
              </a:rPr>
              <a:t>начальник отдела лицензирования </a:t>
            </a:r>
          </a:p>
          <a:p>
            <a:pPr algn="r">
              <a:spcBef>
                <a:spcPts val="0"/>
              </a:spcBef>
              <a:defRPr/>
            </a:pPr>
            <a:r>
              <a:rPr lang="ru-RU" sz="1400" dirty="0" smtClean="0">
                <a:solidFill>
                  <a:srgbClr val="4320D6"/>
                </a:solidFill>
              </a:rPr>
              <a:t>и государственной </a:t>
            </a:r>
            <a:r>
              <a:rPr lang="ru-RU" sz="1400" dirty="0" smtClean="0">
                <a:solidFill>
                  <a:srgbClr val="4320D6"/>
                </a:solidFill>
              </a:rPr>
              <a:t>аккредитации</a:t>
            </a:r>
            <a:endParaRPr lang="ru-RU" sz="1400" dirty="0" smtClean="0">
              <a:solidFill>
                <a:srgbClr val="4320D6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913116" y="5856052"/>
            <a:ext cx="7128000" cy="0"/>
          </a:xfrm>
          <a:prstGeom prst="line">
            <a:avLst/>
          </a:prstGeom>
          <a:ln w="28575">
            <a:solidFill>
              <a:srgbClr val="507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228677" y="1315509"/>
            <a:ext cx="70199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изменения нормативно-правовой базы в части лицензирования и государственной аккредитации образовательной деятельности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52" y="40458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" y="28576"/>
            <a:ext cx="7905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3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84656" y="953717"/>
            <a:ext cx="7463969" cy="6470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 smtClean="0">
                <a:solidFill>
                  <a:srgbClr val="CCFFFF"/>
                </a:solidFill>
                <a:hlinkClick r:id="rId4"/>
              </a:rPr>
              <a:t>Лицензирование образовательной деятельности </a:t>
            </a:r>
            <a:endParaRPr lang="ru-RU" sz="2400" dirty="0">
              <a:solidFill>
                <a:srgbClr val="CCFFFF"/>
              </a:solidFill>
              <a:hlinkClick r:id="rId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27" y="1809750"/>
            <a:ext cx="89820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C0000"/>
                </a:solidFill>
                <a:latin typeface="Times New Roman"/>
              </a:rPr>
              <a:t>1 марта 2022 года введена в действие новая редакция </a:t>
            </a:r>
          </a:p>
          <a:p>
            <a:endParaRPr lang="ru-RU" sz="2800" b="1" dirty="0">
              <a:solidFill>
                <a:srgbClr val="00B050"/>
              </a:solidFill>
              <a:latin typeface="Times New Roman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/>
              </a:rPr>
              <a:t>Положения </a:t>
            </a:r>
            <a:r>
              <a:rPr lang="ru-RU" sz="2800" b="1" dirty="0">
                <a:solidFill>
                  <a:srgbClr val="7030A0"/>
                </a:solidFill>
                <a:latin typeface="Times New Roman"/>
              </a:rPr>
              <a:t>о </a:t>
            </a:r>
            <a:r>
              <a:rPr lang="ru-RU" sz="2800" b="1" dirty="0" smtClean="0">
                <a:solidFill>
                  <a:srgbClr val="7030A0"/>
                </a:solidFill>
                <a:latin typeface="Times New Roman"/>
              </a:rPr>
              <a:t>лицензировании образовательной деятельности, утвержденное  </a:t>
            </a:r>
            <a:r>
              <a:rPr lang="ru-RU" sz="2800" b="1" dirty="0">
                <a:solidFill>
                  <a:srgbClr val="7030A0"/>
                </a:solidFill>
                <a:latin typeface="Times New Roman"/>
              </a:rPr>
              <a:t>постановлением правительства РФ от  </a:t>
            </a:r>
            <a:r>
              <a:rPr lang="ru-RU" sz="2800" b="1" dirty="0" smtClean="0">
                <a:solidFill>
                  <a:srgbClr val="7030A0"/>
                </a:solidFill>
                <a:latin typeface="Times New Roman"/>
              </a:rPr>
              <a:t>18.09.2020 </a:t>
            </a:r>
            <a:r>
              <a:rPr lang="ru-RU" sz="2800" b="1" dirty="0">
                <a:solidFill>
                  <a:srgbClr val="7030A0"/>
                </a:solidFill>
                <a:latin typeface="Times New Roman"/>
              </a:rPr>
              <a:t>№ </a:t>
            </a:r>
            <a:r>
              <a:rPr lang="ru-RU" sz="2800" b="1" dirty="0" smtClean="0">
                <a:solidFill>
                  <a:srgbClr val="7030A0"/>
                </a:solidFill>
                <a:latin typeface="Times New Roman"/>
              </a:rPr>
              <a:t>1490</a:t>
            </a:r>
            <a:endParaRPr lang="ru-RU" sz="2800" b="1" dirty="0">
              <a:solidFill>
                <a:srgbClr val="7030A0"/>
              </a:solidFill>
              <a:latin typeface="Times New Roman"/>
            </a:endParaRPr>
          </a:p>
          <a:p>
            <a:endParaRPr lang="ru-RU" sz="2800" b="1" dirty="0" smtClean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84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39503" y="953716"/>
            <a:ext cx="7571047" cy="5607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4320D6"/>
                </a:solidFill>
              </a:rPr>
              <a:t>Изменения в перечне документов, представляемых к лицензированию</a:t>
            </a:r>
            <a:endParaRPr lang="en-US" b="1" dirty="0">
              <a:solidFill>
                <a:srgbClr val="4320D6"/>
              </a:solidFill>
              <a:cs typeface="Arial" pitchFamily="34" charset="0"/>
            </a:endParaRPr>
          </a:p>
        </p:txBody>
      </p:sp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0405" y="1514475"/>
            <a:ext cx="84969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НОВЫЕ ТРЕБОВАНИЯ с 1 марта 2022 года</a:t>
            </a:r>
          </a:p>
          <a:p>
            <a:endParaRPr lang="ru-RU" sz="2400" dirty="0" smtClean="0">
              <a:solidFill>
                <a:srgbClr val="FF0000"/>
              </a:solidFill>
              <a:hlinkClick r:id="rId4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hlinkClick r:id="rId4"/>
              </a:rPr>
              <a:t>Копии разработанных и утвержденных организацией, осуществляющей образовательную деятельность образовательных программ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hlinkClick r:id="rId4"/>
              </a:rPr>
              <a:t>Копии договоров (на практическую подготовку, об использовании сетевой формы реализации образовательных программ) представляются засвидетельствованными в нотариальном порядке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hlinkClick r:id="rId4"/>
              </a:rPr>
              <a:t>Представление сведений о наличии заключения </a:t>
            </a:r>
            <a:r>
              <a:rPr lang="ru-RU" sz="2000" dirty="0" err="1" smtClean="0">
                <a:solidFill>
                  <a:srgbClr val="FF0000"/>
                </a:solidFill>
                <a:hlinkClick r:id="rId4"/>
              </a:rPr>
              <a:t>Роспотребнадзора</a:t>
            </a:r>
            <a:r>
              <a:rPr lang="ru-RU" sz="2000" dirty="0" smtClean="0">
                <a:solidFill>
                  <a:srgbClr val="FF0000"/>
                </a:solidFill>
                <a:hlinkClick r:id="rId4"/>
              </a:rPr>
              <a:t> не требуется (наличие/отсутствие такого заключения проверяется путем межведомственного электронного взаимодействия)</a:t>
            </a:r>
            <a:endParaRPr lang="ru-RU" sz="2000" dirty="0">
              <a:solidFill>
                <a:srgbClr val="FF0000"/>
              </a:solidFill>
              <a:hlinkClick r:id="rId4"/>
            </a:endParaRPr>
          </a:p>
          <a:p>
            <a:endParaRPr lang="ru-RU" dirty="0">
              <a:solidFill>
                <a:srgbClr val="FF0000"/>
              </a:solidFill>
              <a:hlinkClick r:id="rId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056" y="5647869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 случае если </a:t>
            </a:r>
            <a:r>
              <a:rPr lang="ru-RU" dirty="0" err="1" smtClean="0">
                <a:solidFill>
                  <a:srgbClr val="FF0000"/>
                </a:solidFill>
              </a:rPr>
              <a:t>лицензионогоые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требования не применяются к соискателю лицензии или лицензиату, документы, подтверждающие соответствие таким лицензионным требованиям, не представляются.</a:t>
            </a:r>
          </a:p>
        </p:txBody>
      </p:sp>
    </p:spTree>
    <p:extLst>
      <p:ext uri="{BB962C8B-B14F-4D97-AF65-F5344CB8AC3E}">
        <p14:creationId xmlns:p14="http://schemas.microsoft.com/office/powerpoint/2010/main" val="24129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069562" y="619125"/>
            <a:ext cx="4714876" cy="3333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4320D6"/>
                </a:solidFill>
              </a:rPr>
              <a:t>Процедура лицензирования 5 рабочих дней</a:t>
            </a:r>
            <a:endParaRPr lang="en-US" b="1" dirty="0">
              <a:solidFill>
                <a:srgbClr val="4320D6"/>
              </a:solidFill>
              <a:cs typeface="Arial" pitchFamily="34" charset="0"/>
            </a:endParaRPr>
          </a:p>
        </p:txBody>
      </p:sp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20469"/>
              </p:ext>
            </p:extLst>
          </p:nvPr>
        </p:nvGraphicFramePr>
        <p:xfrm>
          <a:off x="644754" y="1142653"/>
          <a:ext cx="7848600" cy="5362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695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258889" y="952500"/>
            <a:ext cx="7446962" cy="52847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>
              <a:buFont typeface="Wingdings 2" pitchFamily="18" charset="2"/>
              <a:buNone/>
              <a:defRPr/>
            </a:pP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соответствия соискателя лицензии лицензионным требованиям проводится в форме документарной оценки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ru-RU" altLang="ru-RU" sz="2000" dirty="0" smtClean="0"/>
          </a:p>
          <a:p>
            <a:pPr marL="82550" indent="0">
              <a:buFont typeface="Wingdings 2" pitchFamily="18" charset="2"/>
              <a:buNone/>
              <a:defRPr/>
            </a:pPr>
            <a:endParaRPr lang="ru-RU" altLang="ru-RU" sz="2000" dirty="0" smtClean="0"/>
          </a:p>
          <a:p>
            <a:pPr marL="82550" indent="0">
              <a:buFont typeface="Wingdings 2" pitchFamily="18" charset="2"/>
              <a:buNone/>
              <a:defRPr/>
            </a:pPr>
            <a:endParaRPr lang="ru-RU" altLang="ru-RU" sz="20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16043665"/>
              </p:ext>
            </p:extLst>
          </p:nvPr>
        </p:nvGraphicFramePr>
        <p:xfrm>
          <a:off x="1733550" y="1981200"/>
          <a:ext cx="6966098" cy="436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94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123950" y="1306513"/>
            <a:ext cx="7993063" cy="50752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>
              <a:buFont typeface="Wingdings 2" pitchFamily="18" charset="2"/>
              <a:buNone/>
              <a:defRPr/>
            </a:pPr>
            <a:endParaRPr lang="ru-RU" sz="1100" smtClean="0"/>
          </a:p>
          <a:p>
            <a:pPr marL="82550" indent="0">
              <a:buFont typeface="Wingdings 2" pitchFamily="18" charset="2"/>
              <a:buNone/>
              <a:defRPr/>
            </a:pPr>
            <a:endParaRPr lang="ru-RU" sz="1800" smtClean="0"/>
          </a:p>
          <a:p>
            <a:pPr marL="18000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b="1" spc="-100" smtClean="0">
              <a:solidFill>
                <a:srgbClr val="0070C0"/>
              </a:solidFill>
            </a:endParaRPr>
          </a:p>
          <a:p>
            <a:pPr marL="18000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ru-RU" sz="2900" smtClean="0"/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smtClean="0"/>
          </a:p>
          <a:p>
            <a:pPr marL="539496" indent="-45720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ru-RU" sz="2800" smtClean="0"/>
          </a:p>
          <a:p>
            <a:pPr marL="82296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mtClean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258889" y="1076324"/>
            <a:ext cx="7446962" cy="5160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>
              <a:buFont typeface="Wingdings 2" pitchFamily="18" charset="2"/>
              <a:buNone/>
              <a:defRPr/>
            </a:pP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Внесение изменений в реестр лицензий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ru-RU" altLang="ru-RU" sz="2000" dirty="0" smtClean="0"/>
          </a:p>
          <a:p>
            <a:pPr marL="82550" indent="0">
              <a:buFont typeface="Wingdings 2" pitchFamily="18" charset="2"/>
              <a:buNone/>
              <a:defRPr/>
            </a:pPr>
            <a:endParaRPr lang="ru-RU" altLang="ru-RU" sz="2000" dirty="0" smtClean="0"/>
          </a:p>
          <a:p>
            <a:pPr marL="82550" indent="0">
              <a:buFont typeface="Wingdings 2" pitchFamily="18" charset="2"/>
              <a:buNone/>
              <a:defRPr/>
            </a:pPr>
            <a:endParaRPr lang="ru-RU" altLang="ru-RU" sz="2000" dirty="0" smtClean="0">
              <a:solidFill>
                <a:srgbClr val="0070C0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247727" y="1568449"/>
            <a:ext cx="7200900" cy="417671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rgbClr val="002060"/>
                </a:solidFill>
              </a:rPr>
              <a:t>В случае изменения номера телефона, адреса электронной почты лицензиата изменения в реестр лицензий </a:t>
            </a:r>
            <a:r>
              <a:rPr lang="ru-RU" sz="2400" b="1" dirty="0">
                <a:solidFill>
                  <a:srgbClr val="C00000"/>
                </a:solidFill>
              </a:rPr>
              <a:t>вносятся таким лицензиатом самостоятельно</a:t>
            </a:r>
            <a:r>
              <a:rPr lang="ru-RU" sz="2400" dirty="0">
                <a:solidFill>
                  <a:srgbClr val="002060"/>
                </a:solidFill>
              </a:rPr>
              <a:t> посредством предоставления соответствующих сведений и автоматического их внесения в реестр лицензий в информационной системе, в которой осуществляется его ведение, с использованием личного кабинета лицензиата в указанной информационной системе.</a:t>
            </a:r>
          </a:p>
        </p:txBody>
      </p:sp>
    </p:spTree>
    <p:extLst>
      <p:ext uri="{BB962C8B-B14F-4D97-AF65-F5344CB8AC3E}">
        <p14:creationId xmlns:p14="http://schemas.microsoft.com/office/powerpoint/2010/main" val="40307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123950" y="1306513"/>
            <a:ext cx="7993063" cy="50752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>
              <a:buFont typeface="Wingdings 2" pitchFamily="18" charset="2"/>
              <a:buNone/>
              <a:defRPr/>
            </a:pPr>
            <a:endParaRPr lang="ru-RU" sz="1100" smtClean="0"/>
          </a:p>
          <a:p>
            <a:pPr marL="82550" indent="0">
              <a:buFont typeface="Wingdings 2" pitchFamily="18" charset="2"/>
              <a:buNone/>
              <a:defRPr/>
            </a:pPr>
            <a:endParaRPr lang="ru-RU" sz="1800" smtClean="0"/>
          </a:p>
          <a:p>
            <a:pPr marL="18000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b="1" spc="-100" smtClean="0">
              <a:solidFill>
                <a:srgbClr val="0070C0"/>
              </a:solidFill>
            </a:endParaRPr>
          </a:p>
          <a:p>
            <a:pPr marL="18000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ru-RU" sz="2900" smtClean="0"/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smtClean="0"/>
          </a:p>
          <a:p>
            <a:pPr marL="539496" indent="-45720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ru-RU" sz="2800" smtClean="0"/>
          </a:p>
          <a:p>
            <a:pPr marL="82296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mtClean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258889" y="1076324"/>
            <a:ext cx="7446962" cy="5160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 algn="ctr">
              <a:buFont typeface="Wingdings 2" pitchFamily="18" charset="2"/>
              <a:buNone/>
              <a:defRPr/>
            </a:pPr>
            <a:r>
              <a:rPr lang="ru-RU" sz="2400" dirty="0">
                <a:solidFill>
                  <a:srgbClr val="0066FF"/>
                </a:solidFill>
              </a:rPr>
              <a:t>Лицензионные требования к </a:t>
            </a:r>
            <a:r>
              <a:rPr lang="ru-RU" sz="2400" dirty="0" smtClean="0">
                <a:solidFill>
                  <a:srgbClr val="0066FF"/>
                </a:solidFill>
              </a:rPr>
              <a:t>соискателю лицензии и лицензиату </a:t>
            </a:r>
            <a:r>
              <a:rPr lang="ru-RU" sz="2400" dirty="0">
                <a:solidFill>
                  <a:srgbClr val="0066FF"/>
                </a:solidFill>
              </a:rPr>
              <a:t>– что изменилось</a:t>
            </a:r>
            <a:endParaRPr lang="ru-RU" altLang="ru-RU" sz="2000" dirty="0" smtClean="0">
              <a:solidFill>
                <a:srgbClr val="0066FF"/>
              </a:solidFill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ru-RU" altLang="ru-RU" sz="2000" dirty="0" smtClean="0"/>
          </a:p>
          <a:p>
            <a:pPr marL="82550" indent="0">
              <a:buFont typeface="Wingdings 2" pitchFamily="18" charset="2"/>
              <a:buNone/>
              <a:defRPr/>
            </a:pPr>
            <a:endParaRPr lang="ru-RU" altLang="ru-RU" sz="2000" dirty="0" smtClean="0">
              <a:solidFill>
                <a:srgbClr val="0070C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859632" y="2028825"/>
            <a:ext cx="8017668" cy="3047998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>
              <a:buFont typeface="Wingdings 2" pitchFamily="18" charset="2"/>
              <a:buNone/>
              <a:defRPr/>
            </a:pPr>
            <a:endParaRPr lang="ru-RU" sz="2100" dirty="0" smtClean="0"/>
          </a:p>
          <a:p>
            <a:pPr marL="82550" indent="0" algn="ctr">
              <a:buFont typeface="Wingdings 2" pitchFamily="18" charset="2"/>
              <a:buNone/>
              <a:defRPr/>
            </a:pPr>
            <a:r>
              <a:rPr lang="ru-RU" sz="2100" dirty="0" smtClean="0"/>
              <a:t> </a:t>
            </a:r>
          </a:p>
          <a:p>
            <a:pPr marL="82550" indent="0" algn="ctr">
              <a:buFont typeface="Wingdings 2" pitchFamily="18" charset="2"/>
              <a:buNone/>
              <a:defRPr/>
            </a:pPr>
            <a:endParaRPr lang="ru-RU" sz="2100" b="1" dirty="0">
              <a:solidFill>
                <a:srgbClr val="FF0000"/>
              </a:solidFill>
            </a:endParaRPr>
          </a:p>
          <a:p>
            <a:pPr marL="82550" indent="0" algn="ctr">
              <a:buFont typeface="Wingdings 2" pitchFamily="18" charset="2"/>
              <a:buNone/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ОТМЕНЕНО</a:t>
            </a:r>
          </a:p>
          <a:p>
            <a:pPr marL="82296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82296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при лицензировании </a:t>
            </a:r>
          </a:p>
          <a:p>
            <a:pPr marL="82296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представление заключения </a:t>
            </a:r>
            <a:r>
              <a:rPr lang="ru-RU" sz="2000" b="1" dirty="0" err="1" smtClean="0">
                <a:solidFill>
                  <a:srgbClr val="FF0000"/>
                </a:solidFill>
              </a:rPr>
              <a:t>Госпожнадзора</a:t>
            </a:r>
            <a:r>
              <a:rPr lang="ru-RU" sz="2000" b="1" dirty="0" smtClean="0">
                <a:solidFill>
                  <a:srgbClr val="FF0000"/>
                </a:solidFill>
              </a:rPr>
              <a:t> также не требуется!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123950" y="1306513"/>
            <a:ext cx="7993063" cy="50752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>
              <a:buFont typeface="Wingdings 2" pitchFamily="18" charset="2"/>
              <a:buNone/>
              <a:defRPr/>
            </a:pPr>
            <a:endParaRPr lang="ru-RU" sz="1100" dirty="0" smtClean="0"/>
          </a:p>
          <a:p>
            <a:pPr marL="82550" indent="0">
              <a:buFont typeface="Wingdings 2" pitchFamily="18" charset="2"/>
              <a:buNone/>
              <a:defRPr/>
            </a:pPr>
            <a:endParaRPr lang="ru-RU" sz="1800" dirty="0" smtClean="0"/>
          </a:p>
          <a:p>
            <a:pPr marL="18000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b="1" spc="-100" dirty="0" smtClean="0">
              <a:solidFill>
                <a:srgbClr val="0070C0"/>
              </a:solidFill>
            </a:endParaRPr>
          </a:p>
          <a:p>
            <a:pPr marL="18000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ru-RU" sz="2900" dirty="0" smtClean="0"/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dirty="0" smtClean="0"/>
          </a:p>
          <a:p>
            <a:pPr marL="539496" indent="-45720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ru-RU" sz="2800" dirty="0" smtClean="0"/>
          </a:p>
          <a:p>
            <a:pPr marL="82296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17340" y="2010567"/>
            <a:ext cx="8280798" cy="5635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 algn="ctr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март 2022 года  - </a:t>
            </a:r>
            <a:r>
              <a:rPr lang="ru-RU" sz="2400" b="1" dirty="0" smtClean="0">
                <a:solidFill>
                  <a:srgbClr val="002060"/>
                </a:solidFill>
              </a:rPr>
              <a:t>введена новая версия ИС АКНДПП</a:t>
            </a:r>
            <a:endParaRPr lang="ru-RU" alt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48905" y="2714625"/>
            <a:ext cx="8017668" cy="3047998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>
              <a:buFont typeface="Wingdings 2" pitchFamily="18" charset="2"/>
              <a:buNone/>
              <a:defRPr/>
            </a:pPr>
            <a:endParaRPr lang="ru-RU" sz="2100" dirty="0" smtClean="0"/>
          </a:p>
          <a:p>
            <a:pPr marL="539750" indent="-457200" algn="just">
              <a:buFont typeface="+mj-lt"/>
              <a:buAutoNum type="arabicPeriod"/>
              <a:defRPr/>
            </a:pPr>
            <a:r>
              <a:rPr lang="ru-RU" sz="2100" dirty="0" smtClean="0"/>
              <a:t>Заявление на лицензирование </a:t>
            </a:r>
            <a:r>
              <a:rPr lang="ru-RU" sz="2100" dirty="0" smtClean="0">
                <a:solidFill>
                  <a:srgbClr val="FF5050"/>
                </a:solidFill>
              </a:rPr>
              <a:t>формируется </a:t>
            </a:r>
            <a:r>
              <a:rPr lang="ru-RU" sz="2100" dirty="0" err="1" smtClean="0">
                <a:solidFill>
                  <a:srgbClr val="FF5050"/>
                </a:solidFill>
              </a:rPr>
              <a:t>автоматизированно</a:t>
            </a:r>
            <a:r>
              <a:rPr lang="ru-RU" sz="2100" dirty="0" smtClean="0"/>
              <a:t> в информационной системе</a:t>
            </a:r>
          </a:p>
          <a:p>
            <a:pPr marL="539750" indent="-457200" algn="just">
              <a:buFont typeface="+mj-lt"/>
              <a:buAutoNum type="arabicPeriod"/>
              <a:defRPr/>
            </a:pPr>
            <a:r>
              <a:rPr lang="ru-RU" sz="2100" dirty="0" smtClean="0"/>
              <a:t> Уведомление о приеме к рассмотрению заявления и документов – </a:t>
            </a:r>
            <a:r>
              <a:rPr lang="ru-RU" sz="2100" dirty="0" smtClean="0">
                <a:solidFill>
                  <a:srgbClr val="FF5050"/>
                </a:solidFill>
              </a:rPr>
              <a:t>только электронный документ, </a:t>
            </a:r>
            <a:r>
              <a:rPr lang="ru-RU" sz="2100" dirty="0" smtClean="0"/>
              <a:t>направляется в личный кабинет организации после подписания руководителем</a:t>
            </a:r>
          </a:p>
          <a:p>
            <a:pPr marL="539750" indent="-457200" algn="just">
              <a:buFont typeface="+mj-lt"/>
              <a:buAutoNum type="arabicPeriod"/>
              <a:defRPr/>
            </a:pPr>
            <a:r>
              <a:rPr lang="ru-RU" sz="2100" dirty="0" smtClean="0"/>
              <a:t>Выписка из реестра лицензий  - </a:t>
            </a:r>
            <a:r>
              <a:rPr lang="ru-RU" sz="2100" dirty="0">
                <a:solidFill>
                  <a:srgbClr val="FF5050"/>
                </a:solidFill>
              </a:rPr>
              <a:t>электронный документ</a:t>
            </a:r>
            <a:endParaRPr lang="ru-RU" sz="21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4656" y="953717"/>
            <a:ext cx="7463969" cy="6470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 smtClean="0">
                <a:solidFill>
                  <a:srgbClr val="CCFFFF"/>
                </a:solidFill>
                <a:hlinkClick r:id="rId4"/>
              </a:rPr>
              <a:t>Лицензирование образовательной деятельности </a:t>
            </a:r>
            <a:endParaRPr lang="ru-RU" sz="2400" dirty="0">
              <a:solidFill>
                <a:srgbClr val="CCFFFF"/>
              </a:solidFill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0291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123950" y="1306513"/>
            <a:ext cx="7993063" cy="50752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>
              <a:buFont typeface="Wingdings 2" pitchFamily="18" charset="2"/>
              <a:buNone/>
              <a:defRPr/>
            </a:pPr>
            <a:endParaRPr lang="ru-RU" sz="1100" dirty="0" smtClean="0"/>
          </a:p>
          <a:p>
            <a:pPr marL="82550" indent="0">
              <a:buFont typeface="Wingdings 2" pitchFamily="18" charset="2"/>
              <a:buNone/>
              <a:defRPr/>
            </a:pPr>
            <a:endParaRPr lang="ru-RU" sz="1800" dirty="0" smtClean="0"/>
          </a:p>
          <a:p>
            <a:pPr marL="18000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b="1" spc="-100" dirty="0" smtClean="0">
              <a:solidFill>
                <a:srgbClr val="0070C0"/>
              </a:solidFill>
            </a:endParaRPr>
          </a:p>
          <a:p>
            <a:pPr marL="18000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ru-RU" sz="2900" dirty="0" smtClean="0"/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dirty="0" smtClean="0"/>
          </a:p>
          <a:p>
            <a:pPr marL="539496" indent="-45720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ru-RU" sz="2800" dirty="0" smtClean="0"/>
          </a:p>
          <a:p>
            <a:pPr marL="82296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89360" y="1306511"/>
            <a:ext cx="8277213" cy="3579813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 algn="ctr">
              <a:buFont typeface="Wingdings 2" pitchFamily="18" charset="2"/>
              <a:buNone/>
              <a:defRPr/>
            </a:pPr>
            <a:r>
              <a:rPr lang="ru-RU" sz="3300" b="1" dirty="0" smtClean="0">
                <a:solidFill>
                  <a:srgbClr val="FF0000"/>
                </a:solidFill>
              </a:rPr>
              <a:t>в марте 2022 года</a:t>
            </a:r>
            <a:endParaRPr lang="ru-RU" sz="3600" b="1" dirty="0">
              <a:solidFill>
                <a:srgbClr val="FF0000"/>
              </a:solidFill>
            </a:endParaRPr>
          </a:p>
          <a:p>
            <a:pPr marL="82550" indent="0" algn="ctr"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rgbClr val="00B050"/>
                </a:solidFill>
              </a:rPr>
              <a:t>Реализована возможность подачи заявления на </a:t>
            </a:r>
          </a:p>
          <a:p>
            <a:pPr marL="82550" indent="0" algn="ctr"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получение лицензии </a:t>
            </a:r>
          </a:p>
          <a:p>
            <a:pPr marL="82550" indent="0" algn="ctr">
              <a:buNone/>
              <a:defRPr/>
            </a:pPr>
            <a:r>
              <a:rPr lang="ru-RU" sz="3600" b="1" dirty="0">
                <a:solidFill>
                  <a:srgbClr val="00B050"/>
                </a:solidFill>
              </a:rPr>
              <a:t>посредством комплексной формы</a:t>
            </a:r>
            <a:endParaRPr lang="ru-RU" sz="6000" b="1" dirty="0">
              <a:solidFill>
                <a:srgbClr val="00B050"/>
              </a:solidFill>
            </a:endParaRPr>
          </a:p>
          <a:p>
            <a:pPr marL="82550" indent="0" algn="ctr"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4700" b="1" dirty="0" smtClean="0">
                <a:solidFill>
                  <a:srgbClr val="00B050"/>
                </a:solidFill>
              </a:rPr>
              <a:t>ЕПГУ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360" y="504779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часть 5.1 статьи 13 Федерального закона от 04.05.2011 № 99-ФЗ «О лицензировании отдельных видов деятельности» </a:t>
            </a:r>
            <a:endParaRPr lang="ru-RU" dirty="0">
              <a:solidFill>
                <a:srgbClr val="FF0000"/>
              </a:solidFill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5150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84657" y="953716"/>
            <a:ext cx="8092618" cy="12084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 smtClean="0">
                <a:cs typeface="Arial" pitchFamily="34" charset="0"/>
              </a:rPr>
              <a:t>Постановление Правительства РФ </a:t>
            </a:r>
            <a:br>
              <a:rPr lang="ru-RU" sz="2000" b="1" dirty="0" smtClean="0">
                <a:cs typeface="Arial" pitchFamily="34" charset="0"/>
              </a:rPr>
            </a:br>
            <a:r>
              <a:rPr lang="ru-RU" sz="2000" b="1" dirty="0" smtClean="0">
                <a:cs typeface="Arial" pitchFamily="34" charset="0"/>
              </a:rPr>
              <a:t>от 12.03.2020 № 353 «Об особенностях разрешительной деятельности в Российской Федерации в 2022 году»</a:t>
            </a:r>
            <a:endParaRPr lang="en-US" sz="2000" b="1" dirty="0">
              <a:cs typeface="Arial" pitchFamily="34" charset="0"/>
            </a:endParaRPr>
          </a:p>
        </p:txBody>
      </p:sp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9360" y="504779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Особый режим разрешительной деятельности действует на территории РФ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до 31 декабря 2022 г.</a:t>
            </a:r>
            <a:endParaRPr lang="ru-RU" dirty="0">
              <a:solidFill>
                <a:srgbClr val="FF0000"/>
              </a:solidFill>
              <a:hlinkClick r:id="rId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657" y="390711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/>
              </a:rPr>
              <a:t>Оплата государственной пошлины в период действия указанного постановления не требуется </a:t>
            </a:r>
            <a:endParaRPr lang="ru-RU" dirty="0">
              <a:hlinkClick r:id="rId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657" y="258382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/>
              </a:rPr>
              <a:t>Внесение изменений в реестр лицензий в случае переименования юридического лица, реорганизации юридического лица в форме преобразования, слияния, присоединения не требуется</a:t>
            </a:r>
            <a:endParaRPr lang="ru-RU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8846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84656" y="953717"/>
            <a:ext cx="7463969" cy="6470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 smtClean="0">
                <a:solidFill>
                  <a:srgbClr val="CCFFFF"/>
                </a:solidFill>
                <a:hlinkClick r:id="rId4"/>
              </a:rPr>
              <a:t>Государственная аккредитация образовательной деятельности </a:t>
            </a:r>
            <a:endParaRPr lang="ru-RU" sz="2400" dirty="0">
              <a:solidFill>
                <a:srgbClr val="CCFFFF"/>
              </a:solidFill>
              <a:hlinkClick r:id="rId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7582" y="1809750"/>
            <a:ext cx="755921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/>
              </a:rPr>
              <a:t>Часть 16 статьи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136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Федеральный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закон от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11.06.2021 N 170-ФЗ</a:t>
            </a:r>
            <a:endParaRPr lang="en-US" b="1" dirty="0">
              <a:solidFill>
                <a:srgbClr val="002060"/>
              </a:solidFill>
              <a:latin typeface="Times New Roman"/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/>
              </a:rPr>
              <a:t>"О внесении изменений в отдельные законодательные акты Российской Федерации в связи с принятием Федерального закона "О государственном контроле (надзоре) и муниципальном контроле в Российской Федерации" </a:t>
            </a:r>
            <a:endParaRPr lang="ru-RU" b="1" dirty="0" smtClean="0">
              <a:solidFill>
                <a:srgbClr val="002060"/>
              </a:solidFill>
              <a:latin typeface="Times New Roman"/>
            </a:endParaRPr>
          </a:p>
          <a:p>
            <a:pPr lvl="0" algn="just"/>
            <a:r>
              <a:rPr lang="ru-RU" b="1" i="1" dirty="0" smtClean="0">
                <a:solidFill>
                  <a:srgbClr val="C00000"/>
                </a:solidFill>
                <a:latin typeface="Times New Roman"/>
              </a:rPr>
              <a:t>Основные </a:t>
            </a:r>
            <a:r>
              <a:rPr lang="ru-RU" b="1" i="1" dirty="0">
                <a:solidFill>
                  <a:srgbClr val="C00000"/>
                </a:solidFill>
                <a:latin typeface="Times New Roman"/>
              </a:rPr>
              <a:t>образовательные программы, имеющие государственную аккредитацию </a:t>
            </a:r>
            <a:endParaRPr lang="en-US" b="1" i="1" dirty="0">
              <a:solidFill>
                <a:srgbClr val="C00000"/>
              </a:solidFill>
              <a:latin typeface="Times New Roman"/>
            </a:endParaRPr>
          </a:p>
          <a:p>
            <a:pPr lvl="0" algn="just"/>
            <a:r>
              <a:rPr lang="ru-RU" sz="2000" b="1" i="1" dirty="0">
                <a:solidFill>
                  <a:srgbClr val="7030A0"/>
                </a:solidFill>
                <a:latin typeface="Times New Roman"/>
              </a:rPr>
              <a:t>на 1 марта 2022 года</a:t>
            </a:r>
            <a:r>
              <a:rPr lang="ru-RU" sz="2000" b="1" i="1" dirty="0">
                <a:solidFill>
                  <a:srgbClr val="C00000"/>
                </a:solidFill>
                <a:latin typeface="Times New Roman"/>
              </a:rPr>
              <a:t>, </a:t>
            </a:r>
            <a:r>
              <a:rPr lang="ru-RU" b="1" i="1" dirty="0">
                <a:solidFill>
                  <a:srgbClr val="C00000"/>
                </a:solidFill>
                <a:latin typeface="Times New Roman"/>
              </a:rPr>
              <a:t>относящиеся к соответствующему уровню образования либо укрупненной группе профессий, специальностей и направлений подготовки, считаются имеющими государственную аккредитацию </a:t>
            </a:r>
            <a:r>
              <a:rPr lang="ru-RU" sz="2000" b="1" i="1" dirty="0">
                <a:solidFill>
                  <a:srgbClr val="7030A0"/>
                </a:solidFill>
                <a:latin typeface="Times New Roman"/>
              </a:rPr>
              <a:t>бессрочно</a:t>
            </a:r>
            <a:r>
              <a:rPr lang="ru-RU" sz="2000" b="1" i="1" dirty="0">
                <a:solidFill>
                  <a:srgbClr val="C00000"/>
                </a:solidFill>
                <a:latin typeface="Times New Roman"/>
              </a:rPr>
              <a:t>,</a:t>
            </a:r>
            <a:r>
              <a:rPr lang="ru-RU" b="1" i="1" dirty="0">
                <a:solidFill>
                  <a:srgbClr val="C00000"/>
                </a:solidFill>
                <a:latin typeface="Times New Roman"/>
              </a:rPr>
              <a:t> </a:t>
            </a:r>
            <a:endParaRPr lang="en-US" b="1" i="1" dirty="0">
              <a:solidFill>
                <a:srgbClr val="C00000"/>
              </a:solidFill>
              <a:latin typeface="Times New Roman"/>
            </a:endParaRPr>
          </a:p>
          <a:p>
            <a:pPr lvl="0" algn="just"/>
            <a:r>
              <a:rPr lang="ru-RU" b="1" i="1" dirty="0">
                <a:solidFill>
                  <a:srgbClr val="C00000"/>
                </a:solidFill>
                <a:latin typeface="Times New Roman"/>
              </a:rPr>
              <a:t>за исключением имеющих государственную аккредитацию основных образовательных программ, реализуемых иностранными образовательными организациями, осуществляющими образовательную деятельность за пределами территории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8873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84656" y="953717"/>
            <a:ext cx="7463969" cy="6470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 smtClean="0">
                <a:solidFill>
                  <a:srgbClr val="CCFFFF"/>
                </a:solidFill>
                <a:hlinkClick r:id="rId2"/>
              </a:rPr>
              <a:t>Лицензия на образовательную деятельность</a:t>
            </a:r>
            <a:endParaRPr lang="ru-RU" sz="2400" dirty="0">
              <a:solidFill>
                <a:srgbClr val="CCFFFF"/>
              </a:solidFill>
              <a:hlinkClick r:id="rId2"/>
            </a:endParaRPr>
          </a:p>
        </p:txBody>
      </p:sp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t="16414" r="3288" b="7439"/>
          <a:stretch/>
        </p:blipFill>
        <p:spPr bwMode="auto">
          <a:xfrm>
            <a:off x="922438" y="2970753"/>
            <a:ext cx="6856513" cy="35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00377" y="2554915"/>
            <a:ext cx="5505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Реестр лицензий Красноярского края</a:t>
            </a:r>
            <a:endParaRPr lang="ru-RU" sz="2000" dirty="0">
              <a:solidFill>
                <a:srgbClr val="FF0000"/>
              </a:solidFill>
              <a:hlinkClick r:id="rId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124" y="1600808"/>
            <a:ext cx="8905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latin typeface="Times New Roman"/>
              </a:rPr>
              <a:t>С 1 января 2021 года переход на реестровую модель лицензирования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8313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84656" y="953717"/>
            <a:ext cx="7463969" cy="6470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 smtClean="0">
                <a:solidFill>
                  <a:srgbClr val="CCFFFF"/>
                </a:solidFill>
                <a:hlinkClick r:id="rId4"/>
              </a:rPr>
              <a:t>Государственная аккредитация образовательной деятельности </a:t>
            </a:r>
            <a:endParaRPr lang="ru-RU" sz="2400" dirty="0">
              <a:solidFill>
                <a:srgbClr val="CCFFFF"/>
              </a:solidFill>
              <a:hlinkClick r:id="rId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775" y="1809750"/>
            <a:ext cx="8658225" cy="437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C0000"/>
                </a:solidFill>
                <a:latin typeface="Times New Roman"/>
              </a:rPr>
              <a:t>1 марта 2022 года введено в действие новое </a:t>
            </a:r>
          </a:p>
          <a:p>
            <a:endParaRPr lang="ru-RU" sz="2800" b="1" dirty="0">
              <a:solidFill>
                <a:srgbClr val="00B050"/>
              </a:solidFill>
              <a:latin typeface="Times New Roman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/>
              </a:rPr>
              <a:t>Положение </a:t>
            </a:r>
            <a:r>
              <a:rPr lang="ru-RU" sz="2800" b="1" dirty="0">
                <a:solidFill>
                  <a:srgbClr val="7030A0"/>
                </a:solidFill>
                <a:latin typeface="Times New Roman"/>
              </a:rPr>
              <a:t>о государственной аккредитации образовательной деятельности и о признании утратившими силу некоторых актов Правительства Российской Федерации и отдельного положения акта Правительства Российской Федерации, </a:t>
            </a:r>
            <a:r>
              <a:rPr lang="ru-RU" sz="2800" b="1" dirty="0" smtClean="0">
                <a:solidFill>
                  <a:srgbClr val="7030A0"/>
                </a:solidFill>
                <a:latin typeface="Times New Roman"/>
              </a:rPr>
              <a:t>утвержденное  </a:t>
            </a:r>
            <a:r>
              <a:rPr lang="ru-RU" sz="2800" b="1" dirty="0">
                <a:solidFill>
                  <a:srgbClr val="7030A0"/>
                </a:solidFill>
                <a:latin typeface="Times New Roman"/>
              </a:rPr>
              <a:t>постановлением правительства РФ от  14.01.2022 № </a:t>
            </a:r>
            <a:r>
              <a:rPr lang="ru-RU" sz="2800" b="1" dirty="0" smtClean="0">
                <a:solidFill>
                  <a:srgbClr val="7030A0"/>
                </a:solidFill>
                <a:latin typeface="Times New Roman"/>
              </a:rPr>
              <a:t>3</a:t>
            </a:r>
            <a:endParaRPr lang="ru-RU" sz="2800" b="1" dirty="0">
              <a:solidFill>
                <a:srgbClr val="7030A0"/>
              </a:solidFill>
              <a:latin typeface="Times New Roman"/>
            </a:endParaRPr>
          </a:p>
          <a:p>
            <a:endParaRPr lang="ru-RU" sz="2800" b="1" dirty="0" smtClean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79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84656" y="953717"/>
            <a:ext cx="7463969" cy="6470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 smtClean="0">
                <a:solidFill>
                  <a:srgbClr val="CCFFFF"/>
                </a:solidFill>
                <a:hlinkClick r:id="rId4"/>
              </a:rPr>
              <a:t>Государственная аккредитация образовательной деятельности </a:t>
            </a:r>
            <a:endParaRPr lang="ru-RU" sz="2400" dirty="0">
              <a:solidFill>
                <a:srgbClr val="CCFFFF"/>
              </a:solidFill>
              <a:hlinkClick r:id="rId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1525" y="1809750"/>
            <a:ext cx="79152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/>
            </a:endParaRPr>
          </a:p>
          <a:p>
            <a:pPr lvl="0"/>
            <a:r>
              <a:rPr lang="ru-RU" sz="3600" b="1" dirty="0" smtClean="0">
                <a:latin typeface="Times New Roman"/>
              </a:rPr>
              <a:t>Переоформление свидетельства о государственной аккредитации в связи с установлением бессрочного срока его действия</a:t>
            </a:r>
          </a:p>
          <a:p>
            <a:pPr lvl="0"/>
            <a:endParaRPr lang="ru-RU" sz="3600" b="1" dirty="0">
              <a:latin typeface="Times New Roman"/>
            </a:endParaRPr>
          </a:p>
          <a:p>
            <a:pPr lvl="0" algn="ctr"/>
            <a:r>
              <a:rPr lang="ru-RU" sz="3600" b="1" dirty="0" smtClean="0">
                <a:latin typeface="Times New Roman"/>
              </a:rPr>
              <a:t> </a:t>
            </a:r>
            <a:r>
              <a:rPr lang="ru-RU" sz="4400" b="1" dirty="0" smtClean="0">
                <a:solidFill>
                  <a:srgbClr val="DA2725"/>
                </a:solidFill>
                <a:latin typeface="Times New Roman"/>
              </a:rPr>
              <a:t>не требуется</a:t>
            </a:r>
            <a:endParaRPr lang="ru-RU" sz="4400" b="1" dirty="0">
              <a:solidFill>
                <a:srgbClr val="DA2725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98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84656" y="953717"/>
            <a:ext cx="7463969" cy="6470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 smtClean="0">
                <a:solidFill>
                  <a:srgbClr val="CCFFFF"/>
                </a:solidFill>
                <a:hlinkClick r:id="rId4"/>
              </a:rPr>
              <a:t>Государственная аккредитация образовательной деятельности </a:t>
            </a:r>
            <a:endParaRPr lang="ru-RU" sz="2400" dirty="0">
              <a:solidFill>
                <a:srgbClr val="CCFFFF"/>
              </a:solidFill>
              <a:hlinkClick r:id="rId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7582" y="1809750"/>
            <a:ext cx="7559218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Times New Roman"/>
                <a:ea typeface="Times New Roman"/>
              </a:rPr>
              <a:t>Федеральный закон от 29.12.2012 № 273-ФЗ «Об образовании в Российской Федерации</a:t>
            </a:r>
            <a:r>
              <a:rPr lang="ru-RU" sz="2000" dirty="0" smtClean="0">
                <a:latin typeface="Times New Roman"/>
                <a:ea typeface="Times New Roman"/>
              </a:rPr>
              <a:t>»: </a:t>
            </a:r>
            <a:endParaRPr lang="en-US" sz="2000" dirty="0">
              <a:latin typeface="Times New Roman"/>
              <a:ea typeface="Times New Roman"/>
            </a:endParaRPr>
          </a:p>
          <a:p>
            <a:pPr lvl="0"/>
            <a:r>
              <a:rPr lang="ru-RU" sz="2000" dirty="0" smtClean="0">
                <a:latin typeface="Times New Roman"/>
              </a:rPr>
              <a:t>статья </a:t>
            </a:r>
            <a:r>
              <a:rPr lang="en-US" sz="2000" dirty="0">
                <a:latin typeface="Times New Roman"/>
              </a:rPr>
              <a:t>92 </a:t>
            </a:r>
            <a:endParaRPr lang="ru-RU" sz="2000" dirty="0"/>
          </a:p>
          <a:p>
            <a:pPr lvl="1"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Часть 1. Государственная аккредитация образовательной деятельности проводится по основным образовательным программам, за исключением образовательных программ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программ подготовки научных и научно-педагогических кадров в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аспирантуре (адъюнктуре),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программ, реализуемых в соответствии с федеральным государственным образовательным стандартом образования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с нарушением интеллекта, и основных программ профессионального обучения.</a:t>
            </a:r>
            <a:endParaRPr lang="ru-RU" sz="1600" b="1" dirty="0">
              <a:solidFill>
                <a:srgbClr val="C00000"/>
              </a:solidFill>
            </a:endParaRPr>
          </a:p>
          <a:p>
            <a:pPr lvl="1"/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8435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84656" y="953717"/>
            <a:ext cx="7463969" cy="6470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 smtClean="0">
                <a:solidFill>
                  <a:srgbClr val="CCFFFF"/>
                </a:solidFill>
                <a:hlinkClick r:id="rId4"/>
              </a:rPr>
              <a:t>Государственная аккредитация образовательной деятельности </a:t>
            </a:r>
            <a:endParaRPr lang="ru-RU" sz="2400" dirty="0">
              <a:solidFill>
                <a:srgbClr val="CCFFFF"/>
              </a:solidFill>
              <a:hlinkClick r:id="rId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7582" y="1809750"/>
            <a:ext cx="7559218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Times New Roman"/>
                <a:ea typeface="Times New Roman"/>
              </a:rPr>
              <a:t>Федеральный закон от 29.12.2012 № 273-ФЗ «Об образовании в Российской Федерации</a:t>
            </a:r>
            <a:r>
              <a:rPr lang="ru-RU" sz="2000" dirty="0" smtClean="0">
                <a:latin typeface="Times New Roman"/>
                <a:ea typeface="Times New Roman"/>
              </a:rPr>
              <a:t>»: </a:t>
            </a:r>
            <a:endParaRPr lang="en-US" sz="2000" dirty="0">
              <a:latin typeface="Times New Roman"/>
              <a:ea typeface="Times New Roman"/>
            </a:endParaRPr>
          </a:p>
          <a:p>
            <a:pPr lvl="0"/>
            <a:r>
              <a:rPr lang="ru-RU" sz="2000" dirty="0" smtClean="0">
                <a:latin typeface="Times New Roman"/>
              </a:rPr>
              <a:t>статья </a:t>
            </a:r>
            <a:r>
              <a:rPr lang="en-US" sz="2000" dirty="0">
                <a:latin typeface="Times New Roman"/>
              </a:rPr>
              <a:t>92 </a:t>
            </a:r>
            <a:endParaRPr lang="ru-RU" sz="2000" dirty="0"/>
          </a:p>
          <a:p>
            <a:pPr lvl="0"/>
            <a:endParaRPr lang="ru-RU" sz="2000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/>
            <a:r>
              <a:rPr lang="ru-RU" sz="20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Часть </a:t>
            </a:r>
            <a:r>
              <a:rPr lang="ru-RU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2.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Целью государственной аккредитации является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подтверждение</a:t>
            </a:r>
            <a:r>
              <a:rPr lang="ru-RU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аккредитационным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органом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соответствия качества образования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организации, осуществляющей образовательную деятельность </a:t>
            </a:r>
            <a:r>
              <a:rPr lang="ru-RU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 заявленным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для государственной аккредитации </a:t>
            </a:r>
            <a:r>
              <a:rPr lang="ru-RU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образовательным программам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установленным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аккредитационным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показателя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м.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9718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84656" y="953717"/>
            <a:ext cx="7463969" cy="6470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 smtClean="0">
                <a:solidFill>
                  <a:srgbClr val="CCFFFF"/>
                </a:solidFill>
                <a:hlinkClick r:id="rId4"/>
              </a:rPr>
              <a:t>Государственная аккредитация образовательной деятельности </a:t>
            </a:r>
            <a:endParaRPr lang="ru-RU" sz="2400" dirty="0">
              <a:solidFill>
                <a:srgbClr val="CCFFFF"/>
              </a:solidFill>
              <a:hlinkClick r:id="rId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7582" y="1809750"/>
            <a:ext cx="755921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Times New Roman"/>
                <a:ea typeface="Times New Roman"/>
              </a:rPr>
              <a:t>Федеральный закон от 29.12.2012 № 273-ФЗ «Об образовании в Российской Федерации</a:t>
            </a:r>
            <a:r>
              <a:rPr lang="ru-RU" sz="2000" dirty="0" smtClean="0">
                <a:latin typeface="Times New Roman"/>
                <a:ea typeface="Times New Roman"/>
              </a:rPr>
              <a:t>»: </a:t>
            </a:r>
            <a:endParaRPr lang="en-US" sz="2000" dirty="0">
              <a:latin typeface="Times New Roman"/>
              <a:ea typeface="Times New Roman"/>
            </a:endParaRPr>
          </a:p>
          <a:p>
            <a:pPr lvl="0"/>
            <a:r>
              <a:rPr lang="ru-RU" sz="2000" dirty="0" smtClean="0">
                <a:latin typeface="Times New Roman"/>
              </a:rPr>
              <a:t>статья </a:t>
            </a:r>
            <a:r>
              <a:rPr lang="en-US" sz="2000" dirty="0">
                <a:latin typeface="Times New Roman"/>
              </a:rPr>
              <a:t>92 </a:t>
            </a:r>
            <a:endParaRPr lang="ru-RU" sz="2000" dirty="0"/>
          </a:p>
          <a:p>
            <a:pPr lvl="0"/>
            <a:endParaRPr lang="ru-RU" sz="2000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ru-RU" sz="2000" b="1" dirty="0"/>
              <a:t>Часть 3</a:t>
            </a:r>
            <a:r>
              <a:rPr lang="ru-RU" sz="2000" dirty="0"/>
              <a:t>. </a:t>
            </a:r>
            <a:r>
              <a:rPr lang="ru-RU" sz="2000" dirty="0" err="1"/>
              <a:t>Аккредитационные</a:t>
            </a:r>
            <a:r>
              <a:rPr lang="ru-RU" sz="2000" dirty="0"/>
              <a:t> показатели представляют собой совокупность обязательных требований, которые установлены в соответствии с настоящим Федеральным законом </a:t>
            </a:r>
            <a:r>
              <a:rPr lang="ru-RU" sz="2000" b="1" dirty="0"/>
              <a:t>к качеству образования</a:t>
            </a:r>
            <a:r>
              <a:rPr lang="ru-RU" sz="2000" dirty="0"/>
              <a:t>.</a:t>
            </a:r>
          </a:p>
          <a:p>
            <a:pPr lvl="1"/>
            <a:endParaRPr lang="ru-RU" sz="900" b="1" dirty="0" smtClean="0">
              <a:solidFill>
                <a:srgbClr val="4320D6"/>
              </a:solidFill>
            </a:endParaRPr>
          </a:p>
          <a:p>
            <a:pPr lvl="1"/>
            <a:r>
              <a:rPr lang="ru-RU" sz="1400" b="1" dirty="0" err="1" smtClean="0">
                <a:solidFill>
                  <a:srgbClr val="4320D6"/>
                </a:solidFill>
              </a:rPr>
              <a:t>Аккредитационные</a:t>
            </a:r>
            <a:r>
              <a:rPr lang="ru-RU" sz="1400" b="1" dirty="0" smtClean="0">
                <a:solidFill>
                  <a:srgbClr val="4320D6"/>
                </a:solidFill>
              </a:rPr>
              <a:t> показатели по </a:t>
            </a:r>
            <a:r>
              <a:rPr lang="ru-RU" sz="1400" b="1" dirty="0">
                <a:solidFill>
                  <a:srgbClr val="4320D6"/>
                </a:solidFill>
              </a:rPr>
              <a:t>основным профессиональным образовательным программам среднего профессионального образования – приказом Министерства просвещения Российской Федерации от 29.11.2021 </a:t>
            </a:r>
            <a:r>
              <a:rPr lang="ru-RU" sz="1400" b="1" dirty="0" smtClean="0">
                <a:solidFill>
                  <a:srgbClr val="4320D6"/>
                </a:solidFill>
              </a:rPr>
              <a:t> </a:t>
            </a:r>
            <a:r>
              <a:rPr lang="ru-RU" sz="1400" b="1" dirty="0">
                <a:solidFill>
                  <a:srgbClr val="4320D6"/>
                </a:solidFill>
              </a:rPr>
              <a:t>№ 869</a:t>
            </a:r>
            <a:r>
              <a:rPr lang="ru-RU" sz="1400" dirty="0">
                <a:solidFill>
                  <a:srgbClr val="4320D6"/>
                </a:solidFill>
              </a:rPr>
              <a:t> «Об утверждении </a:t>
            </a:r>
            <a:r>
              <a:rPr lang="ru-RU" sz="1400" dirty="0" err="1">
                <a:solidFill>
                  <a:srgbClr val="4320D6"/>
                </a:solidFill>
              </a:rPr>
              <a:t>аккредитационных</a:t>
            </a:r>
            <a:r>
              <a:rPr lang="ru-RU" sz="1400" dirty="0">
                <a:solidFill>
                  <a:srgbClr val="4320D6"/>
                </a:solidFill>
              </a:rPr>
              <a:t> показателей по образовательным программам среднего профессионального образования».</a:t>
            </a:r>
          </a:p>
          <a:p>
            <a:pPr lvl="1"/>
            <a:endParaRPr lang="ru-RU" sz="900" dirty="0">
              <a:solidFill>
                <a:srgbClr val="4320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247727" y="28575"/>
            <a:ext cx="7463969" cy="6470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 smtClean="0">
                <a:solidFill>
                  <a:srgbClr val="CCFFFF"/>
                </a:solidFill>
                <a:hlinkClick r:id="rId4"/>
              </a:rPr>
              <a:t>Государственная аккредитация образовательной деятельности </a:t>
            </a:r>
            <a:endParaRPr lang="ru-RU" sz="2400" dirty="0">
              <a:solidFill>
                <a:srgbClr val="CCFFFF"/>
              </a:solidFill>
              <a:hlinkClick r:id="rId4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426279"/>
              </p:ext>
            </p:extLst>
          </p:nvPr>
        </p:nvGraphicFramePr>
        <p:xfrm>
          <a:off x="35168" y="1123317"/>
          <a:ext cx="8753990" cy="5675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90"/>
                <a:gridCol w="5418161"/>
                <a:gridCol w="81887"/>
                <a:gridCol w="1446663"/>
                <a:gridCol w="81886"/>
                <a:gridCol w="1201003"/>
              </a:tblGrid>
              <a:tr h="483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 п/п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Значение показателя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баллов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3850">
                <a:tc gridSpan="6"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</a:rPr>
                        <a:t>Для целей государственной аккредитации образовательной деятельности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</a:rPr>
                        <a:t> (минимальное значение 35 баллов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</a:rPr>
                        <a:t>)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2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работников (в приведенных к целочисленным значениям ставок)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из числа руководителей и (или) работников организаций, деятельность которых связана с направленностью (профилем) реализуемой образовательной программы (имеющих стаж работы в данной профессиональной области), в общем числе работников, реализующих образовательную программу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Более или равна 25%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105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Менее 25%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733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Наличие электронной информационно-образовательной среды</a:t>
                      </a:r>
                      <a:endParaRPr lang="ru-RU" sz="14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Имеется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73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имеется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7333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обучающихся, выполнивших 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70% и более заданий диагностической работы в ходе оценивания достижения обучающимися результатов обучения</a:t>
                      </a: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по заявленной образовательной программе</a:t>
                      </a:r>
                      <a:endParaRPr lang="ru-RU" sz="14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65% и более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73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50% - 64%</a:t>
                      </a:r>
                      <a:endParaRPr lang="ru-RU" sz="14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73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Менее 50%</a:t>
                      </a:r>
                      <a:endParaRPr lang="ru-RU" sz="14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733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Наличие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внутренней системы оценки качества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образования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Имеется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73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имеется</a:t>
                      </a:r>
                      <a:endParaRPr lang="ru-RU" sz="14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1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127581" y="1167116"/>
            <a:ext cx="7463969" cy="6470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 smtClean="0">
                <a:solidFill>
                  <a:srgbClr val="CCFFFF"/>
                </a:solidFill>
                <a:hlinkClick r:id="rId4"/>
              </a:rPr>
              <a:t>Государственная аккредитация образовательной деятельности </a:t>
            </a:r>
            <a:endParaRPr lang="ru-RU" sz="2400" dirty="0">
              <a:solidFill>
                <a:srgbClr val="CCFFFF"/>
              </a:solidFill>
              <a:hlinkClick r:id="rId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2332" y="1962150"/>
            <a:ext cx="755921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Заявление на процедуры государственной аккредитации, поданное в электронном виде через личный кабинет образовательной организации </a:t>
            </a:r>
            <a:b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 ИС АКНДПП, должно быть подписано усиленной квалифицированной электронной подписью руководителя</a:t>
            </a:r>
          </a:p>
          <a:p>
            <a:pPr lvl="0"/>
            <a:endParaRPr lang="ru-RU" sz="2000" b="1" dirty="0">
              <a:solidFill>
                <a:srgbClr val="FF0000"/>
              </a:solidFill>
              <a:latin typeface="Times New Roman"/>
              <a:cs typeface="Arial" panose="020B0604020202020204" pitchFamily="34" charset="0"/>
            </a:endParaRPr>
          </a:p>
          <a:p>
            <a:pPr lvl="0"/>
            <a:r>
              <a:rPr lang="ru-RU" sz="2400" b="1" dirty="0" smtClean="0">
                <a:latin typeface="Times New Roman"/>
                <a:cs typeface="Arial" panose="020B0604020202020204" pitchFamily="34" charset="0"/>
              </a:rPr>
              <a:t>(Раньше прикрепляли скан заявления, подписанного руководителем от руки)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7942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127581" y="1167116"/>
            <a:ext cx="7463969" cy="6470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 smtClean="0">
                <a:solidFill>
                  <a:srgbClr val="CCFFFF"/>
                </a:solidFill>
                <a:hlinkClick r:id="rId4"/>
              </a:rPr>
              <a:t>Государственная аккредитация образовательной деятельности </a:t>
            </a:r>
            <a:endParaRPr lang="ru-RU" sz="2400" dirty="0">
              <a:solidFill>
                <a:srgbClr val="CCFFFF"/>
              </a:solidFill>
              <a:hlinkClick r:id="rId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754" y="1962150"/>
            <a:ext cx="7946796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/>
              <a:t>Получили лицензию по новым программам в 2022 году:</a:t>
            </a:r>
            <a:endParaRPr lang="ru-RU" sz="2000" u="sng" dirty="0"/>
          </a:p>
          <a:p>
            <a:r>
              <a:rPr lang="ru-RU" sz="1600" dirty="0" smtClean="0"/>
              <a:t>1) Ачинский </a:t>
            </a:r>
            <a:r>
              <a:rPr lang="ru-RU" sz="1600" dirty="0"/>
              <a:t>торгово-экономический техникум </a:t>
            </a:r>
            <a:r>
              <a:rPr lang="ru-RU" sz="1600" dirty="0" smtClean="0"/>
              <a:t>(46.00.00 </a:t>
            </a:r>
            <a:r>
              <a:rPr lang="ru-RU" sz="1600" dirty="0"/>
              <a:t> История и </a:t>
            </a:r>
            <a:r>
              <a:rPr lang="ru-RU" sz="1600" dirty="0" smtClean="0"/>
              <a:t>археология, </a:t>
            </a:r>
            <a:r>
              <a:rPr lang="ru-RU" sz="1600" dirty="0"/>
              <a:t>46.02.01 Документационное обеспечение управления и </a:t>
            </a:r>
            <a:r>
              <a:rPr lang="ru-RU" sz="1600" dirty="0" smtClean="0"/>
              <a:t>архивоведение)</a:t>
            </a:r>
            <a:endParaRPr lang="ru-RU" sz="1600" dirty="0"/>
          </a:p>
          <a:p>
            <a:r>
              <a:rPr lang="ru-RU" sz="1600" dirty="0" smtClean="0"/>
              <a:t>2) Техникум </a:t>
            </a:r>
            <a:r>
              <a:rPr lang="ru-RU" sz="1600" dirty="0"/>
              <a:t>социальных технологий </a:t>
            </a:r>
            <a:r>
              <a:rPr lang="ru-RU" sz="1600" dirty="0" smtClean="0"/>
              <a:t>(43.00.00 </a:t>
            </a:r>
            <a:r>
              <a:rPr lang="ru-RU" sz="1600" dirty="0"/>
              <a:t>Сервис и </a:t>
            </a:r>
            <a:r>
              <a:rPr lang="ru-RU" sz="1600" dirty="0" smtClean="0"/>
              <a:t>туризм, </a:t>
            </a:r>
            <a:r>
              <a:rPr lang="ru-RU" sz="1600" dirty="0"/>
              <a:t>43.01.09 Повар. </a:t>
            </a:r>
            <a:r>
              <a:rPr lang="ru-RU" sz="1600" dirty="0" smtClean="0"/>
              <a:t>Кондитер)</a:t>
            </a:r>
            <a:endParaRPr lang="ru-RU" sz="1600" dirty="0"/>
          </a:p>
          <a:p>
            <a:r>
              <a:rPr lang="ru-RU" sz="1600" dirty="0" smtClean="0"/>
              <a:t>3) Лесосибирский </a:t>
            </a:r>
            <a:r>
              <a:rPr lang="ru-RU" sz="1600" dirty="0"/>
              <a:t>медицинский техникум  </a:t>
            </a:r>
            <a:r>
              <a:rPr lang="ru-RU" sz="1600" dirty="0" smtClean="0"/>
              <a:t>(31.00.00 </a:t>
            </a:r>
            <a:r>
              <a:rPr lang="ru-RU" sz="1600" dirty="0"/>
              <a:t>Клиническая </a:t>
            </a:r>
            <a:r>
              <a:rPr lang="ru-RU" sz="1600" dirty="0" smtClean="0"/>
              <a:t>медицина, </a:t>
            </a:r>
            <a:r>
              <a:rPr lang="ru-RU" sz="1600" dirty="0"/>
              <a:t>31.02.01 Лечебное </a:t>
            </a:r>
            <a:r>
              <a:rPr lang="ru-RU" sz="1600" dirty="0" smtClean="0"/>
              <a:t>дело)</a:t>
            </a:r>
            <a:endParaRPr lang="ru-RU" sz="1600" dirty="0"/>
          </a:p>
          <a:p>
            <a:r>
              <a:rPr lang="ru-RU" sz="1600" dirty="0" smtClean="0"/>
              <a:t>4) Красноярский </a:t>
            </a:r>
            <a:r>
              <a:rPr lang="ru-RU" sz="1600" dirty="0"/>
              <a:t>аграрный техникум </a:t>
            </a:r>
            <a:r>
              <a:rPr lang="ru-RU" sz="1600" dirty="0" smtClean="0"/>
              <a:t>(43.00.00 </a:t>
            </a:r>
            <a:r>
              <a:rPr lang="ru-RU" sz="1600" dirty="0"/>
              <a:t>Сервис и </a:t>
            </a:r>
            <a:r>
              <a:rPr lang="ru-RU" sz="1600" dirty="0" smtClean="0"/>
              <a:t>туризм, </a:t>
            </a:r>
            <a:r>
              <a:rPr lang="ru-RU" sz="1600" dirty="0"/>
              <a:t> 43.02.10 </a:t>
            </a:r>
            <a:r>
              <a:rPr lang="ru-RU" sz="1600" dirty="0" smtClean="0"/>
              <a:t>Туризм) </a:t>
            </a:r>
            <a:r>
              <a:rPr lang="ru-RU" sz="1600" dirty="0"/>
              <a:t> </a:t>
            </a:r>
            <a:endParaRPr lang="ru-RU" sz="1600" b="1" dirty="0">
              <a:solidFill>
                <a:srgbClr val="FF0000"/>
              </a:solidFill>
              <a:latin typeface="Times New Roman"/>
              <a:cs typeface="Arial" panose="020B0604020202020204" pitchFamily="34" charset="0"/>
            </a:endParaRPr>
          </a:p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Arial" panose="020B0604020202020204" pitchFamily="34" charset="0"/>
              </a:rPr>
              <a:t>Пройти государственную аккредитацию можно будет не ранее чем через 1 год обучения по этим программам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i="1" dirty="0" smtClean="0">
                <a:solidFill>
                  <a:srgbClr val="7030A0"/>
                </a:solidFill>
              </a:rPr>
              <a:t>Пункт </a:t>
            </a:r>
            <a:r>
              <a:rPr lang="ru-RU" sz="1200" i="1" dirty="0">
                <a:solidFill>
                  <a:srgbClr val="7030A0"/>
                </a:solidFill>
              </a:rPr>
              <a:t>8 Положения о государственной аккредитации образовательной деятельности и о признании утратившими силу некоторых актов Правительства Российской Федерации и отдельного положения акта Правительства Российской </a:t>
            </a:r>
            <a:r>
              <a:rPr lang="ru-RU" sz="1200" i="1" dirty="0" smtClean="0">
                <a:solidFill>
                  <a:srgbClr val="7030A0"/>
                </a:solidFill>
              </a:rPr>
              <a:t>Федерации, утвержденного  постановлением правительства РФ от  14.01.2022 № 3</a:t>
            </a:r>
            <a:endParaRPr lang="ru-RU" sz="24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42838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84656" y="953717"/>
            <a:ext cx="7463969" cy="6470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 smtClean="0">
                <a:solidFill>
                  <a:srgbClr val="CCFFFF"/>
                </a:solidFill>
                <a:hlinkClick r:id="rId2"/>
              </a:rPr>
              <a:t>Лицензия на образовательную деятельность</a:t>
            </a:r>
            <a:endParaRPr lang="ru-RU" sz="2400" dirty="0">
              <a:solidFill>
                <a:srgbClr val="CCFFFF"/>
              </a:solidFill>
              <a:hlinkClick r:id="rId2"/>
            </a:endParaRPr>
          </a:p>
        </p:txBody>
      </p:sp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22438" y="1780068"/>
            <a:ext cx="5505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Сводный реестр лицензий</a:t>
            </a:r>
            <a:endParaRPr lang="ru-RU" sz="2000" dirty="0">
              <a:solidFill>
                <a:srgbClr val="FF0000"/>
              </a:solidFill>
              <a:hlinkClick r:id="rId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t="3857" r="7265" b="14160"/>
          <a:stretch/>
        </p:blipFill>
        <p:spPr bwMode="auto">
          <a:xfrm>
            <a:off x="1047750" y="2180178"/>
            <a:ext cx="7410450" cy="409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5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84656" y="953717"/>
            <a:ext cx="7463969" cy="6470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 smtClean="0">
                <a:solidFill>
                  <a:srgbClr val="CCFFFF"/>
                </a:solidFill>
                <a:hlinkClick r:id="rId2"/>
              </a:rPr>
              <a:t>Лицензия на образовательную деятельность</a:t>
            </a:r>
            <a:endParaRPr lang="ru-RU" sz="2400" dirty="0">
              <a:solidFill>
                <a:srgbClr val="CCFFFF"/>
              </a:solidFill>
              <a:hlinkClick r:id="rId2"/>
            </a:endParaRPr>
          </a:p>
        </p:txBody>
      </p:sp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22438" y="1780068"/>
            <a:ext cx="5505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Сводный реестр лицензий</a:t>
            </a:r>
            <a:endParaRPr lang="ru-RU" sz="2000" dirty="0">
              <a:solidFill>
                <a:srgbClr val="FF0000"/>
              </a:solidFill>
              <a:hlinkClick r:id="rId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39733" r="4605" b="19531"/>
          <a:stretch/>
        </p:blipFill>
        <p:spPr bwMode="auto">
          <a:xfrm>
            <a:off x="161926" y="2446878"/>
            <a:ext cx="8982074" cy="243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63632" r="8776" b="14376"/>
          <a:stretch/>
        </p:blipFill>
        <p:spPr bwMode="auto">
          <a:xfrm>
            <a:off x="644754" y="4876800"/>
            <a:ext cx="7019926" cy="111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2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6202" y="1168072"/>
            <a:ext cx="4000498" cy="20273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 smtClean="0">
                <a:solidFill>
                  <a:srgbClr val="CCFFFF"/>
                </a:solidFill>
                <a:hlinkClick r:id="rId2"/>
              </a:rPr>
              <a:t>Выписка из реестра лицензий на сайте </a:t>
            </a:r>
            <a:r>
              <a:rPr lang="ru-RU" sz="2400" dirty="0" err="1" smtClean="0">
                <a:solidFill>
                  <a:srgbClr val="CCFFFF"/>
                </a:solidFill>
                <a:hlinkClick r:id="rId2"/>
              </a:rPr>
              <a:t>Рособрнадзора</a:t>
            </a:r>
            <a:endParaRPr lang="ru-RU" sz="2400" dirty="0">
              <a:solidFill>
                <a:srgbClr val="CCFFFF"/>
              </a:solidFill>
              <a:hlinkClick r:id="rId2"/>
            </a:endParaRPr>
          </a:p>
        </p:txBody>
      </p:sp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4" t="11272" r="17020" b="15341"/>
          <a:stretch/>
        </p:blipFill>
        <p:spPr bwMode="auto">
          <a:xfrm>
            <a:off x="3924300" y="528413"/>
            <a:ext cx="5000625" cy="330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7" t="9739" r="16735" b="24200"/>
          <a:stretch/>
        </p:blipFill>
        <p:spPr bwMode="auto">
          <a:xfrm>
            <a:off x="4162424" y="3716271"/>
            <a:ext cx="4676775" cy="289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0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6202" y="1168072"/>
            <a:ext cx="3448048" cy="21085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 smtClean="0">
                <a:solidFill>
                  <a:srgbClr val="CCFFFF"/>
                </a:solidFill>
                <a:hlinkClick r:id="rId2"/>
              </a:rPr>
              <a:t>Выписка из реестра лицензий на сайте </a:t>
            </a:r>
            <a:r>
              <a:rPr lang="ru-RU" sz="2400" dirty="0" err="1" smtClean="0">
                <a:solidFill>
                  <a:srgbClr val="CCFFFF"/>
                </a:solidFill>
                <a:hlinkClick r:id="rId2"/>
              </a:rPr>
              <a:t>Рособрнадзора</a:t>
            </a:r>
            <a:endParaRPr lang="ru-RU" sz="2400" dirty="0">
              <a:solidFill>
                <a:srgbClr val="CCFFFF"/>
              </a:solidFill>
              <a:hlinkClick r:id="rId2"/>
            </a:endParaRPr>
          </a:p>
        </p:txBody>
      </p:sp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2" t="14777" r="16159" b="13833"/>
          <a:stretch/>
        </p:blipFill>
        <p:spPr bwMode="auto">
          <a:xfrm>
            <a:off x="3771852" y="2181760"/>
            <a:ext cx="53530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8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6201" y="1168071"/>
            <a:ext cx="8486774" cy="28229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 smtClean="0">
                <a:solidFill>
                  <a:srgbClr val="CCFFFF"/>
                </a:solidFill>
                <a:hlinkClick r:id="rId2"/>
              </a:rPr>
              <a:t>Сведения о лицензии на образовательную деятельность </a:t>
            </a:r>
            <a:r>
              <a:rPr lang="ru-RU" sz="2400" dirty="0">
                <a:solidFill>
                  <a:srgbClr val="CCFFFF"/>
                </a:solidFill>
                <a:hlinkClick r:id="rId2"/>
              </a:rPr>
              <a:t>(</a:t>
            </a:r>
            <a:r>
              <a:rPr lang="ru-RU" sz="2400" dirty="0" smtClean="0">
                <a:solidFill>
                  <a:srgbClr val="CCFFFF"/>
                </a:solidFill>
                <a:hlinkClick r:id="rId2"/>
              </a:rPr>
              <a:t>выписке из реестра лицензий) подлежат обязательному размещению на сайте образовательной организации</a:t>
            </a:r>
            <a:endParaRPr lang="ru-RU" sz="2400" dirty="0">
              <a:solidFill>
                <a:srgbClr val="CCFFFF"/>
              </a:solidFill>
              <a:hlinkClick r:id="rId2"/>
            </a:endParaRPr>
          </a:p>
        </p:txBody>
      </p:sp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9360" y="504779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подпункт «т» пункта 1 части 2 статьи 29 Федерального закона от 29.12.2012 «Об образовании в Российской Федерации»  </a:t>
            </a:r>
            <a:endParaRPr lang="ru-RU" dirty="0">
              <a:solidFill>
                <a:srgbClr val="FF0000"/>
              </a:solidFill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7458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39503" y="953716"/>
            <a:ext cx="7571047" cy="5607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4320D6"/>
                </a:solidFill>
              </a:rPr>
              <a:t>Портал государственных и муниципальных услуг Красноярского края </a:t>
            </a:r>
            <a:r>
              <a:rPr lang="en-US" b="1" dirty="0">
                <a:solidFill>
                  <a:srgbClr val="4320D6"/>
                </a:solidFill>
              </a:rPr>
              <a:t>https://gosuslugi.krskstate.ru/</a:t>
            </a:r>
            <a:endParaRPr lang="en-US" b="1" dirty="0">
              <a:solidFill>
                <a:srgbClr val="4320D6"/>
              </a:solidFill>
              <a:cs typeface="Arial" pitchFamily="34" charset="0"/>
            </a:endParaRPr>
          </a:p>
        </p:txBody>
      </p:sp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9" t="6375" r="15778" b="20374"/>
          <a:stretch/>
        </p:blipFill>
        <p:spPr bwMode="auto">
          <a:xfrm>
            <a:off x="781713" y="1498582"/>
            <a:ext cx="7514562" cy="462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ipartbest.com/cliparts/4c9/689/4c9689dgi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7776" y="1646358"/>
            <a:ext cx="3829050" cy="2601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34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39503" y="953716"/>
            <a:ext cx="7571047" cy="5607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4320D6"/>
                </a:solidFill>
              </a:rPr>
              <a:t>Единый портал государственных и муниципальных услуг </a:t>
            </a:r>
            <a:r>
              <a:rPr lang="en-US" b="1" dirty="0">
                <a:solidFill>
                  <a:srgbClr val="4320D6"/>
                </a:solidFill>
              </a:rPr>
              <a:t>https://www.gosuslugi.ru/</a:t>
            </a:r>
            <a:endParaRPr lang="en-US" b="1" dirty="0">
              <a:solidFill>
                <a:srgbClr val="4320D6"/>
              </a:solidFill>
              <a:cs typeface="Arial" pitchFamily="34" charset="0"/>
            </a:endParaRPr>
          </a:p>
        </p:txBody>
      </p:sp>
      <p:pic>
        <p:nvPicPr>
          <p:cNvPr id="5" name="Picture 6" descr="http://www.krasobrnadzor.ru/assets/images/blaz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-66675"/>
            <a:ext cx="965656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krasobrnadzor.ru/assets/images/logo-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7" y="195038"/>
            <a:ext cx="50482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t="5680" r="6047" b="8520"/>
          <a:stretch/>
        </p:blipFill>
        <p:spPr bwMode="auto">
          <a:xfrm>
            <a:off x="762000" y="1514475"/>
            <a:ext cx="7953375" cy="486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ipartbest.com/cliparts/4c9/689/4c9689dgi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4825" y="2306479"/>
            <a:ext cx="4469613" cy="3037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1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07004"/>
        </a:solidFill>
        <a:ln w="38100"/>
      </a:spPr>
      <a:bodyPr lIns="36000" tIns="36000" rIns="36000" bIns="36000" anchor="ctr"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35872</TotalTime>
  <Words>1077</Words>
  <Application>Microsoft Office PowerPoint</Application>
  <PresentationFormat>Экран (4:3)</PresentationFormat>
  <Paragraphs>171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Мелькикян Марина Аркадьевна</dc:creator>
  <cp:lastModifiedBy>Масюлис Константин Луцисович</cp:lastModifiedBy>
  <cp:revision>4661</cp:revision>
  <cp:lastPrinted>2019-03-28T09:45:26Z</cp:lastPrinted>
  <dcterms:created xsi:type="dcterms:W3CDTF">2011-03-04T05:46:20Z</dcterms:created>
  <dcterms:modified xsi:type="dcterms:W3CDTF">2022-05-18T09:42:30Z</dcterms:modified>
</cp:coreProperties>
</file>