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3"/>
  </p:notesMasterIdLst>
  <p:handoutMasterIdLst>
    <p:handoutMasterId r:id="rId24"/>
  </p:handoutMasterIdLst>
  <p:sldIdLst>
    <p:sldId id="1592" r:id="rId2"/>
    <p:sldId id="1601" r:id="rId3"/>
    <p:sldId id="1605" r:id="rId4"/>
    <p:sldId id="1608" r:id="rId5"/>
    <p:sldId id="1521" r:id="rId6"/>
    <p:sldId id="1600" r:id="rId7"/>
    <p:sldId id="1607" r:id="rId8"/>
    <p:sldId id="1606" r:id="rId9"/>
    <p:sldId id="1609" r:id="rId10"/>
    <p:sldId id="1610" r:id="rId11"/>
    <p:sldId id="1602" r:id="rId12"/>
    <p:sldId id="1594" r:id="rId13"/>
    <p:sldId id="1595" r:id="rId14"/>
    <p:sldId id="1583" r:id="rId15"/>
    <p:sldId id="1613" r:id="rId16"/>
    <p:sldId id="1612" r:id="rId17"/>
    <p:sldId id="1611" r:id="rId18"/>
    <p:sldId id="1574" r:id="rId19"/>
    <p:sldId id="1589" r:id="rId20"/>
    <p:sldId id="1598" r:id="rId21"/>
    <p:sldId id="1614" r:id="rId22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1592"/>
            <p14:sldId id="1601"/>
            <p14:sldId id="1605"/>
            <p14:sldId id="1608"/>
            <p14:sldId id="1521"/>
            <p14:sldId id="1600"/>
            <p14:sldId id="1607"/>
            <p14:sldId id="1606"/>
            <p14:sldId id="1609"/>
            <p14:sldId id="1610"/>
            <p14:sldId id="1602"/>
            <p14:sldId id="1594"/>
            <p14:sldId id="1595"/>
            <p14:sldId id="1583"/>
            <p14:sldId id="1613"/>
            <p14:sldId id="1612"/>
            <p14:sldId id="1611"/>
            <p14:sldId id="1574"/>
            <p14:sldId id="1589"/>
            <p14:sldId id="1598"/>
            <p14:sldId id="161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80">
          <p15:clr>
            <a:srgbClr val="A4A3A4"/>
          </p15:clr>
        </p15:guide>
        <p15:guide id="2" orient="horz" pos="3170">
          <p15:clr>
            <a:srgbClr val="A4A3A4"/>
          </p15:clr>
        </p15:guide>
        <p15:guide id="3" orient="horz" pos="3232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1595">
          <p15:clr>
            <a:srgbClr val="A4A3A4"/>
          </p15:clr>
        </p15:guide>
        <p15:guide id="6" orient="horz" pos="1009">
          <p15:clr>
            <a:srgbClr val="A4A3A4"/>
          </p15:clr>
        </p15:guide>
        <p15:guide id="7" orient="horz" pos="2116">
          <p15:clr>
            <a:srgbClr val="A4A3A4"/>
          </p15:clr>
        </p15:guide>
        <p15:guide id="8" pos="5592">
          <p15:clr>
            <a:srgbClr val="A4A3A4"/>
          </p15:clr>
        </p15:guide>
        <p15:guide id="9" pos="183">
          <p15:clr>
            <a:srgbClr val="A4A3A4"/>
          </p15:clr>
        </p15:guide>
        <p15:guide id="10" pos="2887">
          <p15:clr>
            <a:srgbClr val="A4A3A4"/>
          </p15:clr>
        </p15:guide>
        <p15:guide id="11" pos="1729">
          <p15:clr>
            <a:srgbClr val="A4A3A4"/>
          </p15:clr>
        </p15:guide>
        <p15:guide id="12" pos="1269">
          <p15:clr>
            <a:srgbClr val="A4A3A4"/>
          </p15:clr>
        </p15:guide>
        <p15:guide id="13" pos="4330">
          <p15:clr>
            <a:srgbClr val="A4A3A4"/>
          </p15:clr>
        </p15:guide>
        <p15:guide id="14" pos="299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0000"/>
    <a:srgbClr val="111111"/>
    <a:srgbClr val="00926F"/>
    <a:srgbClr val="608DC4"/>
    <a:srgbClr val="0E6E8C"/>
    <a:srgbClr val="607492"/>
    <a:srgbClr val="00CC9C"/>
    <a:srgbClr val="149698"/>
    <a:srgbClr val="149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4" autoAdjust="0"/>
    <p:restoredTop sz="94238" autoAdjust="0"/>
  </p:normalViewPr>
  <p:slideViewPr>
    <p:cSldViewPr snapToGrid="0">
      <p:cViewPr>
        <p:scale>
          <a:sx n="120" d="100"/>
          <a:sy n="120" d="100"/>
        </p:scale>
        <p:origin x="-1290" y="-450"/>
      </p:cViewPr>
      <p:guideLst>
        <p:guide orient="horz" pos="180"/>
        <p:guide orient="horz" pos="3170"/>
        <p:guide orient="horz" pos="3232"/>
        <p:guide orient="horz" pos="463"/>
        <p:guide orient="horz" pos="1595"/>
        <p:guide orient="horz" pos="1009"/>
        <p:guide orient="horz" pos="2116"/>
        <p:guide pos="5592"/>
        <p:guide pos="183"/>
        <p:guide pos="2887"/>
        <p:guide pos="1729"/>
        <p:guide pos="1269"/>
        <p:guide pos="4330"/>
        <p:guide pos="2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image" Target="../media/image20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sv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image" Target="../media/image20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sv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A9F1F-481B-4CD1-83C9-B4ABED18D0E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B42F45-0219-4BBC-91FA-ADAB9B0DFAFE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178809" y="0"/>
          <a:ext cx="8094719" cy="2470904"/>
        </a:xfrm>
        <a:prstGeom prst="roundRect">
          <a:avLst>
            <a:gd name="adj" fmla="val 10000"/>
          </a:avLst>
        </a:prstGeom>
        <a:ln/>
      </dgm:spPr>
      <dgm:t>
        <a:bodyPr/>
        <a:lstStyle/>
        <a:p>
          <a:r>
            <a:rPr lang="ru-RU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Соблюдение</a:t>
          </a:r>
          <a:r>
            <a:rPr lang="ru-RU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обязательных требований, установленных </a:t>
          </a:r>
          <a:r>
            <a:rPr lang="ru-RU" sz="2000" b="1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законодательством</a:t>
          </a:r>
          <a:r>
            <a:rPr lang="ru-RU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об образовании</a:t>
          </a:r>
          <a:r>
            <a:rPr lang="ru-RU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в том числе </a:t>
          </a:r>
          <a:r>
            <a:rPr lang="ru-RU" sz="2000" b="1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лицензионных требований</a:t>
          </a:r>
          <a:r>
            <a:rPr lang="ru-RU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к образовательной деятельности и требований, установленных </a:t>
          </a:r>
          <a:r>
            <a:rPr lang="ru-RU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федеральными государственными образовательными стандартами</a:t>
          </a:r>
          <a:r>
            <a:rPr lang="ru-RU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и требований к выполнению </a:t>
          </a:r>
          <a:r>
            <a:rPr lang="ru-RU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аккредитационных показателей</a:t>
          </a:r>
          <a:endParaRPr lang="ru-RU" sz="2000" b="1" dirty="0">
            <a:solidFill>
              <a:schemeClr val="bg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6F93BBF9-1EF0-4AA1-8458-0D27B153AB0E}" type="sibTrans" cxnId="{DE005812-D486-4910-AF38-FBD16210A298}">
      <dgm:prSet/>
      <dgm:spPr/>
      <dgm:t>
        <a:bodyPr/>
        <a:lstStyle/>
        <a:p>
          <a:endParaRPr lang="ru-RU"/>
        </a:p>
      </dgm:t>
    </dgm:pt>
    <dgm:pt modelId="{712E29C0-D13D-4A2E-8E0D-992C60F8787B}" type="parTrans" cxnId="{DE005812-D486-4910-AF38-FBD16210A298}">
      <dgm:prSet/>
      <dgm:spPr/>
      <dgm:t>
        <a:bodyPr/>
        <a:lstStyle/>
        <a:p>
          <a:endParaRPr lang="ru-RU"/>
        </a:p>
      </dgm:t>
    </dgm:pt>
    <dgm:pt modelId="{55257B38-F7A4-4393-902F-FD52C928EAD2}" type="pres">
      <dgm:prSet presAssocID="{311A9F1F-481B-4CD1-83C9-B4ABED18D0E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A9A784-F7E2-4C23-BD39-513B56C37B4A}" type="pres">
      <dgm:prSet presAssocID="{FEB42F45-0219-4BBC-91FA-ADAB9B0DFAFE}" presName="comp" presStyleCnt="0"/>
      <dgm:spPr/>
    </dgm:pt>
    <dgm:pt modelId="{02DD2518-B44A-47AD-A44F-FAEF7F016246}" type="pres">
      <dgm:prSet presAssocID="{FEB42F45-0219-4BBC-91FA-ADAB9B0DFAFE}" presName="box" presStyleLbl="node1" presStyleIdx="0" presStyleCnt="1" custScaleX="88642" custScaleY="89172" custLinFactNeighborX="-15" custLinFactNeighborY="130"/>
      <dgm:spPr/>
      <dgm:t>
        <a:bodyPr/>
        <a:lstStyle/>
        <a:p>
          <a:endParaRPr lang="ru-RU"/>
        </a:p>
      </dgm:t>
    </dgm:pt>
    <dgm:pt modelId="{9EEA6118-F981-453F-BB11-C0A663F79FBB}" type="pres">
      <dgm:prSet presAssocID="{FEB42F45-0219-4BBC-91FA-ADAB9B0DFAFE}" presName="img" presStyleLbl="fgImgPlace1" presStyleIdx="0" presStyleCnt="1" custScaleX="98361" custScaleY="86970" custLinFactNeighborX="-59252" custLinFactNeighborY="-15156"/>
      <dgm:spPr>
        <a:xfrm>
          <a:off x="532930" y="722843"/>
          <a:ext cx="919310" cy="10252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09D39B2-427F-4407-A342-F862AF55A61A}" type="pres">
      <dgm:prSet presAssocID="{FEB42F45-0219-4BBC-91FA-ADAB9B0DFAF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62755-EF11-4D34-A967-123A4515A5F1}" type="presOf" srcId="{FEB42F45-0219-4BBC-91FA-ADAB9B0DFAFE}" destId="{C09D39B2-427F-4407-A342-F862AF55A61A}" srcOrd="1" destOrd="0" presId="urn:microsoft.com/office/officeart/2005/8/layout/vList4"/>
    <dgm:cxn modelId="{D5E578F9-F2E1-4C63-8411-BDB1E1BBD780}" type="presOf" srcId="{FEB42F45-0219-4BBC-91FA-ADAB9B0DFAFE}" destId="{02DD2518-B44A-47AD-A44F-FAEF7F016246}" srcOrd="0" destOrd="0" presId="urn:microsoft.com/office/officeart/2005/8/layout/vList4"/>
    <dgm:cxn modelId="{75FFD1CC-C3E0-4301-936D-333252E349CE}" type="presOf" srcId="{311A9F1F-481B-4CD1-83C9-B4ABED18D0EA}" destId="{55257B38-F7A4-4393-902F-FD52C928EAD2}" srcOrd="0" destOrd="0" presId="urn:microsoft.com/office/officeart/2005/8/layout/vList4"/>
    <dgm:cxn modelId="{DE005812-D486-4910-AF38-FBD16210A298}" srcId="{311A9F1F-481B-4CD1-83C9-B4ABED18D0EA}" destId="{FEB42F45-0219-4BBC-91FA-ADAB9B0DFAFE}" srcOrd="0" destOrd="0" parTransId="{712E29C0-D13D-4A2E-8E0D-992C60F8787B}" sibTransId="{6F93BBF9-1EF0-4AA1-8458-0D27B153AB0E}"/>
    <dgm:cxn modelId="{E76B2B0F-5838-4031-8788-F86795193F39}" type="presParOf" srcId="{55257B38-F7A4-4393-902F-FD52C928EAD2}" destId="{0DA9A784-F7E2-4C23-BD39-513B56C37B4A}" srcOrd="0" destOrd="0" presId="urn:microsoft.com/office/officeart/2005/8/layout/vList4"/>
    <dgm:cxn modelId="{F02BD2F9-FED1-412B-A14E-E0B53FAF0CD4}" type="presParOf" srcId="{0DA9A784-F7E2-4C23-BD39-513B56C37B4A}" destId="{02DD2518-B44A-47AD-A44F-FAEF7F016246}" srcOrd="0" destOrd="0" presId="urn:microsoft.com/office/officeart/2005/8/layout/vList4"/>
    <dgm:cxn modelId="{B36AF582-060B-4684-A3DB-DB723D65B2D6}" type="presParOf" srcId="{0DA9A784-F7E2-4C23-BD39-513B56C37B4A}" destId="{9EEA6118-F981-453F-BB11-C0A663F79FBB}" srcOrd="1" destOrd="0" presId="urn:microsoft.com/office/officeart/2005/8/layout/vList4"/>
    <dgm:cxn modelId="{0F792BEF-88ED-49F0-82AF-20776E7BC3BE}" type="presParOf" srcId="{0DA9A784-F7E2-4C23-BD39-513B56C37B4A}" destId="{C09D39B2-427F-4407-A342-F862AF55A61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1A9F1F-481B-4CD1-83C9-B4ABED18D0E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B42F45-0219-4BBC-91FA-ADAB9B0DFAFE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rPr>
            <a:t>приказ Министерства просвещения Российской Федерации от 29.11.2021 г. </a:t>
          </a:r>
          <a:br>
            <a:rPr lang="ru-RU" sz="20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rPr>
          </a:br>
          <a:r>
            <a:rPr lang="ru-RU" sz="20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rPr>
            <a:t>№ 868 </a:t>
          </a:r>
          <a:r>
            <a:rPr lang="ru-RU" sz="2000" b="0" dirty="0">
              <a:effectLst/>
              <a:latin typeface="Times New Roman"/>
              <a:ea typeface="Calibri"/>
              <a:cs typeface="Times New Roman"/>
            </a:rPr>
            <a:t>«Об утверждении аккредитационных показателей по основным образовательным программам - образовательным программам  начального, основного и среднего общего образования»</a:t>
          </a:r>
          <a:endParaRPr lang="ru-RU" sz="2000" b="0" dirty="0"/>
        </a:p>
      </dgm:t>
    </dgm:pt>
    <dgm:pt modelId="{712E29C0-D13D-4A2E-8E0D-992C60F8787B}" type="parTrans" cxnId="{DE005812-D486-4910-AF38-FBD16210A298}">
      <dgm:prSet/>
      <dgm:spPr/>
      <dgm:t>
        <a:bodyPr/>
        <a:lstStyle/>
        <a:p>
          <a:endParaRPr lang="ru-RU"/>
        </a:p>
      </dgm:t>
    </dgm:pt>
    <dgm:pt modelId="{6F93BBF9-1EF0-4AA1-8458-0D27B153AB0E}" type="sibTrans" cxnId="{DE005812-D486-4910-AF38-FBD16210A298}">
      <dgm:prSet/>
      <dgm:spPr/>
      <dgm:t>
        <a:bodyPr/>
        <a:lstStyle/>
        <a:p>
          <a:endParaRPr lang="ru-RU"/>
        </a:p>
      </dgm:t>
    </dgm:pt>
    <dgm:pt modelId="{169B8374-73F7-4454-B2CF-E63F3977AB3F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rPr>
            <a:t>приказ Министерства просвещения Российской Федерации от 29.11.2021 г. </a:t>
          </a:r>
          <a:r>
            <a: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rPr>
            <a:t/>
          </a:r>
          <a:br>
            <a: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rPr>
          </a:br>
          <a:r>
            <a: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rPr>
            <a:t>№ </a:t>
          </a:r>
          <a:r>
            <a:rPr lang="ru-RU" sz="20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rPr>
            <a:t>869 </a:t>
          </a:r>
          <a:r>
            <a:rPr lang="ru-RU" sz="2000" b="0" dirty="0">
              <a:effectLst/>
              <a:latin typeface="Times New Roman"/>
              <a:ea typeface="Calibri"/>
              <a:cs typeface="Times New Roman"/>
            </a:rPr>
            <a:t>«Об утверждении аккредитационных показателей по образовательным программам среднего профессионального образования».</a:t>
          </a:r>
          <a:endParaRPr lang="ru-RU" sz="2000" b="0" dirty="0"/>
        </a:p>
      </dgm:t>
    </dgm:pt>
    <dgm:pt modelId="{55B86ED3-33EA-47B6-AB27-453884658800}" type="parTrans" cxnId="{16C81546-AEEE-4174-AC5A-63FBD57679DD}">
      <dgm:prSet/>
      <dgm:spPr/>
      <dgm:t>
        <a:bodyPr/>
        <a:lstStyle/>
        <a:p>
          <a:endParaRPr lang="ru-RU"/>
        </a:p>
      </dgm:t>
    </dgm:pt>
    <dgm:pt modelId="{BAFE8023-2479-4688-BB66-BF32EBBC3442}" type="sibTrans" cxnId="{16C81546-AEEE-4174-AC5A-63FBD57679DD}">
      <dgm:prSet/>
      <dgm:spPr/>
      <dgm:t>
        <a:bodyPr/>
        <a:lstStyle/>
        <a:p>
          <a:endParaRPr lang="ru-RU"/>
        </a:p>
      </dgm:t>
    </dgm:pt>
    <dgm:pt modelId="{A024BA2E-037A-4A68-81C1-A6327A193386}">
      <dgm:prSet phldrT="[Текст]" custT="1"/>
      <dgm:spPr/>
      <dgm:t>
        <a:bodyPr/>
        <a:lstStyle/>
        <a:p>
          <a:endParaRPr lang="ru-RU" sz="2000" dirty="0"/>
        </a:p>
      </dgm:t>
    </dgm:pt>
    <dgm:pt modelId="{DFC9A907-CD2B-4C9B-98AC-FDB55A5EFA98}" type="parTrans" cxnId="{09009B90-9545-41A7-8121-F858431B0E86}">
      <dgm:prSet/>
      <dgm:spPr/>
      <dgm:t>
        <a:bodyPr/>
        <a:lstStyle/>
        <a:p>
          <a:endParaRPr lang="ru-RU"/>
        </a:p>
      </dgm:t>
    </dgm:pt>
    <dgm:pt modelId="{2650718F-39AB-4C37-85D4-0066318AB9B9}" type="sibTrans" cxnId="{09009B90-9545-41A7-8121-F858431B0E86}">
      <dgm:prSet/>
      <dgm:spPr/>
      <dgm:t>
        <a:bodyPr/>
        <a:lstStyle/>
        <a:p>
          <a:endParaRPr lang="ru-RU"/>
        </a:p>
      </dgm:t>
    </dgm:pt>
    <dgm:pt modelId="{55257B38-F7A4-4393-902F-FD52C928EAD2}" type="pres">
      <dgm:prSet presAssocID="{311A9F1F-481B-4CD1-83C9-B4ABED18D0E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A9A784-F7E2-4C23-BD39-513B56C37B4A}" type="pres">
      <dgm:prSet presAssocID="{FEB42F45-0219-4BBC-91FA-ADAB9B0DFAFE}" presName="comp" presStyleCnt="0"/>
      <dgm:spPr/>
    </dgm:pt>
    <dgm:pt modelId="{02DD2518-B44A-47AD-A44F-FAEF7F016246}" type="pres">
      <dgm:prSet presAssocID="{FEB42F45-0219-4BBC-91FA-ADAB9B0DFAFE}" presName="box" presStyleLbl="node1" presStyleIdx="0" presStyleCnt="2" custScaleX="100000" custScaleY="198305"/>
      <dgm:spPr/>
      <dgm:t>
        <a:bodyPr/>
        <a:lstStyle/>
        <a:p>
          <a:endParaRPr lang="ru-RU"/>
        </a:p>
      </dgm:t>
    </dgm:pt>
    <dgm:pt modelId="{9EEA6118-F981-453F-BB11-C0A663F79FBB}" type="pres">
      <dgm:prSet presAssocID="{FEB42F45-0219-4BBC-91FA-ADAB9B0DFAFE}" presName="img" presStyleLbl="fgImgPlace1" presStyleIdx="0" presStyleCnt="2" custScaleX="54382" custScaleY="86970"/>
      <dgm:spPr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C09D39B2-427F-4407-A342-F862AF55A61A}" type="pres">
      <dgm:prSet presAssocID="{FEB42F45-0219-4BBC-91FA-ADAB9B0DFAF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8A8DD-8432-4ECE-B4BA-D28AB0D5F644}" type="pres">
      <dgm:prSet presAssocID="{6F93BBF9-1EF0-4AA1-8458-0D27B153AB0E}" presName="spacer" presStyleCnt="0"/>
      <dgm:spPr/>
    </dgm:pt>
    <dgm:pt modelId="{36CBC1DF-23DD-4F19-A0BD-CB0E5F91905B}" type="pres">
      <dgm:prSet presAssocID="{169B8374-73F7-4454-B2CF-E63F3977AB3F}" presName="comp" presStyleCnt="0"/>
      <dgm:spPr/>
    </dgm:pt>
    <dgm:pt modelId="{E1E6EE2A-4F8A-4D83-AEEE-7B27D6B7E1E7}" type="pres">
      <dgm:prSet presAssocID="{169B8374-73F7-4454-B2CF-E63F3977AB3F}" presName="box" presStyleLbl="node1" presStyleIdx="1" presStyleCnt="2" custScaleX="100000" custScaleY="162565" custLinFactNeighborY="-4378"/>
      <dgm:spPr/>
      <dgm:t>
        <a:bodyPr/>
        <a:lstStyle/>
        <a:p>
          <a:endParaRPr lang="ru-RU"/>
        </a:p>
      </dgm:t>
    </dgm:pt>
    <dgm:pt modelId="{666FC133-76AF-4036-9B5F-4A16240DA6AE}" type="pres">
      <dgm:prSet presAssocID="{169B8374-73F7-4454-B2CF-E63F3977AB3F}" presName="img" presStyleLbl="fgImgPlace1" presStyleIdx="1" presStyleCnt="2" custScaleX="59284" custScaleY="88629"/>
      <dgm:spPr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</dgm:spPr>
    </dgm:pt>
    <dgm:pt modelId="{CE8287F5-352F-4D00-8D48-973EC73B3768}" type="pres">
      <dgm:prSet presAssocID="{169B8374-73F7-4454-B2CF-E63F3977AB3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81A17B-71C3-4A9B-9A1E-889C75BD0FE5}" type="presOf" srcId="{169B8374-73F7-4454-B2CF-E63F3977AB3F}" destId="{CE8287F5-352F-4D00-8D48-973EC73B3768}" srcOrd="1" destOrd="0" presId="urn:microsoft.com/office/officeart/2005/8/layout/vList4"/>
    <dgm:cxn modelId="{DE005812-D486-4910-AF38-FBD16210A298}" srcId="{311A9F1F-481B-4CD1-83C9-B4ABED18D0EA}" destId="{FEB42F45-0219-4BBC-91FA-ADAB9B0DFAFE}" srcOrd="0" destOrd="0" parTransId="{712E29C0-D13D-4A2E-8E0D-992C60F8787B}" sibTransId="{6F93BBF9-1EF0-4AA1-8458-0D27B153AB0E}"/>
    <dgm:cxn modelId="{5E2CC8F8-81F5-4347-AA85-D2A0819BEE45}" type="presOf" srcId="{169B8374-73F7-4454-B2CF-E63F3977AB3F}" destId="{E1E6EE2A-4F8A-4D83-AEEE-7B27D6B7E1E7}" srcOrd="0" destOrd="0" presId="urn:microsoft.com/office/officeart/2005/8/layout/vList4"/>
    <dgm:cxn modelId="{75D80833-F32F-4C57-A7A8-BB42FE08E530}" type="presOf" srcId="{A024BA2E-037A-4A68-81C1-A6327A193386}" destId="{CE8287F5-352F-4D00-8D48-973EC73B3768}" srcOrd="1" destOrd="1" presId="urn:microsoft.com/office/officeart/2005/8/layout/vList4"/>
    <dgm:cxn modelId="{16C81546-AEEE-4174-AC5A-63FBD57679DD}" srcId="{311A9F1F-481B-4CD1-83C9-B4ABED18D0EA}" destId="{169B8374-73F7-4454-B2CF-E63F3977AB3F}" srcOrd="1" destOrd="0" parTransId="{55B86ED3-33EA-47B6-AB27-453884658800}" sibTransId="{BAFE8023-2479-4688-BB66-BF32EBBC3442}"/>
    <dgm:cxn modelId="{9CBE91BE-E927-4431-AD67-F7AE67E5AF50}" type="presOf" srcId="{311A9F1F-481B-4CD1-83C9-B4ABED18D0EA}" destId="{55257B38-F7A4-4393-902F-FD52C928EAD2}" srcOrd="0" destOrd="0" presId="urn:microsoft.com/office/officeart/2005/8/layout/vList4"/>
    <dgm:cxn modelId="{09009B90-9545-41A7-8121-F858431B0E86}" srcId="{169B8374-73F7-4454-B2CF-E63F3977AB3F}" destId="{A024BA2E-037A-4A68-81C1-A6327A193386}" srcOrd="0" destOrd="0" parTransId="{DFC9A907-CD2B-4C9B-98AC-FDB55A5EFA98}" sibTransId="{2650718F-39AB-4C37-85D4-0066318AB9B9}"/>
    <dgm:cxn modelId="{C4B06615-799B-4AAC-8E3C-BDD61762D29D}" type="presOf" srcId="{A024BA2E-037A-4A68-81C1-A6327A193386}" destId="{E1E6EE2A-4F8A-4D83-AEEE-7B27D6B7E1E7}" srcOrd="0" destOrd="1" presId="urn:microsoft.com/office/officeart/2005/8/layout/vList4"/>
    <dgm:cxn modelId="{B43C12ED-8CA1-4305-B50A-DBDCF708403D}" type="presOf" srcId="{FEB42F45-0219-4BBC-91FA-ADAB9B0DFAFE}" destId="{C09D39B2-427F-4407-A342-F862AF55A61A}" srcOrd="1" destOrd="0" presId="urn:microsoft.com/office/officeart/2005/8/layout/vList4"/>
    <dgm:cxn modelId="{72D532C9-D1BF-4188-9444-4AD543810BCB}" type="presOf" srcId="{FEB42F45-0219-4BBC-91FA-ADAB9B0DFAFE}" destId="{02DD2518-B44A-47AD-A44F-FAEF7F016246}" srcOrd="0" destOrd="0" presId="urn:microsoft.com/office/officeart/2005/8/layout/vList4"/>
    <dgm:cxn modelId="{08E09E8D-B261-49AA-9220-0B54B2E772F8}" type="presParOf" srcId="{55257B38-F7A4-4393-902F-FD52C928EAD2}" destId="{0DA9A784-F7E2-4C23-BD39-513B56C37B4A}" srcOrd="0" destOrd="0" presId="urn:microsoft.com/office/officeart/2005/8/layout/vList4"/>
    <dgm:cxn modelId="{28D7A040-BA70-4D88-81F1-59EE681BEEA5}" type="presParOf" srcId="{0DA9A784-F7E2-4C23-BD39-513B56C37B4A}" destId="{02DD2518-B44A-47AD-A44F-FAEF7F016246}" srcOrd="0" destOrd="0" presId="urn:microsoft.com/office/officeart/2005/8/layout/vList4"/>
    <dgm:cxn modelId="{4451C3B2-B9B9-4C2D-AA7A-6BD527A7F7C1}" type="presParOf" srcId="{0DA9A784-F7E2-4C23-BD39-513B56C37B4A}" destId="{9EEA6118-F981-453F-BB11-C0A663F79FBB}" srcOrd="1" destOrd="0" presId="urn:microsoft.com/office/officeart/2005/8/layout/vList4"/>
    <dgm:cxn modelId="{6ED7AB22-1478-4443-8729-C4A7FEA31CD2}" type="presParOf" srcId="{0DA9A784-F7E2-4C23-BD39-513B56C37B4A}" destId="{C09D39B2-427F-4407-A342-F862AF55A61A}" srcOrd="2" destOrd="0" presId="urn:microsoft.com/office/officeart/2005/8/layout/vList4"/>
    <dgm:cxn modelId="{899A4056-44F3-4DD0-9539-DD0C9266DFA8}" type="presParOf" srcId="{55257B38-F7A4-4393-902F-FD52C928EAD2}" destId="{F4A8A8DD-8432-4ECE-B4BA-D28AB0D5F644}" srcOrd="1" destOrd="0" presId="urn:microsoft.com/office/officeart/2005/8/layout/vList4"/>
    <dgm:cxn modelId="{06E5E537-98D5-4994-84F1-F32367FEE6EE}" type="presParOf" srcId="{55257B38-F7A4-4393-902F-FD52C928EAD2}" destId="{36CBC1DF-23DD-4F19-A0BD-CB0E5F91905B}" srcOrd="2" destOrd="0" presId="urn:microsoft.com/office/officeart/2005/8/layout/vList4"/>
    <dgm:cxn modelId="{C7744026-8280-456C-B77A-C92CA9B66FEF}" type="presParOf" srcId="{36CBC1DF-23DD-4F19-A0BD-CB0E5F91905B}" destId="{E1E6EE2A-4F8A-4D83-AEEE-7B27D6B7E1E7}" srcOrd="0" destOrd="0" presId="urn:microsoft.com/office/officeart/2005/8/layout/vList4"/>
    <dgm:cxn modelId="{F3693FF9-598E-4703-9A85-C28980B5595A}" type="presParOf" srcId="{36CBC1DF-23DD-4F19-A0BD-CB0E5F91905B}" destId="{666FC133-76AF-4036-9B5F-4A16240DA6AE}" srcOrd="1" destOrd="0" presId="urn:microsoft.com/office/officeart/2005/8/layout/vList4"/>
    <dgm:cxn modelId="{87DCC0E4-6536-4974-83BF-8B4D3006763B}" type="presParOf" srcId="{36CBC1DF-23DD-4F19-A0BD-CB0E5F91905B}" destId="{CE8287F5-352F-4D00-8D48-973EC73B376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1A9F1F-481B-4CD1-83C9-B4ABED18D0E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5E7D63-A16A-403E-983E-353A78C1FEBE}">
      <dgm:prSet custT="1"/>
      <dgm:spPr/>
      <dgm:t>
        <a:bodyPr/>
        <a:lstStyle/>
        <a:p>
          <a:pPr algn="just"/>
          <a:r>
            <a:rPr lang="ru-RU" sz="1700" dirty="0">
              <a:latin typeface="Calibri" panose="020F0502020204030204" pitchFamily="34" charset="0"/>
              <a:cs typeface="Calibri" panose="020F0502020204030204" pitchFamily="34" charset="0"/>
            </a:rPr>
            <a:t>Установление тождеств (различий), характеризующих соблюдение организацией </a:t>
          </a:r>
          <a:r>
            <a:rPr lang="ru-RU" sz="17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полноты/неполноты реализации </a:t>
          </a:r>
          <a:r>
            <a:rPr lang="ru-RU" sz="1700" dirty="0">
              <a:latin typeface="Calibri" panose="020F0502020204030204" pitchFamily="34" charset="0"/>
              <a:cs typeface="Calibri" panose="020F0502020204030204" pitchFamily="34" charset="0"/>
            </a:rPr>
            <a:t>образовательной программы</a:t>
          </a:r>
        </a:p>
      </dgm:t>
    </dgm:pt>
    <dgm:pt modelId="{5A1DB62C-526E-4D2B-A39D-44699EBD92E7}" type="parTrans" cxnId="{940658CC-4108-4BE3-9BB8-ABC7822FFB73}">
      <dgm:prSet/>
      <dgm:spPr/>
      <dgm:t>
        <a:bodyPr/>
        <a:lstStyle/>
        <a:p>
          <a:endParaRPr lang="ru-RU"/>
        </a:p>
      </dgm:t>
    </dgm:pt>
    <dgm:pt modelId="{A11F1062-C9E4-438F-8988-3D9357C2189E}" type="sibTrans" cxnId="{940658CC-4108-4BE3-9BB8-ABC7822FFB73}">
      <dgm:prSet/>
      <dgm:spPr/>
      <dgm:t>
        <a:bodyPr/>
        <a:lstStyle/>
        <a:p>
          <a:endParaRPr lang="ru-RU"/>
        </a:p>
      </dgm:t>
    </dgm:pt>
    <dgm:pt modelId="{B278CAFC-27D2-459F-8FD7-E941649840C5}">
      <dgm:prSet/>
      <dgm:spPr/>
      <dgm:t>
        <a:bodyPr/>
        <a:lstStyle/>
        <a:p>
          <a:pPr algn="just"/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Установление фактов, обстоятельств, характеризующих соблюдение организацией, осуществляющей образовательную деятельность, требований, в том числе установленных  федеральным государственным образовательным стандартом</a:t>
          </a:r>
        </a:p>
      </dgm:t>
    </dgm:pt>
    <dgm:pt modelId="{46C1271E-95A4-424B-83C7-2A4821BF1572}" type="parTrans" cxnId="{2FA2DA55-4C0F-414D-AB0A-2F6038196116}">
      <dgm:prSet/>
      <dgm:spPr/>
      <dgm:t>
        <a:bodyPr/>
        <a:lstStyle/>
        <a:p>
          <a:endParaRPr lang="ru-RU"/>
        </a:p>
      </dgm:t>
    </dgm:pt>
    <dgm:pt modelId="{E936467C-A5A3-4D60-BDEF-F6C02F0C674A}" type="sibTrans" cxnId="{2FA2DA55-4C0F-414D-AB0A-2F6038196116}">
      <dgm:prSet/>
      <dgm:spPr/>
      <dgm:t>
        <a:bodyPr/>
        <a:lstStyle/>
        <a:p>
          <a:endParaRPr lang="ru-RU"/>
        </a:p>
      </dgm:t>
    </dgm:pt>
    <dgm:pt modelId="{E9CFDCA4-32D7-4D02-BF27-D3371FA58E0E}">
      <dgm:prSet/>
      <dgm:spPr/>
      <dgm:t>
        <a:bodyPr/>
        <a:lstStyle/>
        <a:p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Установление тождеств (различий), характеризующих соблюдение организацией: </a:t>
          </a:r>
          <a:r>
            <a:rPr lang="ru-RU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объективности/необъективности </a:t>
          </a:r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внутренней системы оценки качества подготовки обучающихся  требованиям федеральных государственных образовательных стандартов</a:t>
          </a:r>
        </a:p>
      </dgm:t>
    </dgm:pt>
    <dgm:pt modelId="{D4DD1A4E-7AD1-470D-8FB0-6C2BA11DDC4D}" type="parTrans" cxnId="{1DA364F4-5262-4102-99C0-941A0BD26641}">
      <dgm:prSet/>
      <dgm:spPr/>
      <dgm:t>
        <a:bodyPr/>
        <a:lstStyle/>
        <a:p>
          <a:endParaRPr lang="ru-RU"/>
        </a:p>
      </dgm:t>
    </dgm:pt>
    <dgm:pt modelId="{658D04DD-0F87-4911-9C53-4EBD6023CBC7}" type="sibTrans" cxnId="{1DA364F4-5262-4102-99C0-941A0BD26641}">
      <dgm:prSet/>
      <dgm:spPr/>
      <dgm:t>
        <a:bodyPr/>
        <a:lstStyle/>
        <a:p>
          <a:endParaRPr lang="ru-RU"/>
        </a:p>
      </dgm:t>
    </dgm:pt>
    <dgm:pt modelId="{55257B38-F7A4-4393-902F-FD52C928EAD2}" type="pres">
      <dgm:prSet presAssocID="{311A9F1F-481B-4CD1-83C9-B4ABED18D0E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8B6762-87F1-48E9-9FB3-602DCDC61F99}" type="pres">
      <dgm:prSet presAssocID="{B278CAFC-27D2-459F-8FD7-E941649840C5}" presName="comp" presStyleCnt="0"/>
      <dgm:spPr/>
    </dgm:pt>
    <dgm:pt modelId="{5D6EE763-84BB-4C76-8164-00125554F2A8}" type="pres">
      <dgm:prSet presAssocID="{B278CAFC-27D2-459F-8FD7-E941649840C5}" presName="box" presStyleLbl="node1" presStyleIdx="0" presStyleCnt="3"/>
      <dgm:spPr/>
      <dgm:t>
        <a:bodyPr/>
        <a:lstStyle/>
        <a:p>
          <a:endParaRPr lang="ru-RU"/>
        </a:p>
      </dgm:t>
    </dgm:pt>
    <dgm:pt modelId="{A46865A9-AABD-43CB-9867-B94C8DBF6B23}" type="pres">
      <dgm:prSet presAssocID="{B278CAFC-27D2-459F-8FD7-E941649840C5}" presName="img" presStyleLbl="fgImgPlace1" presStyleIdx="0" presStyleCnt="3"/>
      <dgm:spPr/>
    </dgm:pt>
    <dgm:pt modelId="{AC319A90-1BB6-4105-B23D-D3AF75ACBC08}" type="pres">
      <dgm:prSet presAssocID="{B278CAFC-27D2-459F-8FD7-E941649840C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EE763-0270-4344-A8FB-2A2B0D8F804F}" type="pres">
      <dgm:prSet presAssocID="{E936467C-A5A3-4D60-BDEF-F6C02F0C674A}" presName="spacer" presStyleCnt="0"/>
      <dgm:spPr/>
    </dgm:pt>
    <dgm:pt modelId="{AA934014-D0EB-497A-9CF5-8F222A06CF3E}" type="pres">
      <dgm:prSet presAssocID="{E9CFDCA4-32D7-4D02-BF27-D3371FA58E0E}" presName="comp" presStyleCnt="0"/>
      <dgm:spPr/>
    </dgm:pt>
    <dgm:pt modelId="{F570CCC6-D900-407C-B0C5-68CF7F599938}" type="pres">
      <dgm:prSet presAssocID="{E9CFDCA4-32D7-4D02-BF27-D3371FA58E0E}" presName="box" presStyleLbl="node1" presStyleIdx="1" presStyleCnt="3"/>
      <dgm:spPr/>
      <dgm:t>
        <a:bodyPr/>
        <a:lstStyle/>
        <a:p>
          <a:endParaRPr lang="ru-RU"/>
        </a:p>
      </dgm:t>
    </dgm:pt>
    <dgm:pt modelId="{D0E2F99C-4285-4C35-9BEC-2C2731F31C6C}" type="pres">
      <dgm:prSet presAssocID="{E9CFDCA4-32D7-4D02-BF27-D3371FA58E0E}" presName="img" presStyleLbl="fgImgPlace1" presStyleIdx="1" presStyleCnt="3"/>
      <dgm:spPr>
        <a:blipFill rotWithShape="1">
          <a:blip xmlns:r="http://schemas.openxmlformats.org/officeDocument/2006/relationships" r:embed="rId1"/>
          <a:srcRect/>
          <a:stretch>
            <a:fillRect t="-61000" b="-61000"/>
          </a:stretch>
        </a:blipFill>
      </dgm:spPr>
    </dgm:pt>
    <dgm:pt modelId="{C7CA9057-D0CA-419C-A1FE-1C1F45A724C7}" type="pres">
      <dgm:prSet presAssocID="{E9CFDCA4-32D7-4D02-BF27-D3371FA58E0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51C68-7297-4CCB-96DE-3675F36EBF5F}" type="pres">
      <dgm:prSet presAssocID="{658D04DD-0F87-4911-9C53-4EBD6023CBC7}" presName="spacer" presStyleCnt="0"/>
      <dgm:spPr/>
    </dgm:pt>
    <dgm:pt modelId="{9B7DD47B-A12C-4FA7-B13D-B39D7CE57391}" type="pres">
      <dgm:prSet presAssocID="{565E7D63-A16A-403E-983E-353A78C1FEBE}" presName="comp" presStyleCnt="0"/>
      <dgm:spPr/>
    </dgm:pt>
    <dgm:pt modelId="{3D1C108D-54EC-45C5-91A9-56D1C0A212F7}" type="pres">
      <dgm:prSet presAssocID="{565E7D63-A16A-403E-983E-353A78C1FEBE}" presName="box" presStyleLbl="node1" presStyleIdx="2" presStyleCnt="3"/>
      <dgm:spPr/>
      <dgm:t>
        <a:bodyPr/>
        <a:lstStyle/>
        <a:p>
          <a:endParaRPr lang="ru-RU"/>
        </a:p>
      </dgm:t>
    </dgm:pt>
    <dgm:pt modelId="{DF4B91A7-156E-43E5-9F26-B585726AF561}" type="pres">
      <dgm:prSet presAssocID="{565E7D63-A16A-403E-983E-353A78C1FEBE}" presName="img" presStyleLbl="fgImgPlace1" presStyleIdx="2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 t="-61000" b="-61000"/>
          </a:stretch>
        </a:blipFill>
      </dgm:spPr>
    </dgm:pt>
    <dgm:pt modelId="{B56BD558-405C-4389-90E9-F76277A2E39D}" type="pres">
      <dgm:prSet presAssocID="{565E7D63-A16A-403E-983E-353A78C1FEB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48EB87-89BE-4011-8DF8-C62E1E4AA7AC}" type="presOf" srcId="{E9CFDCA4-32D7-4D02-BF27-D3371FA58E0E}" destId="{C7CA9057-D0CA-419C-A1FE-1C1F45A724C7}" srcOrd="1" destOrd="0" presId="urn:microsoft.com/office/officeart/2005/8/layout/vList4"/>
    <dgm:cxn modelId="{34F01947-6F95-4284-B7D6-75538BB88313}" type="presOf" srcId="{311A9F1F-481B-4CD1-83C9-B4ABED18D0EA}" destId="{55257B38-F7A4-4393-902F-FD52C928EAD2}" srcOrd="0" destOrd="0" presId="urn:microsoft.com/office/officeart/2005/8/layout/vList4"/>
    <dgm:cxn modelId="{2FA2DA55-4C0F-414D-AB0A-2F6038196116}" srcId="{311A9F1F-481B-4CD1-83C9-B4ABED18D0EA}" destId="{B278CAFC-27D2-459F-8FD7-E941649840C5}" srcOrd="0" destOrd="0" parTransId="{46C1271E-95A4-424B-83C7-2A4821BF1572}" sibTransId="{E936467C-A5A3-4D60-BDEF-F6C02F0C674A}"/>
    <dgm:cxn modelId="{F672A5E0-060A-4586-AD6E-37DF22045CD9}" type="presOf" srcId="{B278CAFC-27D2-459F-8FD7-E941649840C5}" destId="{AC319A90-1BB6-4105-B23D-D3AF75ACBC08}" srcOrd="1" destOrd="0" presId="urn:microsoft.com/office/officeart/2005/8/layout/vList4"/>
    <dgm:cxn modelId="{9542BA72-43F2-4E02-8DD4-A8A7D31886E0}" type="presOf" srcId="{565E7D63-A16A-403E-983E-353A78C1FEBE}" destId="{3D1C108D-54EC-45C5-91A9-56D1C0A212F7}" srcOrd="0" destOrd="0" presId="urn:microsoft.com/office/officeart/2005/8/layout/vList4"/>
    <dgm:cxn modelId="{2BBB2348-B98A-4422-917E-DAF7B68F8740}" type="presOf" srcId="{B278CAFC-27D2-459F-8FD7-E941649840C5}" destId="{5D6EE763-84BB-4C76-8164-00125554F2A8}" srcOrd="0" destOrd="0" presId="urn:microsoft.com/office/officeart/2005/8/layout/vList4"/>
    <dgm:cxn modelId="{940658CC-4108-4BE3-9BB8-ABC7822FFB73}" srcId="{311A9F1F-481B-4CD1-83C9-B4ABED18D0EA}" destId="{565E7D63-A16A-403E-983E-353A78C1FEBE}" srcOrd="2" destOrd="0" parTransId="{5A1DB62C-526E-4D2B-A39D-44699EBD92E7}" sibTransId="{A11F1062-C9E4-438F-8988-3D9357C2189E}"/>
    <dgm:cxn modelId="{9D1840C9-7721-4F97-8A1F-8172CA55C4FF}" type="presOf" srcId="{E9CFDCA4-32D7-4D02-BF27-D3371FA58E0E}" destId="{F570CCC6-D900-407C-B0C5-68CF7F599938}" srcOrd="0" destOrd="0" presId="urn:microsoft.com/office/officeart/2005/8/layout/vList4"/>
    <dgm:cxn modelId="{1DA364F4-5262-4102-99C0-941A0BD26641}" srcId="{311A9F1F-481B-4CD1-83C9-B4ABED18D0EA}" destId="{E9CFDCA4-32D7-4D02-BF27-D3371FA58E0E}" srcOrd="1" destOrd="0" parTransId="{D4DD1A4E-7AD1-470D-8FB0-6C2BA11DDC4D}" sibTransId="{658D04DD-0F87-4911-9C53-4EBD6023CBC7}"/>
    <dgm:cxn modelId="{B4BBADD6-9EBB-4F28-9B44-8B4CDE52A04B}" type="presOf" srcId="{565E7D63-A16A-403E-983E-353A78C1FEBE}" destId="{B56BD558-405C-4389-90E9-F76277A2E39D}" srcOrd="1" destOrd="0" presId="urn:microsoft.com/office/officeart/2005/8/layout/vList4"/>
    <dgm:cxn modelId="{E27293FA-3B1D-4374-B9BB-79F729AB0F0E}" type="presParOf" srcId="{55257B38-F7A4-4393-902F-FD52C928EAD2}" destId="{D48B6762-87F1-48E9-9FB3-602DCDC61F99}" srcOrd="0" destOrd="0" presId="urn:microsoft.com/office/officeart/2005/8/layout/vList4"/>
    <dgm:cxn modelId="{DD916BE6-C038-45BE-811C-B9D640234094}" type="presParOf" srcId="{D48B6762-87F1-48E9-9FB3-602DCDC61F99}" destId="{5D6EE763-84BB-4C76-8164-00125554F2A8}" srcOrd="0" destOrd="0" presId="urn:microsoft.com/office/officeart/2005/8/layout/vList4"/>
    <dgm:cxn modelId="{18DDC9A0-97BA-41A8-8373-E7263778D2B6}" type="presParOf" srcId="{D48B6762-87F1-48E9-9FB3-602DCDC61F99}" destId="{A46865A9-AABD-43CB-9867-B94C8DBF6B23}" srcOrd="1" destOrd="0" presId="urn:microsoft.com/office/officeart/2005/8/layout/vList4"/>
    <dgm:cxn modelId="{35911330-0C32-4A17-80D5-C4737A92062F}" type="presParOf" srcId="{D48B6762-87F1-48E9-9FB3-602DCDC61F99}" destId="{AC319A90-1BB6-4105-B23D-D3AF75ACBC08}" srcOrd="2" destOrd="0" presId="urn:microsoft.com/office/officeart/2005/8/layout/vList4"/>
    <dgm:cxn modelId="{25DD0082-4CB4-490D-946D-E79922757D42}" type="presParOf" srcId="{55257B38-F7A4-4393-902F-FD52C928EAD2}" destId="{942EE763-0270-4344-A8FB-2A2B0D8F804F}" srcOrd="1" destOrd="0" presId="urn:microsoft.com/office/officeart/2005/8/layout/vList4"/>
    <dgm:cxn modelId="{5FB1C60D-E2AE-4652-A1C6-76D66486329B}" type="presParOf" srcId="{55257B38-F7A4-4393-902F-FD52C928EAD2}" destId="{AA934014-D0EB-497A-9CF5-8F222A06CF3E}" srcOrd="2" destOrd="0" presId="urn:microsoft.com/office/officeart/2005/8/layout/vList4"/>
    <dgm:cxn modelId="{A7319B40-1E45-4FA3-AC66-A3988F97ABFE}" type="presParOf" srcId="{AA934014-D0EB-497A-9CF5-8F222A06CF3E}" destId="{F570CCC6-D900-407C-B0C5-68CF7F599938}" srcOrd="0" destOrd="0" presId="urn:microsoft.com/office/officeart/2005/8/layout/vList4"/>
    <dgm:cxn modelId="{54081D32-BBF3-4045-974C-D8F01F87A246}" type="presParOf" srcId="{AA934014-D0EB-497A-9CF5-8F222A06CF3E}" destId="{D0E2F99C-4285-4C35-9BEC-2C2731F31C6C}" srcOrd="1" destOrd="0" presId="urn:microsoft.com/office/officeart/2005/8/layout/vList4"/>
    <dgm:cxn modelId="{47A41F1F-7402-468C-8D5A-1A312978DDB0}" type="presParOf" srcId="{AA934014-D0EB-497A-9CF5-8F222A06CF3E}" destId="{C7CA9057-D0CA-419C-A1FE-1C1F45A724C7}" srcOrd="2" destOrd="0" presId="urn:microsoft.com/office/officeart/2005/8/layout/vList4"/>
    <dgm:cxn modelId="{9E040F2A-3130-4EC4-9B66-A8334C136891}" type="presParOf" srcId="{55257B38-F7A4-4393-902F-FD52C928EAD2}" destId="{82751C68-7297-4CCB-96DE-3675F36EBF5F}" srcOrd="3" destOrd="0" presId="urn:microsoft.com/office/officeart/2005/8/layout/vList4"/>
    <dgm:cxn modelId="{5DA885B4-9409-4B23-89C7-4B597AF1C93A}" type="presParOf" srcId="{55257B38-F7A4-4393-902F-FD52C928EAD2}" destId="{9B7DD47B-A12C-4FA7-B13D-B39D7CE57391}" srcOrd="4" destOrd="0" presId="urn:microsoft.com/office/officeart/2005/8/layout/vList4"/>
    <dgm:cxn modelId="{7A7E617D-7822-4A39-A872-ED13C64B6FC7}" type="presParOf" srcId="{9B7DD47B-A12C-4FA7-B13D-B39D7CE57391}" destId="{3D1C108D-54EC-45C5-91A9-56D1C0A212F7}" srcOrd="0" destOrd="0" presId="urn:microsoft.com/office/officeart/2005/8/layout/vList4"/>
    <dgm:cxn modelId="{A4CDFECB-E93A-4A5C-97F3-BFB7FCF3FF06}" type="presParOf" srcId="{9B7DD47B-A12C-4FA7-B13D-B39D7CE57391}" destId="{DF4B91A7-156E-43E5-9F26-B585726AF561}" srcOrd="1" destOrd="0" presId="urn:microsoft.com/office/officeart/2005/8/layout/vList4"/>
    <dgm:cxn modelId="{47BEC8C3-30F0-4002-A8E2-B3BE754DB550}" type="presParOf" srcId="{9B7DD47B-A12C-4FA7-B13D-B39D7CE57391}" destId="{B56BD558-405C-4389-90E9-F76277A2E39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1A9F1F-481B-4CD1-83C9-B4ABED18D0E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10471-E6C2-49B7-9251-B74840B8DB96}">
      <dgm:prSet/>
      <dgm:spPr/>
      <dgm:t>
        <a:bodyPr/>
        <a:lstStyle/>
        <a:p>
          <a:r>
            <a:rPr lang="ru-RU" dirty="0"/>
            <a:t>Анализ образовательной программы, размещенной на официальном сайте организации в сети «Интернет», на </a:t>
          </a:r>
          <a:r>
            <a:rPr lang="ru-RU" b="1" u="sng" dirty="0"/>
            <a:t>соответствие структуры и содержания </a:t>
          </a:r>
          <a:r>
            <a:rPr lang="ru-RU" b="0" u="none" dirty="0"/>
            <a:t>образовательных программ </a:t>
          </a:r>
          <a:r>
            <a:rPr lang="ru-RU" b="1" u="sng" dirty="0"/>
            <a:t>требованиям, установленным ФГОС НОО</a:t>
          </a:r>
          <a:r>
            <a:rPr lang="ru-RU" b="1" dirty="0"/>
            <a:t>, </a:t>
          </a:r>
          <a:r>
            <a:rPr lang="ru-RU" b="1" u="sng" dirty="0"/>
            <a:t>ФГОС ООО, ФГОС СОО</a:t>
          </a:r>
          <a:r>
            <a:rPr lang="ru-RU" u="sng" dirty="0"/>
            <a:t> </a:t>
          </a:r>
          <a:r>
            <a:rPr lang="ru-RU" dirty="0"/>
            <a:t>с использованием примерных рабочих программ, размещенных на информационном ресурсе в сети «Интернет» Единое содержание общего образования (</a:t>
          </a:r>
          <a:r>
            <a:rPr lang="en-US" dirty="0"/>
            <a:t>https://edsoo.ru/</a:t>
          </a:r>
          <a:r>
            <a:rPr lang="ru-RU" dirty="0"/>
            <a:t>).</a:t>
          </a:r>
        </a:p>
      </dgm:t>
    </dgm:pt>
    <dgm:pt modelId="{4B144D39-9493-4515-9DD3-E604F77DB9A5}" type="parTrans" cxnId="{061222E7-7EAA-4529-9EA0-D7DB700DFB56}">
      <dgm:prSet/>
      <dgm:spPr/>
      <dgm:t>
        <a:bodyPr/>
        <a:lstStyle/>
        <a:p>
          <a:endParaRPr lang="ru-RU"/>
        </a:p>
      </dgm:t>
    </dgm:pt>
    <dgm:pt modelId="{711E7EB5-8F84-4D38-97F3-678CA72F8F37}" type="sibTrans" cxnId="{061222E7-7EAA-4529-9EA0-D7DB700DFB56}">
      <dgm:prSet/>
      <dgm:spPr/>
      <dgm:t>
        <a:bodyPr/>
        <a:lstStyle/>
        <a:p>
          <a:endParaRPr lang="ru-RU"/>
        </a:p>
      </dgm:t>
    </dgm:pt>
    <dgm:pt modelId="{55257B38-F7A4-4393-902F-FD52C928EAD2}" type="pres">
      <dgm:prSet presAssocID="{311A9F1F-481B-4CD1-83C9-B4ABED18D0E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D9F060-2A6A-49B6-B0C5-F519F17D89A0}" type="pres">
      <dgm:prSet presAssocID="{46710471-E6C2-49B7-9251-B74840B8DB96}" presName="comp" presStyleCnt="0"/>
      <dgm:spPr/>
    </dgm:pt>
    <dgm:pt modelId="{E2D8B885-5E4C-4DB4-9F66-F1895352E3D2}" type="pres">
      <dgm:prSet presAssocID="{46710471-E6C2-49B7-9251-B74840B8DB96}" presName="box" presStyleLbl="node1" presStyleIdx="0" presStyleCnt="1"/>
      <dgm:spPr/>
      <dgm:t>
        <a:bodyPr/>
        <a:lstStyle/>
        <a:p>
          <a:endParaRPr lang="ru-RU"/>
        </a:p>
      </dgm:t>
    </dgm:pt>
    <dgm:pt modelId="{DDDBA373-A663-4924-AB5D-485842398732}" type="pres">
      <dgm:prSet presAssocID="{46710471-E6C2-49B7-9251-B74840B8DB96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Открытая книга"/>
        </a:ext>
      </dgm:extLst>
    </dgm:pt>
    <dgm:pt modelId="{04519F9A-8B3B-4EAB-9A85-1DABBA05EE04}" type="pres">
      <dgm:prSet presAssocID="{46710471-E6C2-49B7-9251-B74840B8DB9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5CAEA3-228F-49E5-9718-1F385966A38D}" type="presOf" srcId="{311A9F1F-481B-4CD1-83C9-B4ABED18D0EA}" destId="{55257B38-F7A4-4393-902F-FD52C928EAD2}" srcOrd="0" destOrd="0" presId="urn:microsoft.com/office/officeart/2005/8/layout/vList4"/>
    <dgm:cxn modelId="{061222E7-7EAA-4529-9EA0-D7DB700DFB56}" srcId="{311A9F1F-481B-4CD1-83C9-B4ABED18D0EA}" destId="{46710471-E6C2-49B7-9251-B74840B8DB96}" srcOrd="0" destOrd="0" parTransId="{4B144D39-9493-4515-9DD3-E604F77DB9A5}" sibTransId="{711E7EB5-8F84-4D38-97F3-678CA72F8F37}"/>
    <dgm:cxn modelId="{DD8AA580-A8FD-4A03-AA51-C5C08BF07C93}" type="presOf" srcId="{46710471-E6C2-49B7-9251-B74840B8DB96}" destId="{04519F9A-8B3B-4EAB-9A85-1DABBA05EE04}" srcOrd="1" destOrd="0" presId="urn:microsoft.com/office/officeart/2005/8/layout/vList4"/>
    <dgm:cxn modelId="{D1044963-FEA2-4F1C-899A-BE8C2BC17D96}" type="presOf" srcId="{46710471-E6C2-49B7-9251-B74840B8DB96}" destId="{E2D8B885-5E4C-4DB4-9F66-F1895352E3D2}" srcOrd="0" destOrd="0" presId="urn:microsoft.com/office/officeart/2005/8/layout/vList4"/>
    <dgm:cxn modelId="{BA8D594E-CDBA-4CA8-9C37-83B837BED6B6}" type="presParOf" srcId="{55257B38-F7A4-4393-902F-FD52C928EAD2}" destId="{1CD9F060-2A6A-49B6-B0C5-F519F17D89A0}" srcOrd="0" destOrd="0" presId="urn:microsoft.com/office/officeart/2005/8/layout/vList4"/>
    <dgm:cxn modelId="{F303E45E-4140-47F7-A1A9-AF6EEB570FDB}" type="presParOf" srcId="{1CD9F060-2A6A-49B6-B0C5-F519F17D89A0}" destId="{E2D8B885-5E4C-4DB4-9F66-F1895352E3D2}" srcOrd="0" destOrd="0" presId="urn:microsoft.com/office/officeart/2005/8/layout/vList4"/>
    <dgm:cxn modelId="{0A8CCCBE-E4A6-46E9-AEE5-F2178595F708}" type="presParOf" srcId="{1CD9F060-2A6A-49B6-B0C5-F519F17D89A0}" destId="{DDDBA373-A663-4924-AB5D-485842398732}" srcOrd="1" destOrd="0" presId="urn:microsoft.com/office/officeart/2005/8/layout/vList4"/>
    <dgm:cxn modelId="{D0A87332-48C3-41CB-B7D9-90F1EEB100F3}" type="presParOf" srcId="{1CD9F060-2A6A-49B6-B0C5-F519F17D89A0}" destId="{04519F9A-8B3B-4EAB-9A85-1DABBA05EE04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1A9F1F-481B-4CD1-83C9-B4ABED18D0E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10471-E6C2-49B7-9251-B74840B8DB96}">
      <dgm:prSet/>
      <dgm:spPr/>
      <dgm:t>
        <a:bodyPr/>
        <a:lstStyle/>
        <a:p>
          <a:r>
            <a:rPr lang="ru-RU" dirty="0"/>
            <a:t>Анализ образовательной программы, размещенной на официальном сайте организации в сети «Интернет», на </a:t>
          </a:r>
          <a:r>
            <a:rPr lang="ru-RU" b="1" u="sng" dirty="0"/>
            <a:t>соответствие планируемых результатов</a:t>
          </a:r>
          <a:r>
            <a:rPr lang="ru-RU" u="sng" dirty="0"/>
            <a:t> </a:t>
          </a:r>
          <a:r>
            <a:rPr lang="ru-RU" dirty="0"/>
            <a:t>освоения образовательной программы </a:t>
          </a:r>
          <a:r>
            <a:rPr lang="ru-RU" b="1" u="sng" dirty="0"/>
            <a:t>требованиям, установленным ФГОС НОО</a:t>
          </a:r>
          <a:r>
            <a:rPr lang="ru-RU" b="1" dirty="0"/>
            <a:t>, </a:t>
          </a:r>
          <a:r>
            <a:rPr lang="ru-RU" b="1" u="sng" dirty="0"/>
            <a:t>ФГОС ООО, ФГОС СОО</a:t>
          </a:r>
          <a:r>
            <a:rPr lang="ru-RU" u="sng" dirty="0"/>
            <a:t> </a:t>
          </a:r>
          <a:r>
            <a:rPr lang="ru-RU" dirty="0"/>
            <a:t>с использованием примерных рабочих программ, размещенных на информационном ресурсе в сети «Интернет» Единое содержание общего образования (</a:t>
          </a:r>
          <a:r>
            <a:rPr lang="en-US" dirty="0"/>
            <a:t>https://edsoo.ru/</a:t>
          </a:r>
          <a:r>
            <a:rPr lang="ru-RU" dirty="0"/>
            <a:t>).</a:t>
          </a:r>
        </a:p>
      </dgm:t>
    </dgm:pt>
    <dgm:pt modelId="{4B144D39-9493-4515-9DD3-E604F77DB9A5}" type="parTrans" cxnId="{061222E7-7EAA-4529-9EA0-D7DB700DFB56}">
      <dgm:prSet/>
      <dgm:spPr/>
      <dgm:t>
        <a:bodyPr/>
        <a:lstStyle/>
        <a:p>
          <a:endParaRPr lang="ru-RU"/>
        </a:p>
      </dgm:t>
    </dgm:pt>
    <dgm:pt modelId="{711E7EB5-8F84-4D38-97F3-678CA72F8F37}" type="sibTrans" cxnId="{061222E7-7EAA-4529-9EA0-D7DB700DFB56}">
      <dgm:prSet/>
      <dgm:spPr/>
      <dgm:t>
        <a:bodyPr/>
        <a:lstStyle/>
        <a:p>
          <a:endParaRPr lang="ru-RU"/>
        </a:p>
      </dgm:t>
    </dgm:pt>
    <dgm:pt modelId="{55257B38-F7A4-4393-902F-FD52C928EAD2}" type="pres">
      <dgm:prSet presAssocID="{311A9F1F-481B-4CD1-83C9-B4ABED18D0E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D9F060-2A6A-49B6-B0C5-F519F17D89A0}" type="pres">
      <dgm:prSet presAssocID="{46710471-E6C2-49B7-9251-B74840B8DB96}" presName="comp" presStyleCnt="0"/>
      <dgm:spPr/>
    </dgm:pt>
    <dgm:pt modelId="{E2D8B885-5E4C-4DB4-9F66-F1895352E3D2}" type="pres">
      <dgm:prSet presAssocID="{46710471-E6C2-49B7-9251-B74840B8DB96}" presName="box" presStyleLbl="node1" presStyleIdx="0" presStyleCnt="1"/>
      <dgm:spPr/>
      <dgm:t>
        <a:bodyPr/>
        <a:lstStyle/>
        <a:p>
          <a:endParaRPr lang="ru-RU"/>
        </a:p>
      </dgm:t>
    </dgm:pt>
    <dgm:pt modelId="{DDDBA373-A663-4924-AB5D-485842398732}" type="pres">
      <dgm:prSet presAssocID="{46710471-E6C2-49B7-9251-B74840B8DB96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41000" r="-41000"/>
          </a:stretch>
        </a:blipFill>
      </dgm:spPr>
      <dgm:extLst>
        <a:ext uri="{E40237B7-FDA0-4F09-8148-C483321AD2D9}">
          <dgm14:cNvPr xmlns:dgm14="http://schemas.microsoft.com/office/drawing/2010/diagram" id="0" name="" descr="Попасть в яблочко"/>
        </a:ext>
      </dgm:extLst>
    </dgm:pt>
    <dgm:pt modelId="{04519F9A-8B3B-4EAB-9A85-1DABBA05EE04}" type="pres">
      <dgm:prSet presAssocID="{46710471-E6C2-49B7-9251-B74840B8DB9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5CAEA3-228F-49E5-9718-1F385966A38D}" type="presOf" srcId="{311A9F1F-481B-4CD1-83C9-B4ABED18D0EA}" destId="{55257B38-F7A4-4393-902F-FD52C928EAD2}" srcOrd="0" destOrd="0" presId="urn:microsoft.com/office/officeart/2005/8/layout/vList4"/>
    <dgm:cxn modelId="{061222E7-7EAA-4529-9EA0-D7DB700DFB56}" srcId="{311A9F1F-481B-4CD1-83C9-B4ABED18D0EA}" destId="{46710471-E6C2-49B7-9251-B74840B8DB96}" srcOrd="0" destOrd="0" parTransId="{4B144D39-9493-4515-9DD3-E604F77DB9A5}" sibTransId="{711E7EB5-8F84-4D38-97F3-678CA72F8F37}"/>
    <dgm:cxn modelId="{DD8AA580-A8FD-4A03-AA51-C5C08BF07C93}" type="presOf" srcId="{46710471-E6C2-49B7-9251-B74840B8DB96}" destId="{04519F9A-8B3B-4EAB-9A85-1DABBA05EE04}" srcOrd="1" destOrd="0" presId="urn:microsoft.com/office/officeart/2005/8/layout/vList4"/>
    <dgm:cxn modelId="{D1044963-FEA2-4F1C-899A-BE8C2BC17D96}" type="presOf" srcId="{46710471-E6C2-49B7-9251-B74840B8DB96}" destId="{E2D8B885-5E4C-4DB4-9F66-F1895352E3D2}" srcOrd="0" destOrd="0" presId="urn:microsoft.com/office/officeart/2005/8/layout/vList4"/>
    <dgm:cxn modelId="{BA8D594E-CDBA-4CA8-9C37-83B837BED6B6}" type="presParOf" srcId="{55257B38-F7A4-4393-902F-FD52C928EAD2}" destId="{1CD9F060-2A6A-49B6-B0C5-F519F17D89A0}" srcOrd="0" destOrd="0" presId="urn:microsoft.com/office/officeart/2005/8/layout/vList4"/>
    <dgm:cxn modelId="{F303E45E-4140-47F7-A1A9-AF6EEB570FDB}" type="presParOf" srcId="{1CD9F060-2A6A-49B6-B0C5-F519F17D89A0}" destId="{E2D8B885-5E4C-4DB4-9F66-F1895352E3D2}" srcOrd="0" destOrd="0" presId="urn:microsoft.com/office/officeart/2005/8/layout/vList4"/>
    <dgm:cxn modelId="{0A8CCCBE-E4A6-46E9-AEE5-F2178595F708}" type="presParOf" srcId="{1CD9F060-2A6A-49B6-B0C5-F519F17D89A0}" destId="{DDDBA373-A663-4924-AB5D-485842398732}" srcOrd="1" destOrd="0" presId="urn:microsoft.com/office/officeart/2005/8/layout/vList4"/>
    <dgm:cxn modelId="{D0A87332-48C3-41CB-B7D9-90F1EEB100F3}" type="presParOf" srcId="{1CD9F060-2A6A-49B6-B0C5-F519F17D89A0}" destId="{04519F9A-8B3B-4EAB-9A85-1DABBA05EE04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1A9F1F-481B-4CD1-83C9-B4ABED18D0E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10471-E6C2-49B7-9251-B74840B8DB96}">
      <dgm:prSet custT="1"/>
      <dgm:spPr/>
      <dgm:t>
        <a:bodyPr/>
        <a:lstStyle/>
        <a:p>
          <a:r>
            <a:rPr lang="ru-RU" sz="2000" dirty="0"/>
            <a:t>Анализ результатов оценки качества подготовки обучающихся (не мене 70% от списочного состава), участвующих в оценочных процедурах, преодолевших минимальный порог (60% правильных ответов), полученных в ходе оценивания достижения ими результатов обучения, по федеральным оценочным материалам.</a:t>
          </a:r>
        </a:p>
        <a:p>
          <a:r>
            <a:rPr lang="ru-RU" sz="2000" dirty="0"/>
            <a:t>Оценочные процедуры проводятся в форме контрольной работы или тестирования по </a:t>
          </a:r>
          <a:r>
            <a:rPr lang="ru-RU" sz="2000" b="1" dirty="0"/>
            <a:t>не более двум учебным предметам</a:t>
          </a:r>
          <a:r>
            <a:rPr lang="ru-RU" sz="2000" dirty="0"/>
            <a:t> по материалам, содержащимся в федеральной информационной системе оценки качества образования.</a:t>
          </a:r>
        </a:p>
        <a:p>
          <a:r>
            <a:rPr lang="ru-RU" sz="2000" dirty="0"/>
            <a:t> </a:t>
          </a:r>
        </a:p>
      </dgm:t>
    </dgm:pt>
    <dgm:pt modelId="{4B144D39-9493-4515-9DD3-E604F77DB9A5}" type="parTrans" cxnId="{061222E7-7EAA-4529-9EA0-D7DB700DFB56}">
      <dgm:prSet/>
      <dgm:spPr/>
      <dgm:t>
        <a:bodyPr/>
        <a:lstStyle/>
        <a:p>
          <a:endParaRPr lang="ru-RU"/>
        </a:p>
      </dgm:t>
    </dgm:pt>
    <dgm:pt modelId="{711E7EB5-8F84-4D38-97F3-678CA72F8F37}" type="sibTrans" cxnId="{061222E7-7EAA-4529-9EA0-D7DB700DFB56}">
      <dgm:prSet/>
      <dgm:spPr/>
      <dgm:t>
        <a:bodyPr/>
        <a:lstStyle/>
        <a:p>
          <a:endParaRPr lang="ru-RU"/>
        </a:p>
      </dgm:t>
    </dgm:pt>
    <dgm:pt modelId="{55257B38-F7A4-4393-902F-FD52C928EAD2}" type="pres">
      <dgm:prSet presAssocID="{311A9F1F-481B-4CD1-83C9-B4ABED18D0E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D9F060-2A6A-49B6-B0C5-F519F17D89A0}" type="pres">
      <dgm:prSet presAssocID="{46710471-E6C2-49B7-9251-B74840B8DB96}" presName="comp" presStyleCnt="0"/>
      <dgm:spPr/>
    </dgm:pt>
    <dgm:pt modelId="{E2D8B885-5E4C-4DB4-9F66-F1895352E3D2}" type="pres">
      <dgm:prSet presAssocID="{46710471-E6C2-49B7-9251-B74840B8DB96}" presName="box" presStyleLbl="node1" presStyleIdx="0" presStyleCnt="1"/>
      <dgm:spPr/>
      <dgm:t>
        <a:bodyPr/>
        <a:lstStyle/>
        <a:p>
          <a:endParaRPr lang="ru-RU"/>
        </a:p>
      </dgm:t>
    </dgm:pt>
    <dgm:pt modelId="{DDDBA373-A663-4924-AB5D-485842398732}" type="pres">
      <dgm:prSet presAssocID="{46710471-E6C2-49B7-9251-B74840B8DB96}" presName="img" presStyleLbl="fgImgPlace1" presStyleIdx="0" presStyleCnt="1" custScaleX="917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41000" r="-41000"/>
          </a:stretch>
        </a:blipFill>
      </dgm:spPr>
      <dgm:extLst>
        <a:ext uri="{E40237B7-FDA0-4F09-8148-C483321AD2D9}">
          <dgm14:cNvPr xmlns:dgm14="http://schemas.microsoft.com/office/drawing/2010/diagram" id="0" name="" descr="Профессор"/>
        </a:ext>
      </dgm:extLst>
    </dgm:pt>
    <dgm:pt modelId="{04519F9A-8B3B-4EAB-9A85-1DABBA05EE04}" type="pres">
      <dgm:prSet presAssocID="{46710471-E6C2-49B7-9251-B74840B8DB9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5CAEA3-228F-49E5-9718-1F385966A38D}" type="presOf" srcId="{311A9F1F-481B-4CD1-83C9-B4ABED18D0EA}" destId="{55257B38-F7A4-4393-902F-FD52C928EAD2}" srcOrd="0" destOrd="0" presId="urn:microsoft.com/office/officeart/2005/8/layout/vList4"/>
    <dgm:cxn modelId="{061222E7-7EAA-4529-9EA0-D7DB700DFB56}" srcId="{311A9F1F-481B-4CD1-83C9-B4ABED18D0EA}" destId="{46710471-E6C2-49B7-9251-B74840B8DB96}" srcOrd="0" destOrd="0" parTransId="{4B144D39-9493-4515-9DD3-E604F77DB9A5}" sibTransId="{711E7EB5-8F84-4D38-97F3-678CA72F8F37}"/>
    <dgm:cxn modelId="{DD8AA580-A8FD-4A03-AA51-C5C08BF07C93}" type="presOf" srcId="{46710471-E6C2-49B7-9251-B74840B8DB96}" destId="{04519F9A-8B3B-4EAB-9A85-1DABBA05EE04}" srcOrd="1" destOrd="0" presId="urn:microsoft.com/office/officeart/2005/8/layout/vList4"/>
    <dgm:cxn modelId="{D1044963-FEA2-4F1C-899A-BE8C2BC17D96}" type="presOf" srcId="{46710471-E6C2-49B7-9251-B74840B8DB96}" destId="{E2D8B885-5E4C-4DB4-9F66-F1895352E3D2}" srcOrd="0" destOrd="0" presId="urn:microsoft.com/office/officeart/2005/8/layout/vList4"/>
    <dgm:cxn modelId="{BA8D594E-CDBA-4CA8-9C37-83B837BED6B6}" type="presParOf" srcId="{55257B38-F7A4-4393-902F-FD52C928EAD2}" destId="{1CD9F060-2A6A-49B6-B0C5-F519F17D89A0}" srcOrd="0" destOrd="0" presId="urn:microsoft.com/office/officeart/2005/8/layout/vList4"/>
    <dgm:cxn modelId="{F303E45E-4140-47F7-A1A9-AF6EEB570FDB}" type="presParOf" srcId="{1CD9F060-2A6A-49B6-B0C5-F519F17D89A0}" destId="{E2D8B885-5E4C-4DB4-9F66-F1895352E3D2}" srcOrd="0" destOrd="0" presId="urn:microsoft.com/office/officeart/2005/8/layout/vList4"/>
    <dgm:cxn modelId="{0A8CCCBE-E4A6-46E9-AEE5-F2178595F708}" type="presParOf" srcId="{1CD9F060-2A6A-49B6-B0C5-F519F17D89A0}" destId="{DDDBA373-A663-4924-AB5D-485842398732}" srcOrd="1" destOrd="0" presId="urn:microsoft.com/office/officeart/2005/8/layout/vList4"/>
    <dgm:cxn modelId="{D0A87332-48C3-41CB-B7D9-90F1EEB100F3}" type="presParOf" srcId="{1CD9F060-2A6A-49B6-B0C5-F519F17D89A0}" destId="{04519F9A-8B3B-4EAB-9A85-1DABBA05EE04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D2518-B44A-47AD-A44F-FAEF7F016246}">
      <dsp:nvSpPr>
        <dsp:cNvPr id="0" name=""/>
        <dsp:cNvSpPr/>
      </dsp:nvSpPr>
      <dsp:spPr>
        <a:xfrm>
          <a:off x="507231" y="5319"/>
          <a:ext cx="7492321" cy="36486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Соблюдение</a:t>
          </a:r>
          <a:r>
            <a:rPr lang="ru-RU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обязательных требований, установленных </a:t>
          </a:r>
          <a:r>
            <a:rPr lang="ru-RU" sz="2000" b="1" kern="1200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законодательством</a:t>
          </a:r>
          <a:r>
            <a:rPr lang="ru-RU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об образовании</a:t>
          </a:r>
          <a:r>
            <a:rPr lang="ru-RU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в том числе </a:t>
          </a:r>
          <a:r>
            <a:rPr lang="ru-RU" sz="2000" b="1" kern="1200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лицензионных требований</a:t>
          </a:r>
          <a:r>
            <a:rPr lang="ru-RU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к образовательной деятельности и требований, установленных </a:t>
          </a:r>
          <a:r>
            <a:rPr lang="ru-RU" sz="2000" b="1" kern="1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федеральными государственными образовательными стандартами</a:t>
          </a:r>
          <a:r>
            <a:rPr lang="ru-RU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и требований к выполнению </a:t>
          </a:r>
          <a:r>
            <a:rPr lang="ru-RU" sz="2000" b="1" kern="1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аккредитационных показателей</a:t>
          </a:r>
          <a:endParaRPr lang="ru-RU" sz="2000" b="1" kern="1200" dirty="0">
            <a:solidFill>
              <a:schemeClr val="bg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2475260" y="112185"/>
        <a:ext cx="5417426" cy="3434945"/>
      </dsp:txXfrm>
    </dsp:sp>
    <dsp:sp modelId="{9EEA6118-F981-453F-BB11-C0A663F79FBB}">
      <dsp:nvSpPr>
        <dsp:cNvPr id="0" name=""/>
        <dsp:cNvSpPr/>
      </dsp:nvSpPr>
      <dsp:spPr>
        <a:xfrm>
          <a:off x="0" y="0"/>
          <a:ext cx="1662760" cy="28468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D2518-B44A-47AD-A44F-FAEF7F016246}">
      <dsp:nvSpPr>
        <dsp:cNvPr id="0" name=""/>
        <dsp:cNvSpPr/>
      </dsp:nvSpPr>
      <dsp:spPr>
        <a:xfrm>
          <a:off x="0" y="0"/>
          <a:ext cx="6253284" cy="2174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rPr>
            <a:t>приказ Министерства просвещения Российской Федерации от 29.11.2021 г. </a:t>
          </a:r>
          <a:br>
            <a:rPr lang="ru-RU" sz="2000" b="1" kern="12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rPr>
          </a:br>
          <a:r>
            <a:rPr lang="ru-RU" sz="2000" b="1" kern="12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rPr>
            <a:t>№ 868 </a:t>
          </a:r>
          <a:r>
            <a:rPr lang="ru-RU" sz="2000" b="0" kern="1200" dirty="0">
              <a:effectLst/>
              <a:latin typeface="Times New Roman"/>
              <a:ea typeface="Calibri"/>
              <a:cs typeface="Times New Roman"/>
            </a:rPr>
            <a:t>«Об утверждении аккредитационных показателей по основным образовательным программам - образовательным программам  начального, основного и среднего общего образования»</a:t>
          </a:r>
          <a:endParaRPr lang="ru-RU" sz="2000" b="0" kern="1200" dirty="0"/>
        </a:p>
      </dsp:txBody>
      <dsp:txXfrm>
        <a:off x="1360294" y="0"/>
        <a:ext cx="4892989" cy="2174179"/>
      </dsp:txXfrm>
    </dsp:sp>
    <dsp:sp modelId="{9EEA6118-F981-453F-BB11-C0A663F79FBB}">
      <dsp:nvSpPr>
        <dsp:cNvPr id="0" name=""/>
        <dsp:cNvSpPr/>
      </dsp:nvSpPr>
      <dsp:spPr>
        <a:xfrm>
          <a:off x="394900" y="705680"/>
          <a:ext cx="680132" cy="7628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6EE2A-4F8A-4D83-AEEE-7B27D6B7E1E7}">
      <dsp:nvSpPr>
        <dsp:cNvPr id="0" name=""/>
        <dsp:cNvSpPr/>
      </dsp:nvSpPr>
      <dsp:spPr>
        <a:xfrm>
          <a:off x="0" y="2235818"/>
          <a:ext cx="6253284" cy="1782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rPr>
            <a:t>приказ Министерства просвещения Российской Федерации от 29.11.2021 г. </a:t>
          </a:r>
          <a:r>
            <a:rPr lang="ru-RU" sz="2000" b="1" kern="12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rPr>
            <a:t/>
          </a:r>
          <a:br>
            <a:rPr lang="ru-RU" sz="2000" b="1" kern="12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rPr>
          </a:br>
          <a:r>
            <a:rPr lang="ru-RU" sz="2000" b="1" kern="12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rPr>
            <a:t>№ </a:t>
          </a:r>
          <a:r>
            <a:rPr lang="ru-RU" sz="2000" b="1" kern="12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Calibri"/>
              <a:cs typeface="Times New Roman"/>
            </a:rPr>
            <a:t>869 </a:t>
          </a:r>
          <a:r>
            <a:rPr lang="ru-RU" sz="2000" b="0" kern="1200" dirty="0">
              <a:effectLst/>
              <a:latin typeface="Times New Roman"/>
              <a:ea typeface="Calibri"/>
              <a:cs typeface="Times New Roman"/>
            </a:rPr>
            <a:t>«Об утверждении аккредитационных показателей по образовательным программам среднего профессионального образования».</a:t>
          </a: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1360294" y="2235818"/>
        <a:ext cx="4892989" cy="1782332"/>
      </dsp:txXfrm>
    </dsp:sp>
    <dsp:sp modelId="{666FC133-76AF-4036-9B5F-4A16240DA6AE}">
      <dsp:nvSpPr>
        <dsp:cNvPr id="0" name=""/>
        <dsp:cNvSpPr/>
      </dsp:nvSpPr>
      <dsp:spPr>
        <a:xfrm>
          <a:off x="364246" y="2786299"/>
          <a:ext cx="741439" cy="7773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EE763-84BB-4C76-8164-00125554F2A8}">
      <dsp:nvSpPr>
        <dsp:cNvPr id="0" name=""/>
        <dsp:cNvSpPr/>
      </dsp:nvSpPr>
      <dsp:spPr>
        <a:xfrm>
          <a:off x="0" y="0"/>
          <a:ext cx="8452338" cy="1278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Calibri" panose="020F0502020204030204" pitchFamily="34" charset="0"/>
              <a:cs typeface="Calibri" panose="020F0502020204030204" pitchFamily="34" charset="0"/>
            </a:rPr>
            <a:t>Установление фактов, обстоятельств, характеризующих соблюдение организацией, осуществляющей образовательную деятельность, требований, в том числе установленных  федеральным государственным образовательным стандартом</a:t>
          </a:r>
        </a:p>
      </dsp:txBody>
      <dsp:txXfrm>
        <a:off x="1818334" y="0"/>
        <a:ext cx="6634003" cy="1278665"/>
      </dsp:txXfrm>
    </dsp:sp>
    <dsp:sp modelId="{A46865A9-AABD-43CB-9867-B94C8DBF6B23}">
      <dsp:nvSpPr>
        <dsp:cNvPr id="0" name=""/>
        <dsp:cNvSpPr/>
      </dsp:nvSpPr>
      <dsp:spPr>
        <a:xfrm>
          <a:off x="127866" y="127866"/>
          <a:ext cx="1690467" cy="10229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0CCC6-D900-407C-B0C5-68CF7F599938}">
      <dsp:nvSpPr>
        <dsp:cNvPr id="0" name=""/>
        <dsp:cNvSpPr/>
      </dsp:nvSpPr>
      <dsp:spPr>
        <a:xfrm>
          <a:off x="0" y="1406532"/>
          <a:ext cx="8452338" cy="1278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Calibri" panose="020F0502020204030204" pitchFamily="34" charset="0"/>
              <a:cs typeface="Calibri" panose="020F0502020204030204" pitchFamily="34" charset="0"/>
            </a:rPr>
            <a:t>Установление тождеств (различий), характеризующих соблюдение организацией: </a:t>
          </a:r>
          <a:r>
            <a:rPr lang="ru-RU" sz="1700" b="1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объективности/необъективности </a:t>
          </a:r>
          <a:r>
            <a:rPr lang="ru-RU" sz="1700" kern="1200" dirty="0">
              <a:latin typeface="Calibri" panose="020F0502020204030204" pitchFamily="34" charset="0"/>
              <a:cs typeface="Calibri" panose="020F0502020204030204" pitchFamily="34" charset="0"/>
            </a:rPr>
            <a:t>внутренней системы оценки качества подготовки обучающихся  требованиям федеральных государственных образовательных стандартов</a:t>
          </a:r>
        </a:p>
      </dsp:txBody>
      <dsp:txXfrm>
        <a:off x="1818334" y="1406532"/>
        <a:ext cx="6634003" cy="1278665"/>
      </dsp:txXfrm>
    </dsp:sp>
    <dsp:sp modelId="{D0E2F99C-4285-4C35-9BEC-2C2731F31C6C}">
      <dsp:nvSpPr>
        <dsp:cNvPr id="0" name=""/>
        <dsp:cNvSpPr/>
      </dsp:nvSpPr>
      <dsp:spPr>
        <a:xfrm>
          <a:off x="127866" y="1534398"/>
          <a:ext cx="1690467" cy="10229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61000" b="-6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C108D-54EC-45C5-91A9-56D1C0A212F7}">
      <dsp:nvSpPr>
        <dsp:cNvPr id="0" name=""/>
        <dsp:cNvSpPr/>
      </dsp:nvSpPr>
      <dsp:spPr>
        <a:xfrm>
          <a:off x="0" y="2813064"/>
          <a:ext cx="8452338" cy="1278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Calibri" panose="020F0502020204030204" pitchFamily="34" charset="0"/>
              <a:cs typeface="Calibri" panose="020F0502020204030204" pitchFamily="34" charset="0"/>
            </a:rPr>
            <a:t>Установление тождеств (различий), характеризующих соблюдение организацией </a:t>
          </a:r>
          <a:r>
            <a:rPr lang="ru-RU" sz="1700" b="1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полноты/неполноты реализации </a:t>
          </a:r>
          <a:r>
            <a:rPr lang="ru-RU" sz="1700" kern="1200" dirty="0">
              <a:latin typeface="Calibri" panose="020F0502020204030204" pitchFamily="34" charset="0"/>
              <a:cs typeface="Calibri" panose="020F0502020204030204" pitchFamily="34" charset="0"/>
            </a:rPr>
            <a:t>образовательной программы</a:t>
          </a:r>
        </a:p>
      </dsp:txBody>
      <dsp:txXfrm>
        <a:off x="1818334" y="2813064"/>
        <a:ext cx="6634003" cy="1278665"/>
      </dsp:txXfrm>
    </dsp:sp>
    <dsp:sp modelId="{DF4B91A7-156E-43E5-9F26-B585726AF561}">
      <dsp:nvSpPr>
        <dsp:cNvPr id="0" name=""/>
        <dsp:cNvSpPr/>
      </dsp:nvSpPr>
      <dsp:spPr>
        <a:xfrm>
          <a:off x="127866" y="2940930"/>
          <a:ext cx="1690467" cy="10229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 t="-61000" b="-6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8B885-5E4C-4DB4-9F66-F1895352E3D2}">
      <dsp:nvSpPr>
        <dsp:cNvPr id="0" name=""/>
        <dsp:cNvSpPr/>
      </dsp:nvSpPr>
      <dsp:spPr>
        <a:xfrm>
          <a:off x="0" y="0"/>
          <a:ext cx="8402272" cy="3840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Анализ образовательной программы, размещенной на официальном сайте организации в сети «Интернет», на </a:t>
          </a:r>
          <a:r>
            <a:rPr lang="ru-RU" sz="2400" b="1" u="sng" kern="1200" dirty="0"/>
            <a:t>соответствие структуры и содержания </a:t>
          </a:r>
          <a:r>
            <a:rPr lang="ru-RU" sz="2400" b="0" u="none" kern="1200" dirty="0"/>
            <a:t>образовательных программ </a:t>
          </a:r>
          <a:r>
            <a:rPr lang="ru-RU" sz="2400" b="1" u="sng" kern="1200" dirty="0"/>
            <a:t>требованиям, установленным ФГОС НОО</a:t>
          </a:r>
          <a:r>
            <a:rPr lang="ru-RU" sz="2400" b="1" kern="1200" dirty="0"/>
            <a:t>, </a:t>
          </a:r>
          <a:r>
            <a:rPr lang="ru-RU" sz="2400" b="1" u="sng" kern="1200" dirty="0"/>
            <a:t>ФГОС ООО, ФГОС СОО</a:t>
          </a:r>
          <a:r>
            <a:rPr lang="ru-RU" sz="2400" u="sng" kern="1200" dirty="0"/>
            <a:t> </a:t>
          </a:r>
          <a:r>
            <a:rPr lang="ru-RU" sz="2400" kern="1200" dirty="0"/>
            <a:t>с использованием примерных рабочих программ, размещенных на информационном ресурсе в сети «Интернет» Единое содержание общего образования (</a:t>
          </a:r>
          <a:r>
            <a:rPr lang="en-US" sz="2400" kern="1200" dirty="0"/>
            <a:t>https://edsoo.ru/</a:t>
          </a:r>
          <a:r>
            <a:rPr lang="ru-RU" sz="2400" kern="1200" dirty="0"/>
            <a:t>).</a:t>
          </a:r>
        </a:p>
      </dsp:txBody>
      <dsp:txXfrm>
        <a:off x="2064552" y="0"/>
        <a:ext cx="6337719" cy="3840984"/>
      </dsp:txXfrm>
    </dsp:sp>
    <dsp:sp modelId="{DDDBA373-A663-4924-AB5D-485842398732}">
      <dsp:nvSpPr>
        <dsp:cNvPr id="0" name=""/>
        <dsp:cNvSpPr/>
      </dsp:nvSpPr>
      <dsp:spPr>
        <a:xfrm>
          <a:off x="384098" y="384098"/>
          <a:ext cx="1680454" cy="30727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8B885-5E4C-4DB4-9F66-F1895352E3D2}">
      <dsp:nvSpPr>
        <dsp:cNvPr id="0" name=""/>
        <dsp:cNvSpPr/>
      </dsp:nvSpPr>
      <dsp:spPr>
        <a:xfrm>
          <a:off x="0" y="0"/>
          <a:ext cx="8402272" cy="3840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Анализ образовательной программы, размещенной на официальном сайте организации в сети «Интернет», на </a:t>
          </a:r>
          <a:r>
            <a:rPr lang="ru-RU" sz="2300" b="1" u="sng" kern="1200" dirty="0"/>
            <a:t>соответствие планируемых результатов</a:t>
          </a:r>
          <a:r>
            <a:rPr lang="ru-RU" sz="2300" u="sng" kern="1200" dirty="0"/>
            <a:t> </a:t>
          </a:r>
          <a:r>
            <a:rPr lang="ru-RU" sz="2300" kern="1200" dirty="0"/>
            <a:t>освоения образовательной программы </a:t>
          </a:r>
          <a:r>
            <a:rPr lang="ru-RU" sz="2300" b="1" u="sng" kern="1200" dirty="0"/>
            <a:t>требованиям, установленным ФГОС НОО</a:t>
          </a:r>
          <a:r>
            <a:rPr lang="ru-RU" sz="2300" b="1" kern="1200" dirty="0"/>
            <a:t>, </a:t>
          </a:r>
          <a:r>
            <a:rPr lang="ru-RU" sz="2300" b="1" u="sng" kern="1200" dirty="0"/>
            <a:t>ФГОС ООО, ФГОС СОО</a:t>
          </a:r>
          <a:r>
            <a:rPr lang="ru-RU" sz="2300" u="sng" kern="1200" dirty="0"/>
            <a:t> </a:t>
          </a:r>
          <a:r>
            <a:rPr lang="ru-RU" sz="2300" kern="1200" dirty="0"/>
            <a:t>с использованием примерных рабочих программ, размещенных на информационном ресурсе в сети «Интернет» Единое содержание общего образования (</a:t>
          </a:r>
          <a:r>
            <a:rPr lang="en-US" sz="2300" kern="1200" dirty="0"/>
            <a:t>https://edsoo.ru/</a:t>
          </a:r>
          <a:r>
            <a:rPr lang="ru-RU" sz="2300" kern="1200" dirty="0"/>
            <a:t>).</a:t>
          </a:r>
        </a:p>
      </dsp:txBody>
      <dsp:txXfrm>
        <a:off x="2064552" y="0"/>
        <a:ext cx="6337719" cy="3840984"/>
      </dsp:txXfrm>
    </dsp:sp>
    <dsp:sp modelId="{DDDBA373-A663-4924-AB5D-485842398732}">
      <dsp:nvSpPr>
        <dsp:cNvPr id="0" name=""/>
        <dsp:cNvSpPr/>
      </dsp:nvSpPr>
      <dsp:spPr>
        <a:xfrm>
          <a:off x="384098" y="384098"/>
          <a:ext cx="1680454" cy="30727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41000" r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8B885-5E4C-4DB4-9F66-F1895352E3D2}">
      <dsp:nvSpPr>
        <dsp:cNvPr id="0" name=""/>
        <dsp:cNvSpPr/>
      </dsp:nvSpPr>
      <dsp:spPr>
        <a:xfrm>
          <a:off x="0" y="0"/>
          <a:ext cx="8402272" cy="3840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Анализ результатов оценки качества подготовки обучающихся (не мене 70% от списочного состава), участвующих в оценочных процедурах, преодолевших минимальный порог (60% правильных ответов), полученных в ходе оценивания достижения ими результатов обучения, по федеральным оценочным материалам.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Оценочные процедуры проводятся в форме контрольной работы или тестирования по </a:t>
          </a:r>
          <a:r>
            <a:rPr lang="ru-RU" sz="2000" b="1" kern="1200" dirty="0"/>
            <a:t>не более двум учебным предметам</a:t>
          </a:r>
          <a:r>
            <a:rPr lang="ru-RU" sz="2000" kern="1200" dirty="0"/>
            <a:t> по материалам, содержащимся в федеральной информационной системе оценки качества образования.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 </a:t>
          </a:r>
        </a:p>
      </dsp:txBody>
      <dsp:txXfrm>
        <a:off x="2064552" y="0"/>
        <a:ext cx="6337719" cy="3840984"/>
      </dsp:txXfrm>
    </dsp:sp>
    <dsp:sp modelId="{DDDBA373-A663-4924-AB5D-485842398732}">
      <dsp:nvSpPr>
        <dsp:cNvPr id="0" name=""/>
        <dsp:cNvSpPr/>
      </dsp:nvSpPr>
      <dsp:spPr>
        <a:xfrm>
          <a:off x="453694" y="384098"/>
          <a:ext cx="1541262" cy="30727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41000" r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Методические рекомендации по введению ФГОС НОО И ООО от 15 12 2022 АЗ-113/03 план-график </a:t>
            </a:r>
            <a:r>
              <a:rPr lang="ru-RU" dirty="0" err="1"/>
              <a:t>сент</a:t>
            </a:r>
            <a:r>
              <a:rPr lang="ru-RU" dirty="0"/>
              <a:t> 2022 – мониторинг контроля использования ОО примерных рабочих программ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10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50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Значение показателя «имеется» устанавливается, если к проведению регулярной внутренней оценки качества образовательной программы образовательная организация привлекает работодателей и их объединения, иных юридических и (или) физических лиц, включая педагогических работников образовательной организации.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14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4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соблюдение требований по обеспечению доступности для инвалидов объектов социальной, инженерной и транспортной инфраструктур и предоставляемых услуг; 3) исполнение решений, принимаемых по результатам контрольных (надзорных) мероприятий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2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7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ФГОС ДО, утвержденного приказом </a:t>
            </a:r>
            <a:r>
              <a:rPr lang="ru-RU" sz="1200" dirty="0" err="1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Минобрнауки</a:t>
            </a:r>
            <a:r>
              <a:rPr lang="ru-RU" sz="1200" dirty="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России от 17.10.2013 № 1155</a:t>
            </a:r>
            <a:r>
              <a:rPr lang="ru-RU" sz="120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постановлением Правительства РФ от 30.11.2021 № 2124</a:t>
            </a:r>
            <a:endParaRPr lang="ru-RU" sz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3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7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Положение о лицензировании образовательной деятельности, утвержденное постановлением Правительства Российской Федерации от 18.09.2020 № 1490, Федеральный закон от 29.12.2012 № 273-ФЗ «Об образовании в Российской Федерации»),</a:t>
            </a: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Порядок организации и осуществления образовательной деятельности по дополнительным общеобразовательным утвержденный приказом Министерства просвещения Российской Федерации от 09.11.2018 № 196. </a:t>
            </a:r>
            <a:endParaRPr lang="ru-RU" sz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4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06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1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приказом Министерства просвещения Российской Федерации от 29.11.2021 № 868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6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29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7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73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Методические рекомендации по введению ФГОС НОО И ООО от 15 12 2022 АЗ-113/03 план-график </a:t>
            </a:r>
            <a:r>
              <a:rPr lang="ru-RU" dirty="0" err="1"/>
              <a:t>сент</a:t>
            </a:r>
            <a:r>
              <a:rPr lang="ru-RU" dirty="0"/>
              <a:t> 2022 – мониторинг контроля использования ОО примерных рабочих программ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8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7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Методические рекомендации по введению ФГОС НОО И ООО от 15 12 2022 АЗ-113/03 план-график </a:t>
            </a:r>
            <a:r>
              <a:rPr lang="ru-RU" dirty="0" err="1"/>
              <a:t>сент</a:t>
            </a:r>
            <a:r>
              <a:rPr lang="ru-RU" dirty="0"/>
              <a:t> 2022 – мониторинг контроля использования ОО примерных рабочих программ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9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7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23809" y="97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1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3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03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86468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598681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284a92ca7bcb8eb91b2c814141365d1c/" TargetMode="External"/><Relationship Id="rId7" Type="http://schemas.openxmlformats.org/officeDocument/2006/relationships/hyperlink" Target="https://&#1080;&#1085;&#1089;&#1090;&#1080;&#1090;&#1091;&#1090;&#1074;&#1086;&#1089;&#1087;&#1080;&#1090;&#1072;&#1085;&#1080;&#1103;.&#1088;&#1092;/programmy-vospitaniya/" TargetMode="External"/><Relationship Id="rId2" Type="http://schemas.openxmlformats.org/officeDocument/2006/relationships/hyperlink" Target="https://imcstr.ru/wp-content/uploads/2020/03/&#1055;&#1088;&#1080;&#1082;&#1072;&#1079;-&#1052;&#1080;&#1085;&#1087;&#1088;&#1086;&#1089;&#1074;&#1077;&#1097;&#1077;&#1085;&#1080;&#1103;-&#1056;&#1086;&#1089;&#1089;&#1080;&#1080;-&#1086;&#1090;02.12.2019-N-649-&#1054;&#1073;-&#1091;&#1090;&#1074;.&#1094;&#1086;&#1089;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soo.ru/Metodicheskie_posobiya_i_v.htm" TargetMode="External"/><Relationship Id="rId5" Type="http://schemas.openxmlformats.org/officeDocument/2006/relationships/hyperlink" Target="https://legalacts.ru/doc/pismo-minprosveshchenija-rossii-ot-09112021-n-tv-196804-o-napravlenii/" TargetMode="External"/><Relationship Id="rId4" Type="http://schemas.openxmlformats.org/officeDocument/2006/relationships/hyperlink" Target="https://rulaws.ru/acts/Prikaz-Minprosvescheniya-Rossii-ot-30.06.2021-N-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obrnadzor.ru/profilaktika/33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2006112" y="-2035630"/>
            <a:ext cx="5150747" cy="922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4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5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948941" y="641536"/>
            <a:ext cx="60426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Ключевые изменения законодательства </a:t>
            </a:r>
            <a:b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 образовании, требующие внимания экспертного сообщества</a:t>
            </a:r>
          </a:p>
          <a:p>
            <a:pPr algn="r">
              <a:defRPr/>
            </a:pPr>
            <a:endParaRPr lang="ru-RU" altLang="ru-RU" sz="16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defRPr/>
            </a:pP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defRPr/>
            </a:pPr>
            <a:r>
              <a:rPr lang="ru-RU" altLang="ru-RU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руководитель </a:t>
            </a: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сектора контроля качества</a:t>
            </a:r>
          </a:p>
          <a:p>
            <a:pPr algn="r"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Министерства образования Красноярского края</a:t>
            </a:r>
          </a:p>
          <a:p>
            <a:pPr algn="r"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Т.Н. </a:t>
            </a:r>
            <a:r>
              <a:rPr lang="ru-RU" alt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Конжева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600" b="1" dirty="0">
              <a:solidFill>
                <a:schemeClr val="bg1"/>
              </a:solidFill>
              <a:latin typeface="Cambria"/>
            </a:endParaRPr>
          </a:p>
          <a:p>
            <a:pPr>
              <a:tabLst>
                <a:tab pos="4483100" algn="l"/>
              </a:tabLst>
            </a:pPr>
            <a:endParaRPr lang="ru-RU" sz="2600" b="1" dirty="0">
              <a:solidFill>
                <a:srgbClr val="608DC4"/>
              </a:solidFill>
              <a:latin typeface="Cambri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520122"/>
            <a:ext cx="1054324" cy="12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3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97484"/>
            <a:ext cx="7420191" cy="648071"/>
          </a:xfrm>
        </p:spPr>
        <p:txBody>
          <a:bodyPr/>
          <a:lstStyle/>
          <a:p>
            <a:pPr algn="ctr"/>
            <a:r>
              <a:rPr lang="ru-RU" sz="1400" b="1" dirty="0">
                <a:latin typeface="Calibri" pitchFamily="34" charset="0"/>
              </a:rPr>
              <a:t/>
            </a:r>
            <a:br>
              <a:rPr lang="ru-RU" sz="1400" b="1" dirty="0">
                <a:latin typeface="Calibri" pitchFamily="34" charset="0"/>
              </a:rPr>
            </a:b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Сведения о результатах оценки качества подготовки обучающихся, участвующих в оценочных процедурах</a:t>
            </a:r>
            <a:r>
              <a:rPr lang="ru-RU" sz="2000" b="1" dirty="0">
                <a:latin typeface="Calibri" pitchFamily="34" charset="0"/>
              </a:rPr>
              <a:t/>
            </a:r>
            <a:br>
              <a:rPr lang="ru-RU" sz="2000" b="1" dirty="0">
                <a:latin typeface="Calibri" pitchFamily="34" charset="0"/>
              </a:rPr>
            </a:br>
            <a:endParaRPr lang="ru-RU" sz="2000" b="1" dirty="0">
              <a:latin typeface="Calibri" pitchFamily="34" charset="0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8C16C0FA-ECCE-4611-B135-5B50E804F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774883"/>
              </p:ext>
            </p:extLst>
          </p:nvPr>
        </p:nvGraphicFramePr>
        <p:xfrm>
          <a:off x="307973" y="1100667"/>
          <a:ext cx="8402272" cy="3840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2" descr="Образовательные стандарты | Школа Права и Эконом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бразовательные стандарты | Школа Права и Экономи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ФГО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Об обучении по ДПП ПК «Основные подходы к разработке и реализации метода  учебных проектов в условиях реализации ФГОС ООО и ФГОС СОО» — Институт  развития образования Иркутской област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Об обучении по ДПП ПК «Основные подходы к разработке и реализации метода  учебных проектов в условиях реализации ФГОС ООО и ФГОС СОО» — Институт  развития образования Иркутской област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147" y="98787"/>
            <a:ext cx="8109646" cy="660797"/>
          </a:xfrm>
        </p:spPr>
        <p:txBody>
          <a:bodyPr/>
          <a:lstStyle/>
          <a:p>
            <a:pPr algn="ctr"/>
            <a:r>
              <a:rPr lang="ru-RU" sz="2400" b="1" dirty="0">
                <a:latin typeface="Calibri" pitchFamily="34" charset="0"/>
              </a:rPr>
              <a:t>Соблюдение обязательных требований:</a:t>
            </a:r>
            <a:br>
              <a:rPr lang="ru-RU" sz="2400" b="1" dirty="0">
                <a:latin typeface="Calibri" pitchFamily="34" charset="0"/>
              </a:rPr>
            </a:br>
            <a:r>
              <a:rPr lang="ru-RU" sz="2400" b="1" dirty="0">
                <a:latin typeface="Calibri" pitchFamily="34" charset="0"/>
              </a:rPr>
              <a:t>  «изменения/дополнения» в ЭЗ</a:t>
            </a:r>
          </a:p>
        </p:txBody>
      </p:sp>
      <p:sp>
        <p:nvSpPr>
          <p:cNvPr id="13" name="Стрелка влево 12"/>
          <p:cNvSpPr/>
          <p:nvPr/>
        </p:nvSpPr>
        <p:spPr>
          <a:xfrm rot="5400000">
            <a:off x="4127674" y="2568473"/>
            <a:ext cx="1249729" cy="61293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олилиния 9"/>
          <p:cNvSpPr/>
          <p:nvPr/>
        </p:nvSpPr>
        <p:spPr>
          <a:xfrm>
            <a:off x="3275232" y="3108469"/>
            <a:ext cx="2864192" cy="1734464"/>
          </a:xfrm>
          <a:custGeom>
            <a:avLst/>
            <a:gdLst>
              <a:gd name="connsiteX0" fmla="*/ 0 w 2995716"/>
              <a:gd name="connsiteY0" fmla="*/ 946659 h 1893318"/>
              <a:gd name="connsiteX1" fmla="*/ 1497858 w 2995716"/>
              <a:gd name="connsiteY1" fmla="*/ 0 h 1893318"/>
              <a:gd name="connsiteX2" fmla="*/ 2995716 w 2995716"/>
              <a:gd name="connsiteY2" fmla="*/ 946659 h 1893318"/>
              <a:gd name="connsiteX3" fmla="*/ 1497858 w 2995716"/>
              <a:gd name="connsiteY3" fmla="*/ 1893318 h 1893318"/>
              <a:gd name="connsiteX4" fmla="*/ 0 w 2995716"/>
              <a:gd name="connsiteY4" fmla="*/ 946659 h 189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716" h="1893318">
                <a:moveTo>
                  <a:pt x="0" y="946659"/>
                </a:moveTo>
                <a:cubicBezTo>
                  <a:pt x="0" y="423834"/>
                  <a:pt x="670614" y="0"/>
                  <a:pt x="1497858" y="0"/>
                </a:cubicBezTo>
                <a:cubicBezTo>
                  <a:pt x="2325102" y="0"/>
                  <a:pt x="2995716" y="423834"/>
                  <a:pt x="2995716" y="946659"/>
                </a:cubicBezTo>
                <a:cubicBezTo>
                  <a:pt x="2995716" y="1469484"/>
                  <a:pt x="2325102" y="1893318"/>
                  <a:pt x="1497858" y="1893318"/>
                </a:cubicBezTo>
                <a:cubicBezTo>
                  <a:pt x="670614" y="1893318"/>
                  <a:pt x="0" y="1469484"/>
                  <a:pt x="0" y="94665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3952" tIns="292510" rIns="453952" bIns="29251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latin typeface="Calibri" pitchFamily="34" charset="0"/>
              <a:cs typeface="Arial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>
                <a:latin typeface="Calibri" pitchFamily="34" charset="0"/>
                <a:cs typeface="Arial"/>
              </a:rPr>
              <a:t>ЭКСПЕРТНОЕ ЗАКЛЮЧЕНИЕ</a:t>
            </a:r>
            <a:endParaRPr lang="ru-RU" sz="2000" b="1" kern="1200" dirty="0">
              <a:latin typeface="Calibri" pitchFamily="34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0" i="0" u="none" strike="noStrike" kern="1200" cap="none" dirty="0"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3275232" y="906944"/>
            <a:ext cx="2954614" cy="1262877"/>
          </a:xfrm>
          <a:custGeom>
            <a:avLst/>
            <a:gdLst>
              <a:gd name="connsiteX0" fmla="*/ 0 w 2549251"/>
              <a:gd name="connsiteY0" fmla="*/ 141024 h 1410237"/>
              <a:gd name="connsiteX1" fmla="*/ 141024 w 2549251"/>
              <a:gd name="connsiteY1" fmla="*/ 0 h 1410237"/>
              <a:gd name="connsiteX2" fmla="*/ 2408227 w 2549251"/>
              <a:gd name="connsiteY2" fmla="*/ 0 h 1410237"/>
              <a:gd name="connsiteX3" fmla="*/ 2549251 w 2549251"/>
              <a:gd name="connsiteY3" fmla="*/ 141024 h 1410237"/>
              <a:gd name="connsiteX4" fmla="*/ 2549251 w 2549251"/>
              <a:gd name="connsiteY4" fmla="*/ 1269213 h 1410237"/>
              <a:gd name="connsiteX5" fmla="*/ 2408227 w 2549251"/>
              <a:gd name="connsiteY5" fmla="*/ 1410237 h 1410237"/>
              <a:gd name="connsiteX6" fmla="*/ 141024 w 2549251"/>
              <a:gd name="connsiteY6" fmla="*/ 1410237 h 1410237"/>
              <a:gd name="connsiteX7" fmla="*/ 0 w 2549251"/>
              <a:gd name="connsiteY7" fmla="*/ 1269213 h 1410237"/>
              <a:gd name="connsiteX8" fmla="*/ 0 w 2549251"/>
              <a:gd name="connsiteY8" fmla="*/ 141024 h 141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9251" h="1410237">
                <a:moveTo>
                  <a:pt x="0" y="141024"/>
                </a:moveTo>
                <a:cubicBezTo>
                  <a:pt x="0" y="63139"/>
                  <a:pt x="63139" y="0"/>
                  <a:pt x="141024" y="0"/>
                </a:cubicBezTo>
                <a:lnTo>
                  <a:pt x="2408227" y="0"/>
                </a:lnTo>
                <a:cubicBezTo>
                  <a:pt x="2486112" y="0"/>
                  <a:pt x="2549251" y="63139"/>
                  <a:pt x="2549251" y="141024"/>
                </a:cubicBezTo>
                <a:lnTo>
                  <a:pt x="2549251" y="1269213"/>
                </a:lnTo>
                <a:cubicBezTo>
                  <a:pt x="2549251" y="1347098"/>
                  <a:pt x="2486112" y="1410237"/>
                  <a:pt x="2408227" y="1410237"/>
                </a:cubicBezTo>
                <a:lnTo>
                  <a:pt x="141024" y="1410237"/>
                </a:lnTo>
                <a:cubicBezTo>
                  <a:pt x="63139" y="1410237"/>
                  <a:pt x="0" y="1347098"/>
                  <a:pt x="0" y="1269213"/>
                </a:cubicBezTo>
                <a:lnTo>
                  <a:pt x="0" y="141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79" tIns="69879" rIns="69879" bIns="698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/>
              <a:t>Соблюдение требований к структуре и содержанию ОП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/>
              <a:t>*АП1,2 </a:t>
            </a:r>
            <a:endParaRPr lang="ru-RU" sz="1800" b="1" kern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147" y="98787"/>
            <a:ext cx="8109646" cy="660797"/>
          </a:xfrm>
        </p:spPr>
        <p:txBody>
          <a:bodyPr/>
          <a:lstStyle/>
          <a:p>
            <a:pPr algn="ctr"/>
            <a:r>
              <a:rPr lang="ru-RU" sz="2400" b="1" dirty="0">
                <a:latin typeface="Calibri" pitchFamily="34" charset="0"/>
              </a:rPr>
              <a:t>Соблюдение обязательных требований:</a:t>
            </a:r>
            <a:br>
              <a:rPr lang="ru-RU" sz="2400" b="1" dirty="0">
                <a:latin typeface="Calibri" pitchFamily="34" charset="0"/>
              </a:rPr>
            </a:br>
            <a:r>
              <a:rPr lang="ru-RU" sz="2400" b="1" dirty="0">
                <a:latin typeface="Calibri" pitchFamily="34" charset="0"/>
              </a:rPr>
              <a:t>  «изменения/дополнения» в ЭЗ</a:t>
            </a:r>
          </a:p>
        </p:txBody>
      </p:sp>
      <p:sp>
        <p:nvSpPr>
          <p:cNvPr id="13" name="Стрелка влево 12"/>
          <p:cNvSpPr/>
          <p:nvPr/>
        </p:nvSpPr>
        <p:spPr>
          <a:xfrm rot="5400000">
            <a:off x="4127674" y="2568473"/>
            <a:ext cx="1249729" cy="61293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трелка влево 10"/>
          <p:cNvSpPr/>
          <p:nvPr/>
        </p:nvSpPr>
        <p:spPr>
          <a:xfrm rot="2640000">
            <a:off x="3281497" y="2808866"/>
            <a:ext cx="944801" cy="59920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олилиния 9"/>
          <p:cNvSpPr/>
          <p:nvPr/>
        </p:nvSpPr>
        <p:spPr>
          <a:xfrm>
            <a:off x="3375432" y="3269914"/>
            <a:ext cx="2933466" cy="1893318"/>
          </a:xfrm>
          <a:custGeom>
            <a:avLst/>
            <a:gdLst>
              <a:gd name="connsiteX0" fmla="*/ 0 w 2995716"/>
              <a:gd name="connsiteY0" fmla="*/ 946659 h 1893318"/>
              <a:gd name="connsiteX1" fmla="*/ 1497858 w 2995716"/>
              <a:gd name="connsiteY1" fmla="*/ 0 h 1893318"/>
              <a:gd name="connsiteX2" fmla="*/ 2995716 w 2995716"/>
              <a:gd name="connsiteY2" fmla="*/ 946659 h 1893318"/>
              <a:gd name="connsiteX3" fmla="*/ 1497858 w 2995716"/>
              <a:gd name="connsiteY3" fmla="*/ 1893318 h 1893318"/>
              <a:gd name="connsiteX4" fmla="*/ 0 w 2995716"/>
              <a:gd name="connsiteY4" fmla="*/ 946659 h 189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716" h="1893318">
                <a:moveTo>
                  <a:pt x="0" y="946659"/>
                </a:moveTo>
                <a:cubicBezTo>
                  <a:pt x="0" y="423834"/>
                  <a:pt x="670614" y="0"/>
                  <a:pt x="1497858" y="0"/>
                </a:cubicBezTo>
                <a:cubicBezTo>
                  <a:pt x="2325102" y="0"/>
                  <a:pt x="2995716" y="423834"/>
                  <a:pt x="2995716" y="946659"/>
                </a:cubicBezTo>
                <a:cubicBezTo>
                  <a:pt x="2995716" y="1469484"/>
                  <a:pt x="2325102" y="1893318"/>
                  <a:pt x="1497858" y="1893318"/>
                </a:cubicBezTo>
                <a:cubicBezTo>
                  <a:pt x="670614" y="1893318"/>
                  <a:pt x="0" y="1469484"/>
                  <a:pt x="0" y="94665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3952" tIns="292510" rIns="453952" bIns="29251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>
                <a:latin typeface="Calibri" pitchFamily="34" charset="0"/>
                <a:cs typeface="Arial"/>
              </a:rPr>
              <a:t>ЭКСПЕРТНОЕ ЗАКЛЮЧЕНИЕ</a:t>
            </a:r>
            <a:endParaRPr lang="ru-RU" sz="2000" b="1" kern="1200" dirty="0">
              <a:latin typeface="Calibri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57693" y="1464702"/>
            <a:ext cx="2872957" cy="1410237"/>
          </a:xfrm>
          <a:custGeom>
            <a:avLst/>
            <a:gdLst>
              <a:gd name="connsiteX0" fmla="*/ 0 w 3429363"/>
              <a:gd name="connsiteY0" fmla="*/ 141024 h 1410237"/>
              <a:gd name="connsiteX1" fmla="*/ 141024 w 3429363"/>
              <a:gd name="connsiteY1" fmla="*/ 0 h 1410237"/>
              <a:gd name="connsiteX2" fmla="*/ 3288339 w 3429363"/>
              <a:gd name="connsiteY2" fmla="*/ 0 h 1410237"/>
              <a:gd name="connsiteX3" fmla="*/ 3429363 w 3429363"/>
              <a:gd name="connsiteY3" fmla="*/ 141024 h 1410237"/>
              <a:gd name="connsiteX4" fmla="*/ 3429363 w 3429363"/>
              <a:gd name="connsiteY4" fmla="*/ 1269213 h 1410237"/>
              <a:gd name="connsiteX5" fmla="*/ 3288339 w 3429363"/>
              <a:gd name="connsiteY5" fmla="*/ 1410237 h 1410237"/>
              <a:gd name="connsiteX6" fmla="*/ 141024 w 3429363"/>
              <a:gd name="connsiteY6" fmla="*/ 1410237 h 1410237"/>
              <a:gd name="connsiteX7" fmla="*/ 0 w 3429363"/>
              <a:gd name="connsiteY7" fmla="*/ 1269213 h 1410237"/>
              <a:gd name="connsiteX8" fmla="*/ 0 w 3429363"/>
              <a:gd name="connsiteY8" fmla="*/ 141024 h 141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363" h="1410237">
                <a:moveTo>
                  <a:pt x="0" y="141024"/>
                </a:moveTo>
                <a:cubicBezTo>
                  <a:pt x="0" y="63139"/>
                  <a:pt x="63139" y="0"/>
                  <a:pt x="141024" y="0"/>
                </a:cubicBezTo>
                <a:lnTo>
                  <a:pt x="3288339" y="0"/>
                </a:lnTo>
                <a:cubicBezTo>
                  <a:pt x="3366224" y="0"/>
                  <a:pt x="3429363" y="63139"/>
                  <a:pt x="3429363" y="141024"/>
                </a:cubicBezTo>
                <a:lnTo>
                  <a:pt x="3429363" y="1269213"/>
                </a:lnTo>
                <a:cubicBezTo>
                  <a:pt x="3429363" y="1347098"/>
                  <a:pt x="3366224" y="1410237"/>
                  <a:pt x="3288339" y="1410237"/>
                </a:cubicBezTo>
                <a:lnTo>
                  <a:pt x="141024" y="1410237"/>
                </a:lnTo>
                <a:cubicBezTo>
                  <a:pt x="63139" y="1410237"/>
                  <a:pt x="0" y="1347098"/>
                  <a:pt x="0" y="1269213"/>
                </a:cubicBezTo>
                <a:lnTo>
                  <a:pt x="0" y="141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79" tIns="69879" rIns="69879" bIns="698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/>
              <a:t>Соблюдение требований к условиям реализации 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275231" y="920092"/>
            <a:ext cx="2956235" cy="1249729"/>
          </a:xfrm>
          <a:custGeom>
            <a:avLst/>
            <a:gdLst>
              <a:gd name="connsiteX0" fmla="*/ 0 w 2549251"/>
              <a:gd name="connsiteY0" fmla="*/ 141024 h 1410237"/>
              <a:gd name="connsiteX1" fmla="*/ 141024 w 2549251"/>
              <a:gd name="connsiteY1" fmla="*/ 0 h 1410237"/>
              <a:gd name="connsiteX2" fmla="*/ 2408227 w 2549251"/>
              <a:gd name="connsiteY2" fmla="*/ 0 h 1410237"/>
              <a:gd name="connsiteX3" fmla="*/ 2549251 w 2549251"/>
              <a:gd name="connsiteY3" fmla="*/ 141024 h 1410237"/>
              <a:gd name="connsiteX4" fmla="*/ 2549251 w 2549251"/>
              <a:gd name="connsiteY4" fmla="*/ 1269213 h 1410237"/>
              <a:gd name="connsiteX5" fmla="*/ 2408227 w 2549251"/>
              <a:gd name="connsiteY5" fmla="*/ 1410237 h 1410237"/>
              <a:gd name="connsiteX6" fmla="*/ 141024 w 2549251"/>
              <a:gd name="connsiteY6" fmla="*/ 1410237 h 1410237"/>
              <a:gd name="connsiteX7" fmla="*/ 0 w 2549251"/>
              <a:gd name="connsiteY7" fmla="*/ 1269213 h 1410237"/>
              <a:gd name="connsiteX8" fmla="*/ 0 w 2549251"/>
              <a:gd name="connsiteY8" fmla="*/ 141024 h 141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9251" h="1410237">
                <a:moveTo>
                  <a:pt x="0" y="141024"/>
                </a:moveTo>
                <a:cubicBezTo>
                  <a:pt x="0" y="63139"/>
                  <a:pt x="63139" y="0"/>
                  <a:pt x="141024" y="0"/>
                </a:cubicBezTo>
                <a:lnTo>
                  <a:pt x="2408227" y="0"/>
                </a:lnTo>
                <a:cubicBezTo>
                  <a:pt x="2486112" y="0"/>
                  <a:pt x="2549251" y="63139"/>
                  <a:pt x="2549251" y="141024"/>
                </a:cubicBezTo>
                <a:lnTo>
                  <a:pt x="2549251" y="1269213"/>
                </a:lnTo>
                <a:cubicBezTo>
                  <a:pt x="2549251" y="1347098"/>
                  <a:pt x="2486112" y="1410237"/>
                  <a:pt x="2408227" y="1410237"/>
                </a:cubicBezTo>
                <a:lnTo>
                  <a:pt x="141024" y="1410237"/>
                </a:lnTo>
                <a:cubicBezTo>
                  <a:pt x="63139" y="1410237"/>
                  <a:pt x="0" y="1347098"/>
                  <a:pt x="0" y="1269213"/>
                </a:cubicBezTo>
                <a:lnTo>
                  <a:pt x="0" y="141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79" tIns="69879" rIns="69879" bIns="698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/>
              <a:t>Соблюдение требований к структуре и содержанию ОП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/>
              <a:t>*АП1,2 </a:t>
            </a:r>
            <a:endParaRPr lang="ru-RU" sz="1600" b="1" kern="1200" dirty="0">
              <a:latin typeface="Calibri" pitchFamily="34" charset="0"/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147" y="98787"/>
            <a:ext cx="8109646" cy="660797"/>
          </a:xfrm>
        </p:spPr>
        <p:txBody>
          <a:bodyPr/>
          <a:lstStyle/>
          <a:p>
            <a:pPr algn="ctr"/>
            <a:r>
              <a:rPr lang="ru-RU" sz="2400" b="1" dirty="0">
                <a:latin typeface="Calibri" pitchFamily="34" charset="0"/>
              </a:rPr>
              <a:t>Соблюдение обязательных требований:</a:t>
            </a:r>
            <a:br>
              <a:rPr lang="ru-RU" sz="2400" b="1" dirty="0">
                <a:latin typeface="Calibri" pitchFamily="34" charset="0"/>
              </a:rPr>
            </a:br>
            <a:r>
              <a:rPr lang="ru-RU" sz="2400" b="1" dirty="0">
                <a:latin typeface="Calibri" pitchFamily="34" charset="0"/>
              </a:rPr>
              <a:t>  «изменения/дополнения» в ЭЗ</a:t>
            </a:r>
          </a:p>
        </p:txBody>
      </p:sp>
      <p:grpSp>
        <p:nvGrpSpPr>
          <p:cNvPr id="3" name="Группа 16"/>
          <p:cNvGrpSpPr/>
          <p:nvPr/>
        </p:nvGrpSpPr>
        <p:grpSpPr>
          <a:xfrm>
            <a:off x="3205958" y="2250074"/>
            <a:ext cx="2997733" cy="2751713"/>
            <a:chOff x="3205958" y="2250074"/>
            <a:chExt cx="2997733" cy="2751713"/>
          </a:xfrm>
        </p:grpSpPr>
        <p:sp>
          <p:nvSpPr>
            <p:cNvPr id="13" name="Стрелка влево 12"/>
            <p:cNvSpPr/>
            <p:nvPr/>
          </p:nvSpPr>
          <p:spPr>
            <a:xfrm rot="5400000">
              <a:off x="4127674" y="2568473"/>
              <a:ext cx="1249729" cy="612931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лево 14"/>
            <p:cNvSpPr/>
            <p:nvPr/>
          </p:nvSpPr>
          <p:spPr>
            <a:xfrm rot="8580000">
              <a:off x="4882935" y="2996825"/>
              <a:ext cx="1320756" cy="528839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лево 10"/>
            <p:cNvSpPr/>
            <p:nvPr/>
          </p:nvSpPr>
          <p:spPr>
            <a:xfrm rot="2640000">
              <a:off x="3281497" y="2808866"/>
              <a:ext cx="944801" cy="59920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205958" y="3108469"/>
              <a:ext cx="2933466" cy="1893318"/>
            </a:xfrm>
            <a:custGeom>
              <a:avLst/>
              <a:gdLst>
                <a:gd name="connsiteX0" fmla="*/ 0 w 2995716"/>
                <a:gd name="connsiteY0" fmla="*/ 946659 h 1893318"/>
                <a:gd name="connsiteX1" fmla="*/ 1497858 w 2995716"/>
                <a:gd name="connsiteY1" fmla="*/ 0 h 1893318"/>
                <a:gd name="connsiteX2" fmla="*/ 2995716 w 2995716"/>
                <a:gd name="connsiteY2" fmla="*/ 946659 h 1893318"/>
                <a:gd name="connsiteX3" fmla="*/ 1497858 w 2995716"/>
                <a:gd name="connsiteY3" fmla="*/ 1893318 h 1893318"/>
                <a:gd name="connsiteX4" fmla="*/ 0 w 2995716"/>
                <a:gd name="connsiteY4" fmla="*/ 946659 h 189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5716" h="1893318">
                  <a:moveTo>
                    <a:pt x="0" y="946659"/>
                  </a:moveTo>
                  <a:cubicBezTo>
                    <a:pt x="0" y="423834"/>
                    <a:pt x="670614" y="0"/>
                    <a:pt x="1497858" y="0"/>
                  </a:cubicBezTo>
                  <a:cubicBezTo>
                    <a:pt x="2325102" y="0"/>
                    <a:pt x="2995716" y="423834"/>
                    <a:pt x="2995716" y="946659"/>
                  </a:cubicBezTo>
                  <a:cubicBezTo>
                    <a:pt x="2995716" y="1469484"/>
                    <a:pt x="2325102" y="1893318"/>
                    <a:pt x="1497858" y="1893318"/>
                  </a:cubicBezTo>
                  <a:cubicBezTo>
                    <a:pt x="670614" y="1893318"/>
                    <a:pt x="0" y="1469484"/>
                    <a:pt x="0" y="94665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952" tIns="292510" rIns="453952" bIns="29251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latin typeface="Calibri" pitchFamily="34" charset="0"/>
                  <a:cs typeface="Arial"/>
                </a:rPr>
                <a:t>ЭКСПЕРТНОЕ ЗАКЛЮЧЕНИЕ</a:t>
              </a:r>
              <a:endParaRPr lang="ru-RU" sz="2000" b="1" kern="1200" dirty="0">
                <a:latin typeface="Calibri" pitchFamily="34" charset="0"/>
              </a:endParaRPr>
            </a:p>
          </p:txBody>
        </p:sp>
      </p:grpSp>
      <p:sp>
        <p:nvSpPr>
          <p:cNvPr id="12" name="Полилиния 11"/>
          <p:cNvSpPr/>
          <p:nvPr/>
        </p:nvSpPr>
        <p:spPr>
          <a:xfrm>
            <a:off x="457693" y="1464702"/>
            <a:ext cx="2872957" cy="1410237"/>
          </a:xfrm>
          <a:custGeom>
            <a:avLst/>
            <a:gdLst>
              <a:gd name="connsiteX0" fmla="*/ 0 w 3429363"/>
              <a:gd name="connsiteY0" fmla="*/ 141024 h 1410237"/>
              <a:gd name="connsiteX1" fmla="*/ 141024 w 3429363"/>
              <a:gd name="connsiteY1" fmla="*/ 0 h 1410237"/>
              <a:gd name="connsiteX2" fmla="*/ 3288339 w 3429363"/>
              <a:gd name="connsiteY2" fmla="*/ 0 h 1410237"/>
              <a:gd name="connsiteX3" fmla="*/ 3429363 w 3429363"/>
              <a:gd name="connsiteY3" fmla="*/ 141024 h 1410237"/>
              <a:gd name="connsiteX4" fmla="*/ 3429363 w 3429363"/>
              <a:gd name="connsiteY4" fmla="*/ 1269213 h 1410237"/>
              <a:gd name="connsiteX5" fmla="*/ 3288339 w 3429363"/>
              <a:gd name="connsiteY5" fmla="*/ 1410237 h 1410237"/>
              <a:gd name="connsiteX6" fmla="*/ 141024 w 3429363"/>
              <a:gd name="connsiteY6" fmla="*/ 1410237 h 1410237"/>
              <a:gd name="connsiteX7" fmla="*/ 0 w 3429363"/>
              <a:gd name="connsiteY7" fmla="*/ 1269213 h 1410237"/>
              <a:gd name="connsiteX8" fmla="*/ 0 w 3429363"/>
              <a:gd name="connsiteY8" fmla="*/ 141024 h 141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363" h="1410237">
                <a:moveTo>
                  <a:pt x="0" y="141024"/>
                </a:moveTo>
                <a:cubicBezTo>
                  <a:pt x="0" y="63139"/>
                  <a:pt x="63139" y="0"/>
                  <a:pt x="141024" y="0"/>
                </a:cubicBezTo>
                <a:lnTo>
                  <a:pt x="3288339" y="0"/>
                </a:lnTo>
                <a:cubicBezTo>
                  <a:pt x="3366224" y="0"/>
                  <a:pt x="3429363" y="63139"/>
                  <a:pt x="3429363" y="141024"/>
                </a:cubicBezTo>
                <a:lnTo>
                  <a:pt x="3429363" y="1269213"/>
                </a:lnTo>
                <a:cubicBezTo>
                  <a:pt x="3429363" y="1347098"/>
                  <a:pt x="3366224" y="1410237"/>
                  <a:pt x="3288339" y="1410237"/>
                </a:cubicBezTo>
                <a:lnTo>
                  <a:pt x="141024" y="1410237"/>
                </a:lnTo>
                <a:cubicBezTo>
                  <a:pt x="63139" y="1410237"/>
                  <a:pt x="0" y="1347098"/>
                  <a:pt x="0" y="1269213"/>
                </a:cubicBezTo>
                <a:lnTo>
                  <a:pt x="0" y="141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79" tIns="69879" rIns="69879" bIns="698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Соблюдение требований к условиям реализации 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275232" y="759584"/>
            <a:ext cx="2954614" cy="1410237"/>
          </a:xfrm>
          <a:custGeom>
            <a:avLst/>
            <a:gdLst>
              <a:gd name="connsiteX0" fmla="*/ 0 w 2549251"/>
              <a:gd name="connsiteY0" fmla="*/ 141024 h 1410237"/>
              <a:gd name="connsiteX1" fmla="*/ 141024 w 2549251"/>
              <a:gd name="connsiteY1" fmla="*/ 0 h 1410237"/>
              <a:gd name="connsiteX2" fmla="*/ 2408227 w 2549251"/>
              <a:gd name="connsiteY2" fmla="*/ 0 h 1410237"/>
              <a:gd name="connsiteX3" fmla="*/ 2549251 w 2549251"/>
              <a:gd name="connsiteY3" fmla="*/ 141024 h 1410237"/>
              <a:gd name="connsiteX4" fmla="*/ 2549251 w 2549251"/>
              <a:gd name="connsiteY4" fmla="*/ 1269213 h 1410237"/>
              <a:gd name="connsiteX5" fmla="*/ 2408227 w 2549251"/>
              <a:gd name="connsiteY5" fmla="*/ 1410237 h 1410237"/>
              <a:gd name="connsiteX6" fmla="*/ 141024 w 2549251"/>
              <a:gd name="connsiteY6" fmla="*/ 1410237 h 1410237"/>
              <a:gd name="connsiteX7" fmla="*/ 0 w 2549251"/>
              <a:gd name="connsiteY7" fmla="*/ 1269213 h 1410237"/>
              <a:gd name="connsiteX8" fmla="*/ 0 w 2549251"/>
              <a:gd name="connsiteY8" fmla="*/ 141024 h 141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9251" h="1410237">
                <a:moveTo>
                  <a:pt x="0" y="141024"/>
                </a:moveTo>
                <a:cubicBezTo>
                  <a:pt x="0" y="63139"/>
                  <a:pt x="63139" y="0"/>
                  <a:pt x="141024" y="0"/>
                </a:cubicBezTo>
                <a:lnTo>
                  <a:pt x="2408227" y="0"/>
                </a:lnTo>
                <a:cubicBezTo>
                  <a:pt x="2486112" y="0"/>
                  <a:pt x="2549251" y="63139"/>
                  <a:pt x="2549251" y="141024"/>
                </a:cubicBezTo>
                <a:lnTo>
                  <a:pt x="2549251" y="1269213"/>
                </a:lnTo>
                <a:cubicBezTo>
                  <a:pt x="2549251" y="1347098"/>
                  <a:pt x="2486112" y="1410237"/>
                  <a:pt x="2408227" y="1410237"/>
                </a:cubicBezTo>
                <a:lnTo>
                  <a:pt x="141024" y="1410237"/>
                </a:lnTo>
                <a:cubicBezTo>
                  <a:pt x="63139" y="1410237"/>
                  <a:pt x="0" y="1347098"/>
                  <a:pt x="0" y="1269213"/>
                </a:cubicBezTo>
                <a:lnTo>
                  <a:pt x="0" y="141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79" tIns="69879" rIns="69879" bIns="698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Соблюдение требований к структуре и содержанию ОП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*АП1,2 </a:t>
            </a:r>
            <a:endParaRPr lang="ru-RU" b="1" kern="1200" dirty="0">
              <a:latin typeface="Calibri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6078915" y="1851007"/>
            <a:ext cx="2895600" cy="1410237"/>
          </a:xfrm>
          <a:custGeom>
            <a:avLst/>
            <a:gdLst>
              <a:gd name="connsiteX0" fmla="*/ 0 w 3080999"/>
              <a:gd name="connsiteY0" fmla="*/ 141024 h 1410237"/>
              <a:gd name="connsiteX1" fmla="*/ 141024 w 3080999"/>
              <a:gd name="connsiteY1" fmla="*/ 0 h 1410237"/>
              <a:gd name="connsiteX2" fmla="*/ 2939975 w 3080999"/>
              <a:gd name="connsiteY2" fmla="*/ 0 h 1410237"/>
              <a:gd name="connsiteX3" fmla="*/ 3080999 w 3080999"/>
              <a:gd name="connsiteY3" fmla="*/ 141024 h 1410237"/>
              <a:gd name="connsiteX4" fmla="*/ 3080999 w 3080999"/>
              <a:gd name="connsiteY4" fmla="*/ 1269213 h 1410237"/>
              <a:gd name="connsiteX5" fmla="*/ 2939975 w 3080999"/>
              <a:gd name="connsiteY5" fmla="*/ 1410237 h 1410237"/>
              <a:gd name="connsiteX6" fmla="*/ 141024 w 3080999"/>
              <a:gd name="connsiteY6" fmla="*/ 1410237 h 1410237"/>
              <a:gd name="connsiteX7" fmla="*/ 0 w 3080999"/>
              <a:gd name="connsiteY7" fmla="*/ 1269213 h 1410237"/>
              <a:gd name="connsiteX8" fmla="*/ 0 w 3080999"/>
              <a:gd name="connsiteY8" fmla="*/ 141024 h 141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0999" h="1410237">
                <a:moveTo>
                  <a:pt x="0" y="141024"/>
                </a:moveTo>
                <a:cubicBezTo>
                  <a:pt x="0" y="63139"/>
                  <a:pt x="63139" y="0"/>
                  <a:pt x="141024" y="0"/>
                </a:cubicBezTo>
                <a:lnTo>
                  <a:pt x="2939975" y="0"/>
                </a:lnTo>
                <a:cubicBezTo>
                  <a:pt x="3017860" y="0"/>
                  <a:pt x="3080999" y="63139"/>
                  <a:pt x="3080999" y="141024"/>
                </a:cubicBezTo>
                <a:lnTo>
                  <a:pt x="3080999" y="1269213"/>
                </a:lnTo>
                <a:cubicBezTo>
                  <a:pt x="3080999" y="1347098"/>
                  <a:pt x="3017860" y="1410237"/>
                  <a:pt x="2939975" y="1410237"/>
                </a:cubicBezTo>
                <a:lnTo>
                  <a:pt x="141024" y="1410237"/>
                </a:lnTo>
                <a:cubicBezTo>
                  <a:pt x="63139" y="1410237"/>
                  <a:pt x="0" y="1347098"/>
                  <a:pt x="0" y="1269213"/>
                </a:cubicBezTo>
                <a:lnTo>
                  <a:pt x="0" y="141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79" tIns="69879" rIns="69879" bIns="698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Соблюдение требований к качеству подготовки обучающихся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*АП5 </a:t>
            </a:r>
            <a:endParaRPr lang="ru-RU" sz="1500" b="1" kern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225779"/>
            <a:ext cx="7108066" cy="609599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АККРЕДИТАЦИОННЫЕ ПОКАЗАТЕЛИ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ОБРАЗОВАТЕЛЬНЫМ ПРОГРАММАМ СРЕДНЕГО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134" y="1426068"/>
            <a:ext cx="85442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ru-RU" sz="1500" dirty="0">
              <a:solidFill>
                <a:srgbClr val="608DC4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16F248CE-8CC1-421F-A815-5F3EC5512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19660"/>
              </p:ext>
            </p:extLst>
          </p:nvPr>
        </p:nvGraphicFramePr>
        <p:xfrm>
          <a:off x="651461" y="1147907"/>
          <a:ext cx="8207405" cy="39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2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33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966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7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 п/п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Значение показателя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баллов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29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66FF"/>
                          </a:solidFill>
                          <a:effectLst/>
                          <a:latin typeface="Arial"/>
                          <a:ea typeface="Times New Roman"/>
                        </a:rPr>
                        <a:t>Для целей осуществления </a:t>
                      </a:r>
                      <a:r>
                        <a:rPr lang="ru-RU" sz="1000" b="1" dirty="0">
                          <a:solidFill>
                            <a:srgbClr val="0066FF"/>
                          </a:solidFill>
                          <a:effectLst/>
                          <a:latin typeface="Arial"/>
                          <a:ea typeface="Times New Roman"/>
                        </a:rPr>
                        <a:t>федерального государственного контроля (надзора</a:t>
                      </a:r>
                      <a:r>
                        <a:rPr lang="ru-RU" sz="1000" dirty="0">
                          <a:solidFill>
                            <a:srgbClr val="0066FF"/>
                          </a:solidFill>
                          <a:effectLst/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rgbClr val="0066FF"/>
                          </a:solidFill>
                          <a:effectLst/>
                          <a:latin typeface="Arial"/>
                          <a:ea typeface="Times New Roman"/>
                        </a:rPr>
                        <a:t> (минимальное значение 20 баллов)</a:t>
                      </a:r>
                      <a:endParaRPr lang="ru-RU" sz="1000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6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Доля обучающихся, выполнивших 70% и более заданий диагностической работы в ходе оценивания достижения обучающимися результатов обучения по соответствующей образовательной программе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результатов обучения по соответствующей образовательной программе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65% и более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6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50% - 64%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4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Менее 50%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60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Наличие внутренней системы оценки качества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Имеется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5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имеется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58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147" y="98787"/>
            <a:ext cx="8109646" cy="660797"/>
          </a:xfrm>
        </p:spPr>
        <p:txBody>
          <a:bodyPr/>
          <a:lstStyle/>
          <a:p>
            <a:pPr algn="ctr"/>
            <a:r>
              <a:rPr lang="ru-RU" sz="2400" b="1" dirty="0">
                <a:latin typeface="Calibri" pitchFamily="34" charset="0"/>
              </a:rPr>
              <a:t>Соблюдение обязательных требований:</a:t>
            </a:r>
            <a:br>
              <a:rPr lang="ru-RU" sz="2400" b="1" dirty="0">
                <a:latin typeface="Calibri" pitchFamily="34" charset="0"/>
              </a:rPr>
            </a:br>
            <a:r>
              <a:rPr lang="ru-RU" sz="2400" b="1" dirty="0">
                <a:latin typeface="Calibri" pitchFamily="34" charset="0"/>
              </a:rPr>
              <a:t>  «изменения/дополнения» в ЭЗ</a:t>
            </a:r>
          </a:p>
        </p:txBody>
      </p:sp>
      <p:sp>
        <p:nvSpPr>
          <p:cNvPr id="13" name="Стрелка влево 12"/>
          <p:cNvSpPr/>
          <p:nvPr/>
        </p:nvSpPr>
        <p:spPr>
          <a:xfrm rot="5400000">
            <a:off x="4084640" y="2488220"/>
            <a:ext cx="1249729" cy="61293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олилиния 9"/>
          <p:cNvSpPr/>
          <p:nvPr/>
        </p:nvSpPr>
        <p:spPr>
          <a:xfrm>
            <a:off x="3205958" y="3108469"/>
            <a:ext cx="2933466" cy="1734464"/>
          </a:xfrm>
          <a:custGeom>
            <a:avLst/>
            <a:gdLst>
              <a:gd name="connsiteX0" fmla="*/ 0 w 2995716"/>
              <a:gd name="connsiteY0" fmla="*/ 946659 h 1893318"/>
              <a:gd name="connsiteX1" fmla="*/ 1497858 w 2995716"/>
              <a:gd name="connsiteY1" fmla="*/ 0 h 1893318"/>
              <a:gd name="connsiteX2" fmla="*/ 2995716 w 2995716"/>
              <a:gd name="connsiteY2" fmla="*/ 946659 h 1893318"/>
              <a:gd name="connsiteX3" fmla="*/ 1497858 w 2995716"/>
              <a:gd name="connsiteY3" fmla="*/ 1893318 h 1893318"/>
              <a:gd name="connsiteX4" fmla="*/ 0 w 2995716"/>
              <a:gd name="connsiteY4" fmla="*/ 946659 h 189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716" h="1893318">
                <a:moveTo>
                  <a:pt x="0" y="946659"/>
                </a:moveTo>
                <a:cubicBezTo>
                  <a:pt x="0" y="423834"/>
                  <a:pt x="670614" y="0"/>
                  <a:pt x="1497858" y="0"/>
                </a:cubicBezTo>
                <a:cubicBezTo>
                  <a:pt x="2325102" y="0"/>
                  <a:pt x="2995716" y="423834"/>
                  <a:pt x="2995716" y="946659"/>
                </a:cubicBezTo>
                <a:cubicBezTo>
                  <a:pt x="2995716" y="1469484"/>
                  <a:pt x="2325102" y="1893318"/>
                  <a:pt x="1497858" y="1893318"/>
                </a:cubicBezTo>
                <a:cubicBezTo>
                  <a:pt x="670614" y="1893318"/>
                  <a:pt x="0" y="1469484"/>
                  <a:pt x="0" y="94665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3952" tIns="292510" rIns="453952" bIns="29251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  <a:sym typeface="Arial"/>
              </a:rPr>
              <a:t>ЭКСПЕРТНОЕ ЗАКЛЮЧЕНИЕ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3184810" y="920092"/>
            <a:ext cx="2954614" cy="1249729"/>
          </a:xfrm>
          <a:custGeom>
            <a:avLst/>
            <a:gdLst>
              <a:gd name="connsiteX0" fmla="*/ 0 w 2549251"/>
              <a:gd name="connsiteY0" fmla="*/ 141024 h 1410237"/>
              <a:gd name="connsiteX1" fmla="*/ 141024 w 2549251"/>
              <a:gd name="connsiteY1" fmla="*/ 0 h 1410237"/>
              <a:gd name="connsiteX2" fmla="*/ 2408227 w 2549251"/>
              <a:gd name="connsiteY2" fmla="*/ 0 h 1410237"/>
              <a:gd name="connsiteX3" fmla="*/ 2549251 w 2549251"/>
              <a:gd name="connsiteY3" fmla="*/ 141024 h 1410237"/>
              <a:gd name="connsiteX4" fmla="*/ 2549251 w 2549251"/>
              <a:gd name="connsiteY4" fmla="*/ 1269213 h 1410237"/>
              <a:gd name="connsiteX5" fmla="*/ 2408227 w 2549251"/>
              <a:gd name="connsiteY5" fmla="*/ 1410237 h 1410237"/>
              <a:gd name="connsiteX6" fmla="*/ 141024 w 2549251"/>
              <a:gd name="connsiteY6" fmla="*/ 1410237 h 1410237"/>
              <a:gd name="connsiteX7" fmla="*/ 0 w 2549251"/>
              <a:gd name="connsiteY7" fmla="*/ 1269213 h 1410237"/>
              <a:gd name="connsiteX8" fmla="*/ 0 w 2549251"/>
              <a:gd name="connsiteY8" fmla="*/ 141024 h 141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9251" h="1410237">
                <a:moveTo>
                  <a:pt x="0" y="141024"/>
                </a:moveTo>
                <a:cubicBezTo>
                  <a:pt x="0" y="63139"/>
                  <a:pt x="63139" y="0"/>
                  <a:pt x="141024" y="0"/>
                </a:cubicBezTo>
                <a:lnTo>
                  <a:pt x="2408227" y="0"/>
                </a:lnTo>
                <a:cubicBezTo>
                  <a:pt x="2486112" y="0"/>
                  <a:pt x="2549251" y="63139"/>
                  <a:pt x="2549251" y="141024"/>
                </a:cubicBezTo>
                <a:lnTo>
                  <a:pt x="2549251" y="1269213"/>
                </a:lnTo>
                <a:cubicBezTo>
                  <a:pt x="2549251" y="1347098"/>
                  <a:pt x="2486112" y="1410237"/>
                  <a:pt x="2408227" y="1410237"/>
                </a:cubicBezTo>
                <a:lnTo>
                  <a:pt x="141024" y="1410237"/>
                </a:lnTo>
                <a:cubicBezTo>
                  <a:pt x="63139" y="1410237"/>
                  <a:pt x="0" y="1347098"/>
                  <a:pt x="0" y="1269213"/>
                </a:cubicBezTo>
                <a:lnTo>
                  <a:pt x="0" y="141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79" tIns="69879" rIns="69879" bIns="698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/>
              <a:t>Соблюдение требований к структуре и содержанию ОП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/>
              <a:t>*АП 2 </a:t>
            </a:r>
            <a:endParaRPr lang="ru-RU" sz="1800" b="1" kern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147" y="98787"/>
            <a:ext cx="8109646" cy="660797"/>
          </a:xfrm>
        </p:spPr>
        <p:txBody>
          <a:bodyPr/>
          <a:lstStyle/>
          <a:p>
            <a:pPr algn="ctr"/>
            <a:r>
              <a:rPr lang="ru-RU" sz="2400" b="1" dirty="0">
                <a:latin typeface="Calibri" pitchFamily="34" charset="0"/>
              </a:rPr>
              <a:t>Соблюдение обязательных требований:</a:t>
            </a:r>
            <a:br>
              <a:rPr lang="ru-RU" sz="2400" b="1" dirty="0">
                <a:latin typeface="Calibri" pitchFamily="34" charset="0"/>
              </a:rPr>
            </a:br>
            <a:r>
              <a:rPr lang="ru-RU" sz="2400" b="1" dirty="0">
                <a:latin typeface="Calibri" pitchFamily="34" charset="0"/>
              </a:rPr>
              <a:t>  «изменения/дополнения» в ЭЗ</a:t>
            </a:r>
          </a:p>
        </p:txBody>
      </p:sp>
      <p:sp>
        <p:nvSpPr>
          <p:cNvPr id="13" name="Стрелка влево 12"/>
          <p:cNvSpPr/>
          <p:nvPr/>
        </p:nvSpPr>
        <p:spPr>
          <a:xfrm rot="5400000">
            <a:off x="4127674" y="2568473"/>
            <a:ext cx="1249729" cy="61293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трелка влево 10"/>
          <p:cNvSpPr/>
          <p:nvPr/>
        </p:nvSpPr>
        <p:spPr>
          <a:xfrm rot="2640000">
            <a:off x="3281497" y="2808866"/>
            <a:ext cx="944801" cy="59920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олилиния 9"/>
          <p:cNvSpPr/>
          <p:nvPr/>
        </p:nvSpPr>
        <p:spPr>
          <a:xfrm>
            <a:off x="3375432" y="3269914"/>
            <a:ext cx="2933466" cy="1893318"/>
          </a:xfrm>
          <a:custGeom>
            <a:avLst/>
            <a:gdLst>
              <a:gd name="connsiteX0" fmla="*/ 0 w 2995716"/>
              <a:gd name="connsiteY0" fmla="*/ 946659 h 1893318"/>
              <a:gd name="connsiteX1" fmla="*/ 1497858 w 2995716"/>
              <a:gd name="connsiteY1" fmla="*/ 0 h 1893318"/>
              <a:gd name="connsiteX2" fmla="*/ 2995716 w 2995716"/>
              <a:gd name="connsiteY2" fmla="*/ 946659 h 1893318"/>
              <a:gd name="connsiteX3" fmla="*/ 1497858 w 2995716"/>
              <a:gd name="connsiteY3" fmla="*/ 1893318 h 1893318"/>
              <a:gd name="connsiteX4" fmla="*/ 0 w 2995716"/>
              <a:gd name="connsiteY4" fmla="*/ 946659 h 189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716" h="1893318">
                <a:moveTo>
                  <a:pt x="0" y="946659"/>
                </a:moveTo>
                <a:cubicBezTo>
                  <a:pt x="0" y="423834"/>
                  <a:pt x="670614" y="0"/>
                  <a:pt x="1497858" y="0"/>
                </a:cubicBezTo>
                <a:cubicBezTo>
                  <a:pt x="2325102" y="0"/>
                  <a:pt x="2995716" y="423834"/>
                  <a:pt x="2995716" y="946659"/>
                </a:cubicBezTo>
                <a:cubicBezTo>
                  <a:pt x="2995716" y="1469484"/>
                  <a:pt x="2325102" y="1893318"/>
                  <a:pt x="1497858" y="1893318"/>
                </a:cubicBezTo>
                <a:cubicBezTo>
                  <a:pt x="670614" y="1893318"/>
                  <a:pt x="0" y="1469484"/>
                  <a:pt x="0" y="94665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3952" tIns="292510" rIns="453952" bIns="29251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>
                <a:latin typeface="Calibri" pitchFamily="34" charset="0"/>
                <a:cs typeface="Arial"/>
              </a:rPr>
              <a:t>ЭКСПЕРТНОЕ ЗАКЛЮЧЕНИЕ</a:t>
            </a:r>
            <a:endParaRPr lang="ru-RU" sz="2000" b="1" kern="1200" dirty="0">
              <a:latin typeface="Calibri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323222" y="1698232"/>
            <a:ext cx="2872957" cy="1410237"/>
          </a:xfrm>
          <a:custGeom>
            <a:avLst/>
            <a:gdLst>
              <a:gd name="connsiteX0" fmla="*/ 0 w 3429363"/>
              <a:gd name="connsiteY0" fmla="*/ 141024 h 1410237"/>
              <a:gd name="connsiteX1" fmla="*/ 141024 w 3429363"/>
              <a:gd name="connsiteY1" fmla="*/ 0 h 1410237"/>
              <a:gd name="connsiteX2" fmla="*/ 3288339 w 3429363"/>
              <a:gd name="connsiteY2" fmla="*/ 0 h 1410237"/>
              <a:gd name="connsiteX3" fmla="*/ 3429363 w 3429363"/>
              <a:gd name="connsiteY3" fmla="*/ 141024 h 1410237"/>
              <a:gd name="connsiteX4" fmla="*/ 3429363 w 3429363"/>
              <a:gd name="connsiteY4" fmla="*/ 1269213 h 1410237"/>
              <a:gd name="connsiteX5" fmla="*/ 3288339 w 3429363"/>
              <a:gd name="connsiteY5" fmla="*/ 1410237 h 1410237"/>
              <a:gd name="connsiteX6" fmla="*/ 141024 w 3429363"/>
              <a:gd name="connsiteY6" fmla="*/ 1410237 h 1410237"/>
              <a:gd name="connsiteX7" fmla="*/ 0 w 3429363"/>
              <a:gd name="connsiteY7" fmla="*/ 1269213 h 1410237"/>
              <a:gd name="connsiteX8" fmla="*/ 0 w 3429363"/>
              <a:gd name="connsiteY8" fmla="*/ 141024 h 141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363" h="1410237">
                <a:moveTo>
                  <a:pt x="0" y="141024"/>
                </a:moveTo>
                <a:cubicBezTo>
                  <a:pt x="0" y="63139"/>
                  <a:pt x="63139" y="0"/>
                  <a:pt x="141024" y="0"/>
                </a:cubicBezTo>
                <a:lnTo>
                  <a:pt x="3288339" y="0"/>
                </a:lnTo>
                <a:cubicBezTo>
                  <a:pt x="3366224" y="0"/>
                  <a:pt x="3429363" y="63139"/>
                  <a:pt x="3429363" y="141024"/>
                </a:cubicBezTo>
                <a:lnTo>
                  <a:pt x="3429363" y="1269213"/>
                </a:lnTo>
                <a:cubicBezTo>
                  <a:pt x="3429363" y="1347098"/>
                  <a:pt x="3366224" y="1410237"/>
                  <a:pt x="3288339" y="1410237"/>
                </a:cubicBezTo>
                <a:lnTo>
                  <a:pt x="141024" y="1410237"/>
                </a:lnTo>
                <a:cubicBezTo>
                  <a:pt x="63139" y="1410237"/>
                  <a:pt x="0" y="1347098"/>
                  <a:pt x="0" y="1269213"/>
                </a:cubicBezTo>
                <a:lnTo>
                  <a:pt x="0" y="141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79" tIns="69879" rIns="69879" bIns="698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/>
              <a:t>Соблюдение требований к условиям реализации 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205959" y="759584"/>
            <a:ext cx="3025508" cy="1410237"/>
          </a:xfrm>
          <a:custGeom>
            <a:avLst/>
            <a:gdLst>
              <a:gd name="connsiteX0" fmla="*/ 0 w 2549251"/>
              <a:gd name="connsiteY0" fmla="*/ 141024 h 1410237"/>
              <a:gd name="connsiteX1" fmla="*/ 141024 w 2549251"/>
              <a:gd name="connsiteY1" fmla="*/ 0 h 1410237"/>
              <a:gd name="connsiteX2" fmla="*/ 2408227 w 2549251"/>
              <a:gd name="connsiteY2" fmla="*/ 0 h 1410237"/>
              <a:gd name="connsiteX3" fmla="*/ 2549251 w 2549251"/>
              <a:gd name="connsiteY3" fmla="*/ 141024 h 1410237"/>
              <a:gd name="connsiteX4" fmla="*/ 2549251 w 2549251"/>
              <a:gd name="connsiteY4" fmla="*/ 1269213 h 1410237"/>
              <a:gd name="connsiteX5" fmla="*/ 2408227 w 2549251"/>
              <a:gd name="connsiteY5" fmla="*/ 1410237 h 1410237"/>
              <a:gd name="connsiteX6" fmla="*/ 141024 w 2549251"/>
              <a:gd name="connsiteY6" fmla="*/ 1410237 h 1410237"/>
              <a:gd name="connsiteX7" fmla="*/ 0 w 2549251"/>
              <a:gd name="connsiteY7" fmla="*/ 1269213 h 1410237"/>
              <a:gd name="connsiteX8" fmla="*/ 0 w 2549251"/>
              <a:gd name="connsiteY8" fmla="*/ 141024 h 141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9251" h="1410237">
                <a:moveTo>
                  <a:pt x="0" y="141024"/>
                </a:moveTo>
                <a:cubicBezTo>
                  <a:pt x="0" y="63139"/>
                  <a:pt x="63139" y="0"/>
                  <a:pt x="141024" y="0"/>
                </a:cubicBezTo>
                <a:lnTo>
                  <a:pt x="2408227" y="0"/>
                </a:lnTo>
                <a:cubicBezTo>
                  <a:pt x="2486112" y="0"/>
                  <a:pt x="2549251" y="63139"/>
                  <a:pt x="2549251" y="141024"/>
                </a:cubicBezTo>
                <a:lnTo>
                  <a:pt x="2549251" y="1269213"/>
                </a:lnTo>
                <a:cubicBezTo>
                  <a:pt x="2549251" y="1347098"/>
                  <a:pt x="2486112" y="1410237"/>
                  <a:pt x="2408227" y="1410237"/>
                </a:cubicBezTo>
                <a:lnTo>
                  <a:pt x="141024" y="1410237"/>
                </a:lnTo>
                <a:cubicBezTo>
                  <a:pt x="63139" y="1410237"/>
                  <a:pt x="0" y="1347098"/>
                  <a:pt x="0" y="1269213"/>
                </a:cubicBezTo>
                <a:lnTo>
                  <a:pt x="0" y="141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79" tIns="69879" rIns="69879" bIns="698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/>
              <a:t>Соблюдение требований к структуре и содержанию ОП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/>
              <a:t>*АП 2 </a:t>
            </a:r>
            <a:endParaRPr lang="ru-RU" sz="1600" b="1" kern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7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147" y="98787"/>
            <a:ext cx="8109646" cy="660797"/>
          </a:xfrm>
        </p:spPr>
        <p:txBody>
          <a:bodyPr/>
          <a:lstStyle/>
          <a:p>
            <a:pPr algn="ctr"/>
            <a:r>
              <a:rPr lang="ru-RU" sz="2400" b="1" dirty="0">
                <a:latin typeface="Calibri" pitchFamily="34" charset="0"/>
              </a:rPr>
              <a:t>Соблюдение обязательных требований:</a:t>
            </a:r>
            <a:br>
              <a:rPr lang="ru-RU" sz="2400" b="1" dirty="0">
                <a:latin typeface="Calibri" pitchFamily="34" charset="0"/>
              </a:rPr>
            </a:br>
            <a:r>
              <a:rPr lang="ru-RU" sz="2400" b="1" dirty="0">
                <a:latin typeface="Calibri" pitchFamily="34" charset="0"/>
              </a:rPr>
              <a:t>  «изменения/дополнения» в ЭЗ</a:t>
            </a:r>
          </a:p>
        </p:txBody>
      </p:sp>
      <p:grpSp>
        <p:nvGrpSpPr>
          <p:cNvPr id="3" name="Группа 16"/>
          <p:cNvGrpSpPr/>
          <p:nvPr/>
        </p:nvGrpSpPr>
        <p:grpSpPr>
          <a:xfrm>
            <a:off x="3205958" y="2250074"/>
            <a:ext cx="2997733" cy="2751713"/>
            <a:chOff x="3205958" y="2250074"/>
            <a:chExt cx="2997733" cy="2751713"/>
          </a:xfrm>
        </p:grpSpPr>
        <p:sp>
          <p:nvSpPr>
            <p:cNvPr id="13" name="Стрелка влево 12"/>
            <p:cNvSpPr/>
            <p:nvPr/>
          </p:nvSpPr>
          <p:spPr>
            <a:xfrm rot="5400000">
              <a:off x="4127674" y="2568473"/>
              <a:ext cx="1249729" cy="612931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лево 14"/>
            <p:cNvSpPr/>
            <p:nvPr/>
          </p:nvSpPr>
          <p:spPr>
            <a:xfrm rot="8580000">
              <a:off x="4882935" y="2996825"/>
              <a:ext cx="1320756" cy="528839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лево 10"/>
            <p:cNvSpPr/>
            <p:nvPr/>
          </p:nvSpPr>
          <p:spPr>
            <a:xfrm rot="2640000">
              <a:off x="3281497" y="2808866"/>
              <a:ext cx="944801" cy="59920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205958" y="3108469"/>
              <a:ext cx="2933466" cy="1893318"/>
            </a:xfrm>
            <a:custGeom>
              <a:avLst/>
              <a:gdLst>
                <a:gd name="connsiteX0" fmla="*/ 0 w 2995716"/>
                <a:gd name="connsiteY0" fmla="*/ 946659 h 1893318"/>
                <a:gd name="connsiteX1" fmla="*/ 1497858 w 2995716"/>
                <a:gd name="connsiteY1" fmla="*/ 0 h 1893318"/>
                <a:gd name="connsiteX2" fmla="*/ 2995716 w 2995716"/>
                <a:gd name="connsiteY2" fmla="*/ 946659 h 1893318"/>
                <a:gd name="connsiteX3" fmla="*/ 1497858 w 2995716"/>
                <a:gd name="connsiteY3" fmla="*/ 1893318 h 1893318"/>
                <a:gd name="connsiteX4" fmla="*/ 0 w 2995716"/>
                <a:gd name="connsiteY4" fmla="*/ 946659 h 189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5716" h="1893318">
                  <a:moveTo>
                    <a:pt x="0" y="946659"/>
                  </a:moveTo>
                  <a:cubicBezTo>
                    <a:pt x="0" y="423834"/>
                    <a:pt x="670614" y="0"/>
                    <a:pt x="1497858" y="0"/>
                  </a:cubicBezTo>
                  <a:cubicBezTo>
                    <a:pt x="2325102" y="0"/>
                    <a:pt x="2995716" y="423834"/>
                    <a:pt x="2995716" y="946659"/>
                  </a:cubicBezTo>
                  <a:cubicBezTo>
                    <a:pt x="2995716" y="1469484"/>
                    <a:pt x="2325102" y="1893318"/>
                    <a:pt x="1497858" y="1893318"/>
                  </a:cubicBezTo>
                  <a:cubicBezTo>
                    <a:pt x="670614" y="1893318"/>
                    <a:pt x="0" y="1469484"/>
                    <a:pt x="0" y="94665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952" tIns="292510" rIns="453952" bIns="29251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latin typeface="Calibri" pitchFamily="34" charset="0"/>
                  <a:cs typeface="Arial"/>
                </a:rPr>
                <a:t>ЭКСПЕРТНОЕ ЗАКЛЮЧЕНИЕ</a:t>
              </a:r>
              <a:endParaRPr lang="ru-RU" sz="2000" b="1" kern="1200" dirty="0">
                <a:latin typeface="Calibri" pitchFamily="34" charset="0"/>
              </a:endParaRPr>
            </a:p>
          </p:txBody>
        </p:sp>
      </p:grpSp>
      <p:sp>
        <p:nvSpPr>
          <p:cNvPr id="12" name="Полилиния 11"/>
          <p:cNvSpPr/>
          <p:nvPr/>
        </p:nvSpPr>
        <p:spPr>
          <a:xfrm>
            <a:off x="457693" y="1464702"/>
            <a:ext cx="2872957" cy="1410237"/>
          </a:xfrm>
          <a:custGeom>
            <a:avLst/>
            <a:gdLst>
              <a:gd name="connsiteX0" fmla="*/ 0 w 3429363"/>
              <a:gd name="connsiteY0" fmla="*/ 141024 h 1410237"/>
              <a:gd name="connsiteX1" fmla="*/ 141024 w 3429363"/>
              <a:gd name="connsiteY1" fmla="*/ 0 h 1410237"/>
              <a:gd name="connsiteX2" fmla="*/ 3288339 w 3429363"/>
              <a:gd name="connsiteY2" fmla="*/ 0 h 1410237"/>
              <a:gd name="connsiteX3" fmla="*/ 3429363 w 3429363"/>
              <a:gd name="connsiteY3" fmla="*/ 141024 h 1410237"/>
              <a:gd name="connsiteX4" fmla="*/ 3429363 w 3429363"/>
              <a:gd name="connsiteY4" fmla="*/ 1269213 h 1410237"/>
              <a:gd name="connsiteX5" fmla="*/ 3288339 w 3429363"/>
              <a:gd name="connsiteY5" fmla="*/ 1410237 h 1410237"/>
              <a:gd name="connsiteX6" fmla="*/ 141024 w 3429363"/>
              <a:gd name="connsiteY6" fmla="*/ 1410237 h 1410237"/>
              <a:gd name="connsiteX7" fmla="*/ 0 w 3429363"/>
              <a:gd name="connsiteY7" fmla="*/ 1269213 h 1410237"/>
              <a:gd name="connsiteX8" fmla="*/ 0 w 3429363"/>
              <a:gd name="connsiteY8" fmla="*/ 141024 h 141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363" h="1410237">
                <a:moveTo>
                  <a:pt x="0" y="141024"/>
                </a:moveTo>
                <a:cubicBezTo>
                  <a:pt x="0" y="63139"/>
                  <a:pt x="63139" y="0"/>
                  <a:pt x="141024" y="0"/>
                </a:cubicBezTo>
                <a:lnTo>
                  <a:pt x="3288339" y="0"/>
                </a:lnTo>
                <a:cubicBezTo>
                  <a:pt x="3366224" y="0"/>
                  <a:pt x="3429363" y="63139"/>
                  <a:pt x="3429363" y="141024"/>
                </a:cubicBezTo>
                <a:lnTo>
                  <a:pt x="3429363" y="1269213"/>
                </a:lnTo>
                <a:cubicBezTo>
                  <a:pt x="3429363" y="1347098"/>
                  <a:pt x="3366224" y="1410237"/>
                  <a:pt x="3288339" y="1410237"/>
                </a:cubicBezTo>
                <a:lnTo>
                  <a:pt x="141024" y="1410237"/>
                </a:lnTo>
                <a:cubicBezTo>
                  <a:pt x="63139" y="1410237"/>
                  <a:pt x="0" y="1347098"/>
                  <a:pt x="0" y="1269213"/>
                </a:cubicBezTo>
                <a:lnTo>
                  <a:pt x="0" y="141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79" tIns="69879" rIns="69879" bIns="698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Соблюдение требований к условиям реализации 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275232" y="759584"/>
            <a:ext cx="2954614" cy="1410237"/>
          </a:xfrm>
          <a:custGeom>
            <a:avLst/>
            <a:gdLst>
              <a:gd name="connsiteX0" fmla="*/ 0 w 2549251"/>
              <a:gd name="connsiteY0" fmla="*/ 141024 h 1410237"/>
              <a:gd name="connsiteX1" fmla="*/ 141024 w 2549251"/>
              <a:gd name="connsiteY1" fmla="*/ 0 h 1410237"/>
              <a:gd name="connsiteX2" fmla="*/ 2408227 w 2549251"/>
              <a:gd name="connsiteY2" fmla="*/ 0 h 1410237"/>
              <a:gd name="connsiteX3" fmla="*/ 2549251 w 2549251"/>
              <a:gd name="connsiteY3" fmla="*/ 141024 h 1410237"/>
              <a:gd name="connsiteX4" fmla="*/ 2549251 w 2549251"/>
              <a:gd name="connsiteY4" fmla="*/ 1269213 h 1410237"/>
              <a:gd name="connsiteX5" fmla="*/ 2408227 w 2549251"/>
              <a:gd name="connsiteY5" fmla="*/ 1410237 h 1410237"/>
              <a:gd name="connsiteX6" fmla="*/ 141024 w 2549251"/>
              <a:gd name="connsiteY6" fmla="*/ 1410237 h 1410237"/>
              <a:gd name="connsiteX7" fmla="*/ 0 w 2549251"/>
              <a:gd name="connsiteY7" fmla="*/ 1269213 h 1410237"/>
              <a:gd name="connsiteX8" fmla="*/ 0 w 2549251"/>
              <a:gd name="connsiteY8" fmla="*/ 141024 h 141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9251" h="1410237">
                <a:moveTo>
                  <a:pt x="0" y="141024"/>
                </a:moveTo>
                <a:cubicBezTo>
                  <a:pt x="0" y="63139"/>
                  <a:pt x="63139" y="0"/>
                  <a:pt x="141024" y="0"/>
                </a:cubicBezTo>
                <a:lnTo>
                  <a:pt x="2408227" y="0"/>
                </a:lnTo>
                <a:cubicBezTo>
                  <a:pt x="2486112" y="0"/>
                  <a:pt x="2549251" y="63139"/>
                  <a:pt x="2549251" y="141024"/>
                </a:cubicBezTo>
                <a:lnTo>
                  <a:pt x="2549251" y="1269213"/>
                </a:lnTo>
                <a:cubicBezTo>
                  <a:pt x="2549251" y="1347098"/>
                  <a:pt x="2486112" y="1410237"/>
                  <a:pt x="2408227" y="1410237"/>
                </a:cubicBezTo>
                <a:lnTo>
                  <a:pt x="141024" y="1410237"/>
                </a:lnTo>
                <a:cubicBezTo>
                  <a:pt x="63139" y="1410237"/>
                  <a:pt x="0" y="1347098"/>
                  <a:pt x="0" y="1269213"/>
                </a:cubicBezTo>
                <a:lnTo>
                  <a:pt x="0" y="141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79" tIns="69879" rIns="69879" bIns="698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Соблюдение требований к структуре и содержанию ОП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*АП 2 </a:t>
            </a:r>
            <a:endParaRPr lang="ru-RU" b="1" kern="1200" dirty="0">
              <a:latin typeface="Calibri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6078915" y="1851007"/>
            <a:ext cx="2895600" cy="1410237"/>
          </a:xfrm>
          <a:custGeom>
            <a:avLst/>
            <a:gdLst>
              <a:gd name="connsiteX0" fmla="*/ 0 w 3080999"/>
              <a:gd name="connsiteY0" fmla="*/ 141024 h 1410237"/>
              <a:gd name="connsiteX1" fmla="*/ 141024 w 3080999"/>
              <a:gd name="connsiteY1" fmla="*/ 0 h 1410237"/>
              <a:gd name="connsiteX2" fmla="*/ 2939975 w 3080999"/>
              <a:gd name="connsiteY2" fmla="*/ 0 h 1410237"/>
              <a:gd name="connsiteX3" fmla="*/ 3080999 w 3080999"/>
              <a:gd name="connsiteY3" fmla="*/ 141024 h 1410237"/>
              <a:gd name="connsiteX4" fmla="*/ 3080999 w 3080999"/>
              <a:gd name="connsiteY4" fmla="*/ 1269213 h 1410237"/>
              <a:gd name="connsiteX5" fmla="*/ 2939975 w 3080999"/>
              <a:gd name="connsiteY5" fmla="*/ 1410237 h 1410237"/>
              <a:gd name="connsiteX6" fmla="*/ 141024 w 3080999"/>
              <a:gd name="connsiteY6" fmla="*/ 1410237 h 1410237"/>
              <a:gd name="connsiteX7" fmla="*/ 0 w 3080999"/>
              <a:gd name="connsiteY7" fmla="*/ 1269213 h 1410237"/>
              <a:gd name="connsiteX8" fmla="*/ 0 w 3080999"/>
              <a:gd name="connsiteY8" fmla="*/ 141024 h 141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0999" h="1410237">
                <a:moveTo>
                  <a:pt x="0" y="141024"/>
                </a:moveTo>
                <a:cubicBezTo>
                  <a:pt x="0" y="63139"/>
                  <a:pt x="63139" y="0"/>
                  <a:pt x="141024" y="0"/>
                </a:cubicBezTo>
                <a:lnTo>
                  <a:pt x="2939975" y="0"/>
                </a:lnTo>
                <a:cubicBezTo>
                  <a:pt x="3017860" y="0"/>
                  <a:pt x="3080999" y="63139"/>
                  <a:pt x="3080999" y="141024"/>
                </a:cubicBezTo>
                <a:lnTo>
                  <a:pt x="3080999" y="1269213"/>
                </a:lnTo>
                <a:cubicBezTo>
                  <a:pt x="3080999" y="1347098"/>
                  <a:pt x="3017860" y="1410237"/>
                  <a:pt x="2939975" y="1410237"/>
                </a:cubicBezTo>
                <a:lnTo>
                  <a:pt x="141024" y="1410237"/>
                </a:lnTo>
                <a:cubicBezTo>
                  <a:pt x="63139" y="1410237"/>
                  <a:pt x="0" y="1347098"/>
                  <a:pt x="0" y="1269213"/>
                </a:cubicBezTo>
                <a:lnTo>
                  <a:pt x="0" y="141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79" tIns="69879" rIns="69879" bIns="698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Соблюдение требований к качеству подготовки обучающихся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*АП1 </a:t>
            </a:r>
            <a:endParaRPr lang="ru-RU" sz="1500" b="1" kern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133" y="135468"/>
            <a:ext cx="7349066" cy="564444"/>
          </a:xfrm>
        </p:spPr>
        <p:txBody>
          <a:bodyPr/>
          <a:lstStyle/>
          <a:p>
            <a:pPr algn="ctr"/>
            <a:r>
              <a:rPr lang="ru-RU" sz="2000" b="1" dirty="0">
                <a:latin typeface="Calibri" pitchFamily="34" charset="0"/>
                <a:cs typeface="Calibri" pitchFamily="34" charset="0"/>
              </a:rPr>
              <a:t>«Лист ожидания» учебно-методических документов по обеспечению реализации обновленных ФГОС НОО и ООО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8168" y="909792"/>
            <a:ext cx="80795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608DC4"/>
                </a:solidFill>
                <a:latin typeface="Calibri" pitchFamily="34" charset="0"/>
                <a:cs typeface="Calibri" pitchFamily="34" charset="0"/>
              </a:rPr>
              <a:t>Примерные рабочие программы по предметам обязательной  части учебного плана (углубленный уровень) </a:t>
            </a:r>
            <a:r>
              <a:rPr lang="ru-RU" sz="1600" dirty="0" smtClean="0">
                <a:solidFill>
                  <a:srgbClr val="608DC4"/>
                </a:solidFill>
                <a:latin typeface="Calibri" pitchFamily="34" charset="0"/>
                <a:cs typeface="Calibri" pitchFamily="34" charset="0"/>
              </a:rPr>
              <a:t>(март, 2022);</a:t>
            </a:r>
            <a:endParaRPr lang="ru-RU" sz="1600" dirty="0">
              <a:solidFill>
                <a:srgbClr val="608DC4"/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608DC4"/>
                </a:solidFill>
                <a:latin typeface="Calibri" pitchFamily="34" charset="0"/>
                <a:cs typeface="Calibri" pitchFamily="34" charset="0"/>
              </a:rPr>
              <a:t>Федеральный перечень учебников, включающий учебники начального общего и основного общего образования, соответствующих требованиям обновленных ФГОС (сентябрь,2022) 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608DC4"/>
                </a:solidFill>
                <a:latin typeface="Calibri" pitchFamily="34" charset="0"/>
                <a:cs typeface="Calibri" pitchFamily="34" charset="0"/>
              </a:rPr>
              <a:t>МР для методических служб по сопровождению учителя в процессе реализации обновленных ФГОС, по системе оценки достижения планируемых результатов (март,2022);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608DC4"/>
                </a:solidFill>
                <a:latin typeface="Calibri" pitchFamily="34" charset="0"/>
                <a:cs typeface="Calibri" pitchFamily="34" charset="0"/>
              </a:rPr>
              <a:t>МР по использованию примерных рабочих программ по учебным предметам (2022);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608DC4"/>
                </a:solidFill>
                <a:latin typeface="Calibri" pitchFamily="34" charset="0"/>
                <a:cs typeface="Calibri" pitchFamily="34" charset="0"/>
              </a:rPr>
              <a:t>МР по организации внеурочной деятельности (август,2022);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608DC4"/>
                </a:solidFill>
                <a:latin typeface="Calibri" pitchFamily="34" charset="0"/>
                <a:cs typeface="Calibri" pitchFamily="34" charset="0"/>
              </a:rPr>
              <a:t>МР оп использованию УМК в разрезе учебных предметов и сроков (июнь, 2022);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608DC4"/>
                </a:solidFill>
                <a:latin typeface="Calibri" pitchFamily="34" charset="0"/>
                <a:cs typeface="Calibri" pitchFamily="34" charset="0"/>
              </a:rPr>
              <a:t>МР по включению в КТП заданий по </a:t>
            </a:r>
            <a:r>
              <a:rPr lang="ru-RU" sz="1600" dirty="0" err="1">
                <a:solidFill>
                  <a:srgbClr val="608DC4"/>
                </a:solidFill>
                <a:latin typeface="Calibri" pitchFamily="34" charset="0"/>
                <a:cs typeface="Calibri" pitchFamily="34" charset="0"/>
              </a:rPr>
              <a:t>функц.грамотности</a:t>
            </a:r>
            <a:r>
              <a:rPr lang="ru-RU" sz="1600" dirty="0">
                <a:solidFill>
                  <a:srgbClr val="608DC4"/>
                </a:solidFill>
                <a:latin typeface="Calibri" pitchFamily="34" charset="0"/>
                <a:cs typeface="Calibri" pitchFamily="34" charset="0"/>
              </a:rPr>
              <a:t> (август,2022);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608DC4"/>
                </a:solidFill>
                <a:latin typeface="Calibri" pitchFamily="34" charset="0"/>
                <a:cs typeface="Calibri" pitchFamily="34" charset="0"/>
              </a:rPr>
              <a:t>Организация и стабильное функционирование системы методического консультирования педагогов «Горячая линия» и портала «Единое содержание общего образования»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ru-RU" sz="1200" dirty="0">
              <a:solidFill>
                <a:srgbClr val="608DC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40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222" y="203201"/>
            <a:ext cx="6524977" cy="507999"/>
          </a:xfrm>
        </p:spPr>
        <p:txBody>
          <a:bodyPr/>
          <a:lstStyle/>
          <a:p>
            <a:pPr algn="ctr"/>
            <a:r>
              <a:rPr lang="ru-RU" sz="2000" b="1" dirty="0">
                <a:latin typeface="Calibri" pitchFamily="34" charset="0"/>
                <a:cs typeface="Calibri" pitchFamily="34" charset="0"/>
              </a:rPr>
              <a:t>Сопровождение введения ФГОС НОО и ФГОС СОО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dirty="0">
                <a:latin typeface="Calibri" pitchFamily="34" charset="0"/>
                <a:cs typeface="Calibri" pitchFamily="34" charset="0"/>
              </a:rPr>
            </a:b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BEC7963-855C-4B65-B926-2326E1080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01559"/>
              </p:ext>
            </p:extLst>
          </p:nvPr>
        </p:nvGraphicFramePr>
        <p:xfrm>
          <a:off x="406400" y="711200"/>
          <a:ext cx="8432799" cy="434439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5059679">
                  <a:extLst>
                    <a:ext uri="{9D8B030D-6E8A-4147-A177-3AD203B41FA5}">
                      <a16:colId xmlns="" xmlns:a16="http://schemas.microsoft.com/office/drawing/2014/main" val="2311078272"/>
                    </a:ext>
                  </a:extLst>
                </a:gridCol>
                <a:gridCol w="3373120">
                  <a:extLst>
                    <a:ext uri="{9D8B030D-6E8A-4147-A177-3AD203B41FA5}">
                      <a16:colId xmlns="" xmlns:a16="http://schemas.microsoft.com/office/drawing/2014/main" val="586744076"/>
                    </a:ext>
                  </a:extLst>
                </a:gridCol>
              </a:tblGrid>
              <a:tr h="587022">
                <a:tc>
                  <a:txBody>
                    <a:bodyPr/>
                    <a:lstStyle/>
                    <a:p>
                      <a:r>
                        <a:rPr lang="ru-RU" sz="1300" u="non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«Об утверждении Целевой модели цифровой образовательной среды»</a:t>
                      </a:r>
                      <a:endParaRPr lang="ru-RU" sz="13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hlinkClick r:id="rId2"/>
                        </a:rPr>
                        <a:t>https://imcstr.ru/wp-content/uploads/2020/03/</a:t>
                      </a:r>
                      <a:r>
                        <a:rPr lang="ru-RU" sz="1300" dirty="0">
                          <a:hlinkClick r:id="rId2"/>
                        </a:rPr>
                        <a:t>Приказ-Минпросвещения-России-от02.12.2019-</a:t>
                      </a:r>
                      <a:r>
                        <a:rPr lang="en-US" sz="1300" dirty="0">
                          <a:hlinkClick r:id="rId2"/>
                        </a:rPr>
                        <a:t>N-649-</a:t>
                      </a:r>
                      <a:r>
                        <a:rPr lang="ru-RU" sz="1300" dirty="0">
                          <a:hlinkClick r:id="rId2"/>
                        </a:rPr>
                        <a:t>Об-</a:t>
                      </a:r>
                      <a:r>
                        <a:rPr lang="ru-RU" sz="1300" dirty="0" err="1">
                          <a:hlinkClick r:id="rId2"/>
                        </a:rPr>
                        <a:t>утв.цос</a:t>
                      </a:r>
                      <a:r>
                        <a:rPr lang="ru-RU" sz="1300" dirty="0">
                          <a:hlinkClick r:id="rId2"/>
                        </a:rPr>
                        <a:t>.</a:t>
                      </a:r>
                      <a:r>
                        <a:rPr lang="en-US" sz="1300" dirty="0">
                          <a:hlinkClick r:id="rId2"/>
                        </a:rPr>
                        <a:t>pdf</a:t>
                      </a:r>
                      <a:r>
                        <a:rPr lang="ru-RU" sz="1300" dirty="0"/>
                        <a:t> </a:t>
                      </a:r>
                      <a:r>
                        <a:rPr lang="en-US" sz="1300" dirty="0"/>
                        <a:t> 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5274532"/>
                  </a:ext>
                </a:extLst>
              </a:tr>
              <a:tr h="976484">
                <a:tc>
                  <a:txBody>
                    <a:bodyPr/>
                    <a:lstStyle/>
                    <a:p>
                      <a:r>
                        <a:rPr lang="ru-RU" sz="1300" dirty="0"/>
                        <a:t> «Об утверждении методических рекомендаций по приобретению оборудования, расходных материалов, средств обучения и воспитания для обновления МТБ общеобразовательных организаций и профессиональных образовательных организаций в целях внедрения цифровой образовательной среды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hlinkClick r:id="rId3"/>
                        </a:rPr>
                        <a:t>https://docs.edu.gov.ru/document/284a92ca7bcb8eb91b2c814141365d1c/</a:t>
                      </a:r>
                      <a:r>
                        <a:rPr lang="ru-RU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    </a:t>
                      </a: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 </a:t>
                      </a:r>
                      <a:endParaRPr lang="ru-RU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3548387"/>
                  </a:ext>
                </a:extLst>
              </a:tr>
              <a:tr h="747255">
                <a:tc>
                  <a:txBody>
                    <a:bodyPr/>
                    <a:lstStyle/>
                    <a:p>
                      <a:r>
                        <a:rPr lang="ru-RU" sz="1300" dirty="0"/>
                        <a:t>«О создании федеральной государственной информационной системы </a:t>
                      </a:r>
                      <a:r>
                        <a:rPr lang="ru-RU" sz="1300" dirty="0" err="1"/>
                        <a:t>Минпросвещения</a:t>
                      </a:r>
                      <a:r>
                        <a:rPr lang="ru-RU" sz="1300" dirty="0"/>
                        <a:t> России «Моя школа»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hlinkClick r:id="rId4"/>
                        </a:rPr>
                        <a:t>https://rulaws.ru/acts/Prikaz-Minprosvescheniya-Rossii-ot-30.06.2021-N-3</a:t>
                      </a:r>
                      <a:r>
                        <a:rPr lang="ru-RU" sz="13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6332718"/>
                  </a:ext>
                </a:extLst>
              </a:tr>
              <a:tr h="747255">
                <a:tc>
                  <a:txBody>
                    <a:bodyPr/>
                    <a:lstStyle/>
                    <a:p>
                      <a:r>
                        <a:rPr lang="ru-RU" sz="1300" dirty="0"/>
                        <a:t>«О направлении методических рекомендаций»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hlinkClick r:id="rId5"/>
                        </a:rPr>
                        <a:t>https://legalacts.ru/doc/pismo-minprosveshchenija-rossii-ot-09112021-n-tv-196804-o-napravlenii/</a:t>
                      </a:r>
                      <a:r>
                        <a:rPr lang="ru-RU" sz="13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2649466"/>
                  </a:ext>
                </a:extLst>
              </a:tr>
              <a:tr h="323892">
                <a:tc>
                  <a:txBody>
                    <a:bodyPr/>
                    <a:lstStyle/>
                    <a:p>
                      <a:r>
                        <a:rPr lang="ru-RU" sz="1300" dirty="0"/>
                        <a:t>Воспитание на уроке: методика работы учителя (пособие для учителей общеобразовательных организаций) </a:t>
                      </a:r>
                    </a:p>
                    <a:p>
                      <a:pPr algn="r"/>
                      <a:r>
                        <a:rPr lang="ru-RU" sz="1300" dirty="0"/>
                        <a:t>Примерная программа воспитания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hlinkClick r:id="rId6"/>
                        </a:rPr>
                        <a:t>https://edsoo.ru/Metodicheskie_posobiya_i_v.htm</a:t>
                      </a:r>
                      <a:r>
                        <a:rPr lang="ru-RU" sz="1300" dirty="0"/>
                        <a:t>  </a:t>
                      </a:r>
                    </a:p>
                    <a:p>
                      <a:r>
                        <a:rPr lang="en-US" sz="1300" dirty="0">
                          <a:hlinkClick r:id="rId7"/>
                        </a:rPr>
                        <a:t>https://xn--80adrabb4aegksdjbafk0u.xn--p1ai/programmy-vospitaniya/</a:t>
                      </a:r>
                      <a:r>
                        <a:rPr lang="ru-RU" sz="13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7173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54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102610"/>
            <a:ext cx="7218218" cy="660797"/>
          </a:xfrm>
        </p:spPr>
        <p:txBody>
          <a:bodyPr/>
          <a:lstStyle/>
          <a:p>
            <a:pPr algn="ctr"/>
            <a:r>
              <a:rPr lang="ru-RU" sz="2400" b="1" dirty="0">
                <a:latin typeface="Calibri" pitchFamily="34" charset="0"/>
              </a:rPr>
              <a:t>Предмет федерального государственного</a:t>
            </a:r>
            <a:br>
              <a:rPr lang="ru-RU" sz="2400" b="1" dirty="0">
                <a:latin typeface="Calibri" pitchFamily="34" charset="0"/>
              </a:rPr>
            </a:br>
            <a:r>
              <a:rPr lang="ru-RU" sz="2400" b="1" dirty="0">
                <a:latin typeface="Calibri" pitchFamily="34" charset="0"/>
              </a:rPr>
              <a:t> контроля (надзора) (273-ФЗ)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782268"/>
              </p:ext>
            </p:extLst>
          </p:nvPr>
        </p:nvGraphicFramePr>
        <p:xfrm>
          <a:off x="257907" y="849921"/>
          <a:ext cx="8452338" cy="409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2" descr="Образовательные стандарты | Школа Права и Эконом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бразовательные стандарты | Школа Права и Экономи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ФГО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Об обучении по ДПП ПК «Основные подходы к разработке и реализации метода  учебных проектов в условиях реализации ФГОС ООО и ФГОС СОО» — Институт  развития образования Иркутской област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Об обучении по ДПП ПК «Основные подходы к разработке и реализации метода  учебных проектов в условиях реализации ФГОС ООО и ФГОС СОО» — Институт  развития образования Иркутской област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D:\PROFILES\ALL\DESKTOP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3" y="2762655"/>
            <a:ext cx="2727055" cy="174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681" y="139850"/>
            <a:ext cx="6551407" cy="753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20762"/>
            <a:ext cx="8229600" cy="38738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:\Users\Евгений\OneDrive\Рабочий стол\provekra.jpg"/>
          <p:cNvPicPr>
            <a:picLocks noChangeAspect="1" noChangeArrowheads="1"/>
          </p:cNvPicPr>
          <p:nvPr/>
        </p:nvPicPr>
        <p:blipFill>
          <a:blip r:embed="rId2"/>
          <a:srcRect b="11586"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8804031" cy="6370975"/>
          </a:xfrm>
          <a:prstGeom prst="rect">
            <a:avLst/>
          </a:prstGeom>
          <a:solidFill>
            <a:srgbClr val="111111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Готовность образовательной организации к введению ФГОС НОО и ФГОС СОО:</a:t>
            </a:r>
          </a:p>
          <a:p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разработаны и утверждены основные образовательные программы начального общего и основного общего образования, рабочие программы по учебным предметам, программы внеурочной деятельности, соответствующие требованиям обновленных ФГОС;</a:t>
            </a:r>
          </a:p>
          <a:p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нормативная база (локальные акты) образовательной организации приведена в соответствие с требованиями обновленных ФГОС;</a:t>
            </a:r>
          </a:p>
          <a:p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определен список учебников, учебных пособий, информационно-цифровых ресурсов, используемых в образовательном процессе  и соответствующих требованиям обновленными ФГОС; </a:t>
            </a:r>
          </a:p>
          <a:p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обновлен/укомплектован библиотечно-информационный центр образовательной организаций учебной и учебно-методической литературой;</a:t>
            </a:r>
          </a:p>
          <a:p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определена модель реализации сетевых форм взаимодействия общеобразовательной организации с организациями дополнительного образования, учреждениями культуры и спорта в реализации основных образовательных программ, соответствующих требованиям обновленных ФГОС;</a:t>
            </a:r>
          </a:p>
          <a:p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разработан план работы внутришкольных методических объединений  с ориентацией на рассмотрение и методическую помощь педагогическим работникам в вопросах реализации обновленных ФГОС, сформированы методические группы по всем направлениям функциональной грамотности;</a:t>
            </a:r>
          </a:p>
          <a:p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осуществлено повышение квалификации управленческой  и педагогической команд по вопросам введения обновленных ФГОС;</a:t>
            </a:r>
          </a:p>
          <a:p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обеспечены кадровые, финансовые, материально-технические и иные условия реализации основной образовательной программы начального общего и основного общего образования, соответствующей требованиям обновленных ФГОС</a:t>
            </a:r>
          </a:p>
          <a:p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2006112" y="-2035630"/>
            <a:ext cx="5150747" cy="922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4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5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520122"/>
            <a:ext cx="1054324" cy="12845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1048256"/>
            <a:ext cx="588794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>
              <a:defRPr/>
            </a:pPr>
            <a:endParaRPr lang="ru-RU" alt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en-US" altLang="ru-RU" b="1" i="1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en-US" altLang="ru-RU" b="1" i="1" dirty="0">
              <a:solidFill>
                <a:schemeClr val="bg1"/>
              </a:solidFill>
            </a:endParaRPr>
          </a:p>
          <a:p>
            <a:pPr algn="r">
              <a:defRPr/>
            </a:pPr>
            <a:endParaRPr lang="en-US" altLang="ru-RU" b="1" i="1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en-US" altLang="ru-RU" b="1" i="1" dirty="0">
              <a:solidFill>
                <a:schemeClr val="bg1"/>
              </a:solidFill>
            </a:endParaRPr>
          </a:p>
          <a:p>
            <a:pPr algn="r">
              <a:defRPr/>
            </a:pPr>
            <a:endParaRPr lang="en-US" altLang="ru-RU" b="1" i="1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en-US" altLang="ru-RU" b="1" i="1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ru-RU" altLang="ru-RU" b="1" i="1" smtClean="0">
                <a:solidFill>
                  <a:schemeClr val="bg1"/>
                </a:solidFill>
              </a:rPr>
              <a:t>Руководитель </a:t>
            </a:r>
            <a:r>
              <a:rPr lang="ru-RU" altLang="ru-RU" b="1" i="1" dirty="0">
                <a:solidFill>
                  <a:schemeClr val="bg1"/>
                </a:solidFill>
              </a:rPr>
              <a:t>сектора контроля качества</a:t>
            </a:r>
          </a:p>
          <a:p>
            <a:pPr algn="r">
              <a:defRPr/>
            </a:pPr>
            <a:r>
              <a:rPr lang="ru-RU" altLang="ru-RU" b="1" i="1" dirty="0">
                <a:solidFill>
                  <a:schemeClr val="bg1"/>
                </a:solidFill>
              </a:rPr>
              <a:t>Министерства образования Красноярского края</a:t>
            </a:r>
          </a:p>
          <a:p>
            <a:pPr algn="r">
              <a:defRPr/>
            </a:pPr>
            <a:r>
              <a:rPr lang="ru-RU" altLang="ru-RU" b="1" i="1" dirty="0">
                <a:solidFill>
                  <a:schemeClr val="bg1"/>
                </a:solidFill>
              </a:rPr>
              <a:t>Т.Н. </a:t>
            </a:r>
            <a:r>
              <a:rPr lang="ru-RU" altLang="ru-RU" b="1" i="1" dirty="0" err="1">
                <a:solidFill>
                  <a:schemeClr val="bg1"/>
                </a:solidFill>
              </a:rPr>
              <a:t>Конжева</a:t>
            </a:r>
            <a:endParaRPr lang="ru-RU" altLang="ru-RU" b="1" i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ru-RU" altLang="ru-RU" b="1" i="1" dirty="0" smtClean="0">
                <a:solidFill>
                  <a:schemeClr val="bg1"/>
                </a:solidFill>
              </a:rPr>
              <a:t>р.т.2</a:t>
            </a:r>
            <a:r>
              <a:rPr lang="en-US" altLang="ru-RU" b="1" i="1" dirty="0" smtClean="0">
                <a:solidFill>
                  <a:schemeClr val="bg1"/>
                </a:solidFill>
              </a:rPr>
              <a:t>22</a:t>
            </a:r>
            <a:r>
              <a:rPr lang="ru-RU" altLang="ru-RU" b="1" i="1" dirty="0" smtClean="0">
                <a:solidFill>
                  <a:schemeClr val="bg1"/>
                </a:solidFill>
              </a:rPr>
              <a:t>-</a:t>
            </a:r>
            <a:r>
              <a:rPr lang="en-US" altLang="ru-RU" b="1" i="1" dirty="0" smtClean="0">
                <a:solidFill>
                  <a:schemeClr val="bg1"/>
                </a:solidFill>
              </a:rPr>
              <a:t>60</a:t>
            </a:r>
            <a:r>
              <a:rPr lang="ru-RU" altLang="ru-RU" b="1" i="1" dirty="0" smtClean="0">
                <a:solidFill>
                  <a:schemeClr val="bg1"/>
                </a:solidFill>
              </a:rPr>
              <a:t>-</a:t>
            </a:r>
            <a:r>
              <a:rPr lang="en-US" altLang="ru-RU" b="1" i="1" dirty="0" smtClean="0">
                <a:solidFill>
                  <a:schemeClr val="bg1"/>
                </a:solidFill>
              </a:rPr>
              <a:t>68</a:t>
            </a:r>
            <a:endParaRPr lang="ru-RU" altLang="ru-RU" b="1" i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ru-RU" b="1" i="1" dirty="0" smtClean="0">
                <a:solidFill>
                  <a:schemeClr val="bg1"/>
                </a:solidFill>
              </a:rPr>
              <a:t>ktn@yandex.ru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4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312737"/>
            <a:ext cx="7218218" cy="450670"/>
          </a:xfrm>
        </p:spPr>
        <p:txBody>
          <a:bodyPr/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Экспертное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задание. </a:t>
            </a:r>
            <a:r>
              <a:rPr lang="ru-RU" sz="1400" b="1" dirty="0"/>
              <a:t>Оценка соблюдения обязательных требований законодательства к программе дошкольного </a:t>
            </a:r>
            <a:r>
              <a:rPr lang="ru-RU" sz="1400" b="1" dirty="0" smtClean="0"/>
              <a:t>образования</a:t>
            </a:r>
            <a:br>
              <a:rPr lang="ru-RU" sz="1400" b="1" dirty="0" smtClean="0"/>
            </a:br>
            <a:r>
              <a:rPr lang="ru-RU" sz="1400" b="1" dirty="0">
                <a:hlinkClick r:id="rId3"/>
              </a:rPr>
              <a:t>http://</a:t>
            </a:r>
            <a:r>
              <a:rPr lang="ru-RU" sz="1400" b="1" dirty="0" smtClean="0">
                <a:hlinkClick r:id="rId3"/>
              </a:rPr>
              <a:t>www.krasobrnadzor.ru/profilaktika/336</a:t>
            </a:r>
            <a:r>
              <a:rPr lang="ru-RU" sz="1400" b="1" dirty="0" smtClean="0"/>
              <a:t> «Проверь </a:t>
            </a:r>
            <a:r>
              <a:rPr lang="ru-RU" sz="1400" b="1" dirty="0"/>
              <a:t>себя сам»</a:t>
            </a:r>
            <a:br>
              <a:rPr lang="ru-RU" sz="1400" b="1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latin typeface="Calibri" pitchFamily="34" charset="0"/>
              </a:rPr>
              <a:t>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20572" y="914400"/>
            <a:ext cx="8552198" cy="4025856"/>
            <a:chOff x="257907" y="914400"/>
            <a:chExt cx="8552198" cy="402585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147345" y="1207484"/>
              <a:ext cx="1662760" cy="1300998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550110" y="914400"/>
              <a:ext cx="6597235" cy="1887166"/>
            </a:xfrm>
            <a:custGeom>
              <a:avLst/>
              <a:gdLst>
                <a:gd name="connsiteX0" fmla="*/ 0 w 8452338"/>
                <a:gd name="connsiteY0" fmla="*/ 141253 h 1412525"/>
                <a:gd name="connsiteX1" fmla="*/ 141253 w 8452338"/>
                <a:gd name="connsiteY1" fmla="*/ 0 h 1412525"/>
                <a:gd name="connsiteX2" fmla="*/ 8311086 w 8452338"/>
                <a:gd name="connsiteY2" fmla="*/ 0 h 1412525"/>
                <a:gd name="connsiteX3" fmla="*/ 8452339 w 8452338"/>
                <a:gd name="connsiteY3" fmla="*/ 141253 h 1412525"/>
                <a:gd name="connsiteX4" fmla="*/ 8452338 w 8452338"/>
                <a:gd name="connsiteY4" fmla="*/ 1271273 h 1412525"/>
                <a:gd name="connsiteX5" fmla="*/ 8311085 w 8452338"/>
                <a:gd name="connsiteY5" fmla="*/ 1412526 h 1412525"/>
                <a:gd name="connsiteX6" fmla="*/ 141253 w 8452338"/>
                <a:gd name="connsiteY6" fmla="*/ 1412525 h 1412525"/>
                <a:gd name="connsiteX7" fmla="*/ 0 w 8452338"/>
                <a:gd name="connsiteY7" fmla="*/ 1271272 h 1412525"/>
                <a:gd name="connsiteX8" fmla="*/ 0 w 8452338"/>
                <a:gd name="connsiteY8" fmla="*/ 141253 h 141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2338" h="1412525">
                  <a:moveTo>
                    <a:pt x="0" y="141253"/>
                  </a:moveTo>
                  <a:cubicBezTo>
                    <a:pt x="0" y="63241"/>
                    <a:pt x="63241" y="0"/>
                    <a:pt x="141253" y="0"/>
                  </a:cubicBezTo>
                  <a:lnTo>
                    <a:pt x="8311086" y="0"/>
                  </a:lnTo>
                  <a:cubicBezTo>
                    <a:pt x="8389098" y="0"/>
                    <a:pt x="8452339" y="63241"/>
                    <a:pt x="8452339" y="141253"/>
                  </a:cubicBezTo>
                  <a:cubicBezTo>
                    <a:pt x="8452339" y="517926"/>
                    <a:pt x="8452338" y="894600"/>
                    <a:pt x="8452338" y="1271273"/>
                  </a:cubicBezTo>
                  <a:cubicBezTo>
                    <a:pt x="8452338" y="1349285"/>
                    <a:pt x="8389097" y="1412526"/>
                    <a:pt x="8311085" y="1412526"/>
                  </a:cubicBezTo>
                  <a:lnTo>
                    <a:pt x="141253" y="1412525"/>
                  </a:lnTo>
                  <a:cubicBezTo>
                    <a:pt x="63241" y="1412525"/>
                    <a:pt x="0" y="1349284"/>
                    <a:pt x="0" y="1271272"/>
                  </a:cubicBezTo>
                  <a:lnTo>
                    <a:pt x="0" y="1412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060" tIns="53340" rIns="53341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Н</a:t>
              </a:r>
              <a:r>
                <a:rPr lang="ru-RU" sz="1400" kern="1200" dirty="0"/>
                <a:t>аличие разработанных и утвержденных образовательных программ дошкольного образования (в том числе адаптированных).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Соблюдение</a:t>
              </a:r>
              <a:r>
                <a:rPr lang="ru-RU" sz="1400" kern="1200" dirty="0"/>
                <a:t> требований ФГОС ДО. Учёт ПОП ДО.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/>
                <a:t> </a:t>
              </a:r>
              <a:r>
                <a:rPr lang="ru-RU" kern="1200" dirty="0"/>
                <a:t>Н</a:t>
              </a:r>
              <a:r>
                <a:rPr lang="ru-RU" sz="1400" kern="1200" dirty="0"/>
                <a:t>аличие и функционирование внутренней системы оценки качества дошкольного образования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57907" y="3005847"/>
              <a:ext cx="8452338" cy="1934409"/>
            </a:xfrm>
            <a:custGeom>
              <a:avLst/>
              <a:gdLst>
                <a:gd name="connsiteX0" fmla="*/ 0 w 8452338"/>
                <a:gd name="connsiteY0" fmla="*/ 141253 h 1412525"/>
                <a:gd name="connsiteX1" fmla="*/ 141253 w 8452338"/>
                <a:gd name="connsiteY1" fmla="*/ 0 h 1412525"/>
                <a:gd name="connsiteX2" fmla="*/ 8311086 w 8452338"/>
                <a:gd name="connsiteY2" fmla="*/ 0 h 1412525"/>
                <a:gd name="connsiteX3" fmla="*/ 8452339 w 8452338"/>
                <a:gd name="connsiteY3" fmla="*/ 141253 h 1412525"/>
                <a:gd name="connsiteX4" fmla="*/ 8452338 w 8452338"/>
                <a:gd name="connsiteY4" fmla="*/ 1271273 h 1412525"/>
                <a:gd name="connsiteX5" fmla="*/ 8311085 w 8452338"/>
                <a:gd name="connsiteY5" fmla="*/ 1412526 h 1412525"/>
                <a:gd name="connsiteX6" fmla="*/ 141253 w 8452338"/>
                <a:gd name="connsiteY6" fmla="*/ 1412525 h 1412525"/>
                <a:gd name="connsiteX7" fmla="*/ 0 w 8452338"/>
                <a:gd name="connsiteY7" fmla="*/ 1271272 h 1412525"/>
                <a:gd name="connsiteX8" fmla="*/ 0 w 8452338"/>
                <a:gd name="connsiteY8" fmla="*/ 141253 h 141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2338" h="1412525">
                  <a:moveTo>
                    <a:pt x="0" y="141253"/>
                  </a:moveTo>
                  <a:cubicBezTo>
                    <a:pt x="0" y="63241"/>
                    <a:pt x="63241" y="0"/>
                    <a:pt x="141253" y="0"/>
                  </a:cubicBezTo>
                  <a:lnTo>
                    <a:pt x="8311086" y="0"/>
                  </a:lnTo>
                  <a:cubicBezTo>
                    <a:pt x="8389098" y="0"/>
                    <a:pt x="8452339" y="63241"/>
                    <a:pt x="8452339" y="141253"/>
                  </a:cubicBezTo>
                  <a:cubicBezTo>
                    <a:pt x="8452339" y="517926"/>
                    <a:pt x="8452338" y="894600"/>
                    <a:pt x="8452338" y="1271273"/>
                  </a:cubicBezTo>
                  <a:cubicBezTo>
                    <a:pt x="8452338" y="1349285"/>
                    <a:pt x="8389097" y="1412526"/>
                    <a:pt x="8311085" y="1412526"/>
                  </a:cubicBezTo>
                  <a:lnTo>
                    <a:pt x="141253" y="1412525"/>
                  </a:lnTo>
                  <a:cubicBezTo>
                    <a:pt x="63241" y="1412525"/>
                    <a:pt x="0" y="1349284"/>
                    <a:pt x="0" y="1271272"/>
                  </a:cubicBezTo>
                  <a:lnTo>
                    <a:pt x="0" y="1412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060" tIns="53340" rIns="53341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/>
                <a:t>Установление фактов, обстоятельств, характеризующих соблюдение лицензионных требований к осуществлению образовательной деятельности по основным общеобразовательным программам дошкольного образования, </a:t>
              </a:r>
              <a:r>
                <a:rPr lang="ru-RU" kern="1200" dirty="0"/>
                <a:t>(</a:t>
              </a:r>
              <a:r>
                <a:rPr lang="ru-RU" sz="1400" kern="1200" dirty="0"/>
                <a:t>подпункты «а», «б», «в» пункта 7 Положения о лицензировании образовательной деятельности, утвержденного постановлением Правительства Российской Федерации от 18.09.2020 № </a:t>
              </a:r>
              <a:r>
                <a:rPr lang="ru-RU" sz="1400" kern="1200" dirty="0" smtClean="0"/>
                <a:t>1490, с изменениями)</a:t>
              </a:r>
              <a:endParaRPr lang="ru-RU" sz="1400" kern="1200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99159" y="3180945"/>
              <a:ext cx="1244815" cy="16180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AutoShape 2" descr="Образовательные стандарты | Школа Права и Эконом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бразовательные стандарты | Школа Права и Экономи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ФГО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Об обучении по ДПП ПК «Основные подходы к разработке и реализации метода  учебных проектов в условиях реализации ФГОС ООО и ФГОС СОО» — Институт  развития образования Иркутской област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Об обучении по ДПП ПК «Основные подходы к разработке и реализации метода  учебных проектов в условиях реализации ФГОС ООО и ФГОС СОО» — Институт  развития образования Иркутской област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303344"/>
            <a:ext cx="159702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:\PROFILES\ALL\DESKTOP\194_licenzija_1_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9" y="3093396"/>
            <a:ext cx="1384728" cy="17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312737"/>
            <a:ext cx="7218218" cy="450670"/>
          </a:xfrm>
        </p:spPr>
        <p:txBody>
          <a:bodyPr/>
          <a:lstStyle/>
          <a:p>
            <a:pPr algn="ctr"/>
            <a:r>
              <a:rPr lang="ru-RU" sz="1400" b="1">
                <a:latin typeface="Calibri" pitchFamily="34" charset="0"/>
              </a:rPr>
              <a:t>Экспертное задание. </a:t>
            </a:r>
            <a:r>
              <a:rPr lang="ru-RU" sz="1400" b="1">
                <a:latin typeface="Times New Roman" panose="02020603050405020304" pitchFamily="18" charset="0"/>
                <a:ea typeface="Calibri" panose="020F0502020204030204" pitchFamily="34" charset="0"/>
              </a:rPr>
              <a:t>Оценка соблюдения обязательных требований законодательства в отношении образовательной деятельности по</a:t>
            </a:r>
            <a:br>
              <a:rPr lang="ru-RU" sz="1400" b="1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b="1">
                <a:latin typeface="Times New Roman" panose="02020603050405020304" pitchFamily="18" charset="0"/>
                <a:ea typeface="Calibri" panose="020F0502020204030204" pitchFamily="34" charset="0"/>
              </a:rPr>
              <a:t> общеобразовательным программам дополнительного образования</a:t>
            </a:r>
            <a:endParaRPr lang="ru-RU" sz="2400" b="1" dirty="0">
              <a:latin typeface="Calibri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71230" y="914399"/>
            <a:ext cx="8501680" cy="4025857"/>
            <a:chOff x="208565" y="914399"/>
            <a:chExt cx="8501680" cy="4025857"/>
          </a:xfrm>
        </p:grpSpPr>
        <p:sp>
          <p:nvSpPr>
            <p:cNvPr id="13" name="Полилиния 12"/>
            <p:cNvSpPr/>
            <p:nvPr/>
          </p:nvSpPr>
          <p:spPr>
            <a:xfrm>
              <a:off x="208565" y="914399"/>
              <a:ext cx="8452338" cy="2145511"/>
            </a:xfrm>
            <a:custGeom>
              <a:avLst/>
              <a:gdLst>
                <a:gd name="connsiteX0" fmla="*/ 0 w 8452338"/>
                <a:gd name="connsiteY0" fmla="*/ 141253 h 1412525"/>
                <a:gd name="connsiteX1" fmla="*/ 141253 w 8452338"/>
                <a:gd name="connsiteY1" fmla="*/ 0 h 1412525"/>
                <a:gd name="connsiteX2" fmla="*/ 8311086 w 8452338"/>
                <a:gd name="connsiteY2" fmla="*/ 0 h 1412525"/>
                <a:gd name="connsiteX3" fmla="*/ 8452339 w 8452338"/>
                <a:gd name="connsiteY3" fmla="*/ 141253 h 1412525"/>
                <a:gd name="connsiteX4" fmla="*/ 8452338 w 8452338"/>
                <a:gd name="connsiteY4" fmla="*/ 1271273 h 1412525"/>
                <a:gd name="connsiteX5" fmla="*/ 8311085 w 8452338"/>
                <a:gd name="connsiteY5" fmla="*/ 1412526 h 1412525"/>
                <a:gd name="connsiteX6" fmla="*/ 141253 w 8452338"/>
                <a:gd name="connsiteY6" fmla="*/ 1412525 h 1412525"/>
                <a:gd name="connsiteX7" fmla="*/ 0 w 8452338"/>
                <a:gd name="connsiteY7" fmla="*/ 1271272 h 1412525"/>
                <a:gd name="connsiteX8" fmla="*/ 0 w 8452338"/>
                <a:gd name="connsiteY8" fmla="*/ 141253 h 141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2338" h="1412525">
                  <a:moveTo>
                    <a:pt x="0" y="141253"/>
                  </a:moveTo>
                  <a:cubicBezTo>
                    <a:pt x="0" y="63241"/>
                    <a:pt x="63241" y="0"/>
                    <a:pt x="141253" y="0"/>
                  </a:cubicBezTo>
                  <a:lnTo>
                    <a:pt x="8311086" y="0"/>
                  </a:lnTo>
                  <a:cubicBezTo>
                    <a:pt x="8389098" y="0"/>
                    <a:pt x="8452339" y="63241"/>
                    <a:pt x="8452339" y="141253"/>
                  </a:cubicBezTo>
                  <a:cubicBezTo>
                    <a:pt x="8452339" y="517926"/>
                    <a:pt x="8452338" y="894600"/>
                    <a:pt x="8452338" y="1271273"/>
                  </a:cubicBezTo>
                  <a:cubicBezTo>
                    <a:pt x="8452338" y="1349285"/>
                    <a:pt x="8389097" y="1412526"/>
                    <a:pt x="8311085" y="1412526"/>
                  </a:cubicBezTo>
                  <a:lnTo>
                    <a:pt x="141253" y="1412525"/>
                  </a:lnTo>
                  <a:cubicBezTo>
                    <a:pt x="63241" y="1412525"/>
                    <a:pt x="0" y="1349284"/>
                    <a:pt x="0" y="1271272"/>
                  </a:cubicBezTo>
                  <a:lnTo>
                    <a:pt x="0" y="1412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060" tIns="53340" rIns="53341" bIns="5334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Наличие разработанных и утвержденных общеобразовательных программ дополнительного образования (в том числе адаптированных).</a:t>
              </a:r>
            </a:p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Наличие локального акта о структуре и реализации ОПДО.</a:t>
              </a:r>
              <a:r>
                <a:rPr lang="ru-RU" kern="1200" dirty="0"/>
                <a:t> МТО.</a:t>
              </a:r>
              <a:endParaRPr lang="ru-RU" dirty="0"/>
            </a:p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Сетевая форма </a:t>
              </a:r>
              <a:r>
                <a:rPr lang="ru-RU" kern="1200" dirty="0"/>
                <a:t>реализации </a:t>
              </a:r>
              <a:r>
                <a:rPr lang="ru-RU" dirty="0"/>
                <a:t>общеобразовательных программ дополнительного образования (в том числе адаптированных)</a:t>
              </a:r>
              <a:r>
                <a:rPr lang="ru-RU" kern="1200" dirty="0"/>
                <a:t>. 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Система мониторинга динамики удовлетворения образовательных потребностей обучающихся при реализации общеобразовательных программ дополнительного образования (в том числе адаптированных)</a:t>
              </a:r>
              <a:endParaRPr lang="ru-RU" sz="14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57907" y="3205780"/>
              <a:ext cx="8452338" cy="1734476"/>
            </a:xfrm>
            <a:custGeom>
              <a:avLst/>
              <a:gdLst>
                <a:gd name="connsiteX0" fmla="*/ 0 w 8452338"/>
                <a:gd name="connsiteY0" fmla="*/ 141253 h 1412525"/>
                <a:gd name="connsiteX1" fmla="*/ 141253 w 8452338"/>
                <a:gd name="connsiteY1" fmla="*/ 0 h 1412525"/>
                <a:gd name="connsiteX2" fmla="*/ 8311086 w 8452338"/>
                <a:gd name="connsiteY2" fmla="*/ 0 h 1412525"/>
                <a:gd name="connsiteX3" fmla="*/ 8452339 w 8452338"/>
                <a:gd name="connsiteY3" fmla="*/ 141253 h 1412525"/>
                <a:gd name="connsiteX4" fmla="*/ 8452338 w 8452338"/>
                <a:gd name="connsiteY4" fmla="*/ 1271273 h 1412525"/>
                <a:gd name="connsiteX5" fmla="*/ 8311085 w 8452338"/>
                <a:gd name="connsiteY5" fmla="*/ 1412526 h 1412525"/>
                <a:gd name="connsiteX6" fmla="*/ 141253 w 8452338"/>
                <a:gd name="connsiteY6" fmla="*/ 1412525 h 1412525"/>
                <a:gd name="connsiteX7" fmla="*/ 0 w 8452338"/>
                <a:gd name="connsiteY7" fmla="*/ 1271272 h 1412525"/>
                <a:gd name="connsiteX8" fmla="*/ 0 w 8452338"/>
                <a:gd name="connsiteY8" fmla="*/ 141253 h 141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2338" h="1412525">
                  <a:moveTo>
                    <a:pt x="0" y="141253"/>
                  </a:moveTo>
                  <a:cubicBezTo>
                    <a:pt x="0" y="63241"/>
                    <a:pt x="63241" y="0"/>
                    <a:pt x="141253" y="0"/>
                  </a:cubicBezTo>
                  <a:lnTo>
                    <a:pt x="8311086" y="0"/>
                  </a:lnTo>
                  <a:cubicBezTo>
                    <a:pt x="8389098" y="0"/>
                    <a:pt x="8452339" y="63241"/>
                    <a:pt x="8452339" y="141253"/>
                  </a:cubicBezTo>
                  <a:cubicBezTo>
                    <a:pt x="8452339" y="517926"/>
                    <a:pt x="8452338" y="894600"/>
                    <a:pt x="8452338" y="1271273"/>
                  </a:cubicBezTo>
                  <a:cubicBezTo>
                    <a:pt x="8452338" y="1349285"/>
                    <a:pt x="8389097" y="1412526"/>
                    <a:pt x="8311085" y="1412526"/>
                  </a:cubicBezTo>
                  <a:lnTo>
                    <a:pt x="141253" y="1412525"/>
                  </a:lnTo>
                  <a:cubicBezTo>
                    <a:pt x="63241" y="1412525"/>
                    <a:pt x="0" y="1349284"/>
                    <a:pt x="0" y="1271272"/>
                  </a:cubicBezTo>
                  <a:lnTo>
                    <a:pt x="0" y="1412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060" tIns="53340" rIns="53341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/>
                <a:t>Установление фактов, обстоятельств, характеризующих соблюдение лицензионных требований к осуществлению образовательной деятельности по основным общеобразовательным программам дошкольного образования, </a:t>
              </a:r>
              <a:r>
                <a:rPr lang="ru-RU" kern="1200" dirty="0"/>
                <a:t>(</a:t>
              </a:r>
              <a:r>
                <a:rPr lang="ru-RU" sz="1400" kern="1200" dirty="0"/>
                <a:t>подпункты «а», «б», «в», «г» пункта 7 Положения о лицензировании образовательной деятельности, утвержденного постановлением Правительства Российской Федерации от 18.09.2020 № </a:t>
              </a:r>
              <a:r>
                <a:rPr lang="ru-RU" kern="1200" dirty="0"/>
                <a:t>1490, с изменениями)</a:t>
              </a:r>
              <a:endParaRPr lang="ru-RU" sz="1400" kern="1200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99159" y="3180945"/>
              <a:ext cx="1244815" cy="16180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AutoShape 2" descr="Образовательные стандарты | Школа Права и Эконом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бразовательные стандарты | Школа Права и Экономи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ФГО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Об обучении по ДПП ПК «Основные подходы к разработке и реализации метода  учебных проектов в условиях реализации ФГОС ООО и ФГОС СОО» — Институт  развития образования Иркутской област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Об обучении по ДПП ПК «Основные подходы к разработке и реализации метода  учебных проектов в условиях реализации ФГОС ООО и ФГОС СОО» — Институт  развития образования Иркутской област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EF475B9-4DFF-4E5B-AC59-E0144A812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2" y="3205780"/>
            <a:ext cx="1338685" cy="16418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6BD17D0-2B75-4B17-903F-F0E03841F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11" y="1060269"/>
            <a:ext cx="1300692" cy="17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1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Аккредитационные показатели для целей осуществления федерального государственного контроля (надзора)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349895"/>
              </p:ext>
            </p:extLst>
          </p:nvPr>
        </p:nvGraphicFramePr>
        <p:xfrm>
          <a:off x="1422400" y="786653"/>
          <a:ext cx="6253284" cy="4067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11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878" y="-28499"/>
            <a:ext cx="7218218" cy="660797"/>
          </a:xfrm>
        </p:spPr>
        <p:txBody>
          <a:bodyPr/>
          <a:lstStyle/>
          <a:p>
            <a:pPr algn="ctr"/>
            <a:r>
              <a:rPr lang="ru-RU" sz="2000" b="1" dirty="0">
                <a:latin typeface="Calibri" pitchFamily="34" charset="0"/>
              </a:rPr>
              <a:t>Аккредитационные показатели по ОП НОО,ООО,СОО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71481" y="774443"/>
            <a:ext cx="2948048" cy="2069230"/>
            <a:chOff x="700474" y="668533"/>
            <a:chExt cx="2948048" cy="2069230"/>
          </a:xfrm>
        </p:grpSpPr>
        <p:sp>
          <p:nvSpPr>
            <p:cNvPr id="26" name="Полилиния 25"/>
            <p:cNvSpPr/>
            <p:nvPr/>
          </p:nvSpPr>
          <p:spPr>
            <a:xfrm>
              <a:off x="1989223" y="1468770"/>
              <a:ext cx="1659299" cy="1268993"/>
            </a:xfrm>
            <a:custGeom>
              <a:avLst/>
              <a:gdLst>
                <a:gd name="connsiteX0" fmla="*/ 0 w 1659299"/>
                <a:gd name="connsiteY0" fmla="*/ 634497 h 1268993"/>
                <a:gd name="connsiteX1" fmla="*/ 317248 w 1659299"/>
                <a:gd name="connsiteY1" fmla="*/ 0 h 1268993"/>
                <a:gd name="connsiteX2" fmla="*/ 1342051 w 1659299"/>
                <a:gd name="connsiteY2" fmla="*/ 0 h 1268993"/>
                <a:gd name="connsiteX3" fmla="*/ 1659299 w 1659299"/>
                <a:gd name="connsiteY3" fmla="*/ 634497 h 1268993"/>
                <a:gd name="connsiteX4" fmla="*/ 1342051 w 1659299"/>
                <a:gd name="connsiteY4" fmla="*/ 1268993 h 1268993"/>
                <a:gd name="connsiteX5" fmla="*/ 317248 w 1659299"/>
                <a:gd name="connsiteY5" fmla="*/ 1268993 h 1268993"/>
                <a:gd name="connsiteX6" fmla="*/ 0 w 1659299"/>
                <a:gd name="connsiteY6" fmla="*/ 634497 h 1268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9299" h="1268993">
                  <a:moveTo>
                    <a:pt x="0" y="634497"/>
                  </a:moveTo>
                  <a:lnTo>
                    <a:pt x="317248" y="0"/>
                  </a:lnTo>
                  <a:lnTo>
                    <a:pt x="1342051" y="0"/>
                  </a:lnTo>
                  <a:lnTo>
                    <a:pt x="1659299" y="634497"/>
                  </a:lnTo>
                  <a:lnTo>
                    <a:pt x="1342051" y="1268993"/>
                  </a:lnTo>
                  <a:lnTo>
                    <a:pt x="317248" y="1268993"/>
                  </a:lnTo>
                  <a:lnTo>
                    <a:pt x="0" y="63449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024" tIns="250124" rIns="244024" bIns="250124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8" name="Шестиугольник 27" descr="C:\Users\ktn\AppData\Local\Microsoft\Windows\Temporary Internet Files\Content.IE5\26PEJAHK\programmi-studenti[1].jpg"/>
            <p:cNvSpPr/>
            <p:nvPr/>
          </p:nvSpPr>
          <p:spPr>
            <a:xfrm>
              <a:off x="700474" y="668533"/>
              <a:ext cx="1734095" cy="1362552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9" name="Группа 8"/>
          <p:cNvGrpSpPr/>
          <p:nvPr/>
        </p:nvGrpSpPr>
        <p:grpSpPr>
          <a:xfrm>
            <a:off x="3450670" y="632298"/>
            <a:ext cx="2492931" cy="2349471"/>
            <a:chOff x="6495423" y="677449"/>
            <a:chExt cx="2125309" cy="2163315"/>
          </a:xfrm>
        </p:grpSpPr>
        <p:sp>
          <p:nvSpPr>
            <p:cNvPr id="11" name="Полилиния 10"/>
            <p:cNvSpPr/>
            <p:nvPr/>
          </p:nvSpPr>
          <p:spPr>
            <a:xfrm>
              <a:off x="7172129" y="1556371"/>
              <a:ext cx="1448603" cy="1284393"/>
            </a:xfrm>
            <a:custGeom>
              <a:avLst/>
              <a:gdLst>
                <a:gd name="connsiteX0" fmla="*/ 0 w 762127"/>
                <a:gd name="connsiteY0" fmla="*/ 550757 h 1101514"/>
                <a:gd name="connsiteX1" fmla="*/ 190532 w 762127"/>
                <a:gd name="connsiteY1" fmla="*/ 0 h 1101514"/>
                <a:gd name="connsiteX2" fmla="*/ 571595 w 762127"/>
                <a:gd name="connsiteY2" fmla="*/ 0 h 1101514"/>
                <a:gd name="connsiteX3" fmla="*/ 762127 w 762127"/>
                <a:gd name="connsiteY3" fmla="*/ 550757 h 1101514"/>
                <a:gd name="connsiteX4" fmla="*/ 571595 w 762127"/>
                <a:gd name="connsiteY4" fmla="*/ 1101514 h 1101514"/>
                <a:gd name="connsiteX5" fmla="*/ 190532 w 762127"/>
                <a:gd name="connsiteY5" fmla="*/ 1101514 h 1101514"/>
                <a:gd name="connsiteX6" fmla="*/ 0 w 762127"/>
                <a:gd name="connsiteY6" fmla="*/ 550757 h 110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127" h="1101514">
                  <a:moveTo>
                    <a:pt x="0" y="550757"/>
                  </a:moveTo>
                  <a:lnTo>
                    <a:pt x="190532" y="0"/>
                  </a:lnTo>
                  <a:lnTo>
                    <a:pt x="571595" y="0"/>
                  </a:lnTo>
                  <a:lnTo>
                    <a:pt x="762127" y="550757"/>
                  </a:lnTo>
                  <a:lnTo>
                    <a:pt x="571595" y="1101514"/>
                  </a:lnTo>
                  <a:lnTo>
                    <a:pt x="190532" y="1101514"/>
                  </a:lnTo>
                  <a:lnTo>
                    <a:pt x="0" y="55075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21" tIns="234386" rIns="127021" bIns="234386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Шестиугольник 12" descr="C:\Users\ktn\AppData\Local\Microsoft\Windows\Temporary Internet Files\Content.IE5\VEES9F7V\ai-228760-aux-head-20161024_szkola_tt[1].jpg"/>
            <p:cNvSpPr/>
            <p:nvPr/>
          </p:nvSpPr>
          <p:spPr>
            <a:xfrm>
              <a:off x="6495423" y="677449"/>
              <a:ext cx="1424856" cy="1319768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0" name="Группа 29"/>
          <p:cNvGrpSpPr/>
          <p:nvPr/>
        </p:nvGrpSpPr>
        <p:grpSpPr>
          <a:xfrm>
            <a:off x="5943600" y="768283"/>
            <a:ext cx="2868389" cy="2205045"/>
            <a:chOff x="4259787" y="2746331"/>
            <a:chExt cx="2868389" cy="2205045"/>
          </a:xfrm>
        </p:grpSpPr>
        <p:sp>
          <p:nvSpPr>
            <p:cNvPr id="31" name="Полилиния 30"/>
            <p:cNvSpPr/>
            <p:nvPr/>
          </p:nvSpPr>
          <p:spPr>
            <a:xfrm>
              <a:off x="5566087" y="3564900"/>
              <a:ext cx="1562089" cy="1386476"/>
            </a:xfrm>
            <a:custGeom>
              <a:avLst/>
              <a:gdLst>
                <a:gd name="connsiteX0" fmla="*/ 0 w 1562089"/>
                <a:gd name="connsiteY0" fmla="*/ 693238 h 1386476"/>
                <a:gd name="connsiteX1" fmla="*/ 346619 w 1562089"/>
                <a:gd name="connsiteY1" fmla="*/ 0 h 1386476"/>
                <a:gd name="connsiteX2" fmla="*/ 1215470 w 1562089"/>
                <a:gd name="connsiteY2" fmla="*/ 0 h 1386476"/>
                <a:gd name="connsiteX3" fmla="*/ 1562089 w 1562089"/>
                <a:gd name="connsiteY3" fmla="*/ 693238 h 1386476"/>
                <a:gd name="connsiteX4" fmla="*/ 1215470 w 1562089"/>
                <a:gd name="connsiteY4" fmla="*/ 1386476 h 1386476"/>
                <a:gd name="connsiteX5" fmla="*/ 346619 w 1562089"/>
                <a:gd name="connsiteY5" fmla="*/ 1386476 h 1386476"/>
                <a:gd name="connsiteX6" fmla="*/ 0 w 1562089"/>
                <a:gd name="connsiteY6" fmla="*/ 693238 h 138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2089" h="1386476">
                  <a:moveTo>
                    <a:pt x="0" y="693238"/>
                  </a:moveTo>
                  <a:lnTo>
                    <a:pt x="346619" y="0"/>
                  </a:lnTo>
                  <a:lnTo>
                    <a:pt x="1215470" y="0"/>
                  </a:lnTo>
                  <a:lnTo>
                    <a:pt x="1562089" y="693238"/>
                  </a:lnTo>
                  <a:lnTo>
                    <a:pt x="1215470" y="1386476"/>
                  </a:lnTo>
                  <a:lnTo>
                    <a:pt x="346619" y="1386476"/>
                  </a:lnTo>
                  <a:lnTo>
                    <a:pt x="0" y="69323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5714" tIns="281590" rIns="245714" bIns="28159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25" name="Шестиугольник 1024" descr="C:\Users\ktn\AppData\Local\Microsoft\Windows\Temporary Internet Files\Content.IE5\VEES9F7V\IMG_7745a[1].jpg"/>
            <p:cNvSpPr/>
            <p:nvPr/>
          </p:nvSpPr>
          <p:spPr>
            <a:xfrm>
              <a:off x="4259787" y="2746331"/>
              <a:ext cx="1658569" cy="1473681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" r="-1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Группа 19"/>
          <p:cNvGrpSpPr/>
          <p:nvPr/>
        </p:nvGrpSpPr>
        <p:grpSpPr>
          <a:xfrm>
            <a:off x="2921492" y="3028498"/>
            <a:ext cx="2550011" cy="2066053"/>
            <a:chOff x="371481" y="2800004"/>
            <a:chExt cx="2550011" cy="2066053"/>
          </a:xfrm>
        </p:grpSpPr>
        <p:sp>
          <p:nvSpPr>
            <p:cNvPr id="21" name="Полилиния 20"/>
            <p:cNvSpPr/>
            <p:nvPr/>
          </p:nvSpPr>
          <p:spPr>
            <a:xfrm>
              <a:off x="1318262" y="3535133"/>
              <a:ext cx="1603230" cy="1330924"/>
            </a:xfrm>
            <a:custGeom>
              <a:avLst/>
              <a:gdLst>
                <a:gd name="connsiteX0" fmla="*/ 0 w 1247610"/>
                <a:gd name="connsiteY0" fmla="*/ 607876 h 1215752"/>
                <a:gd name="connsiteX1" fmla="*/ 303938 w 1247610"/>
                <a:gd name="connsiteY1" fmla="*/ 0 h 1215752"/>
                <a:gd name="connsiteX2" fmla="*/ 943672 w 1247610"/>
                <a:gd name="connsiteY2" fmla="*/ 0 h 1215752"/>
                <a:gd name="connsiteX3" fmla="*/ 1247610 w 1247610"/>
                <a:gd name="connsiteY3" fmla="*/ 607876 h 1215752"/>
                <a:gd name="connsiteX4" fmla="*/ 943672 w 1247610"/>
                <a:gd name="connsiteY4" fmla="*/ 1215752 h 1215752"/>
                <a:gd name="connsiteX5" fmla="*/ 303938 w 1247610"/>
                <a:gd name="connsiteY5" fmla="*/ 1215752 h 1215752"/>
                <a:gd name="connsiteX6" fmla="*/ 0 w 1247610"/>
                <a:gd name="connsiteY6" fmla="*/ 607876 h 121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610" h="1215752">
                  <a:moveTo>
                    <a:pt x="0" y="607876"/>
                  </a:moveTo>
                  <a:lnTo>
                    <a:pt x="303938" y="0"/>
                  </a:lnTo>
                  <a:lnTo>
                    <a:pt x="943672" y="0"/>
                  </a:lnTo>
                  <a:lnTo>
                    <a:pt x="1247610" y="607876"/>
                  </a:lnTo>
                  <a:lnTo>
                    <a:pt x="943672" y="1215752"/>
                  </a:lnTo>
                  <a:lnTo>
                    <a:pt x="303938" y="1215752"/>
                  </a:lnTo>
                  <a:lnTo>
                    <a:pt x="0" y="60787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280" tIns="266078" rIns="205280" bIns="266078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Шестиугольник 22" descr="C:\Users\ktn\AppData\Local\Microsoft\Windows\Temporary Internet Files\Content.IE5\VEES9F7V\HOOS8U-RGB[1].jpg"/>
            <p:cNvSpPr/>
            <p:nvPr/>
          </p:nvSpPr>
          <p:spPr>
            <a:xfrm>
              <a:off x="371481" y="2800004"/>
              <a:ext cx="1592142" cy="1400591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7000" b="-27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5" name="Группа 14"/>
          <p:cNvGrpSpPr/>
          <p:nvPr/>
        </p:nvGrpSpPr>
        <p:grpSpPr>
          <a:xfrm>
            <a:off x="5537190" y="3028498"/>
            <a:ext cx="2471388" cy="1992716"/>
            <a:chOff x="3683667" y="622570"/>
            <a:chExt cx="2471388" cy="1992716"/>
          </a:xfrm>
        </p:grpSpPr>
        <p:sp>
          <p:nvSpPr>
            <p:cNvPr id="16" name="Полилиния 15"/>
            <p:cNvSpPr/>
            <p:nvPr/>
          </p:nvSpPr>
          <p:spPr>
            <a:xfrm>
              <a:off x="4593069" y="1389834"/>
              <a:ext cx="1561986" cy="1225452"/>
            </a:xfrm>
            <a:custGeom>
              <a:avLst/>
              <a:gdLst>
                <a:gd name="connsiteX0" fmla="*/ 0 w 1561986"/>
                <a:gd name="connsiteY0" fmla="*/ 612726 h 1225452"/>
                <a:gd name="connsiteX1" fmla="*/ 306363 w 1561986"/>
                <a:gd name="connsiteY1" fmla="*/ 0 h 1225452"/>
                <a:gd name="connsiteX2" fmla="*/ 1255623 w 1561986"/>
                <a:gd name="connsiteY2" fmla="*/ 0 h 1225452"/>
                <a:gd name="connsiteX3" fmla="*/ 1561986 w 1561986"/>
                <a:gd name="connsiteY3" fmla="*/ 612726 h 1225452"/>
                <a:gd name="connsiteX4" fmla="*/ 1255623 w 1561986"/>
                <a:gd name="connsiteY4" fmla="*/ 1225452 h 1225452"/>
                <a:gd name="connsiteX5" fmla="*/ 306363 w 1561986"/>
                <a:gd name="connsiteY5" fmla="*/ 1225452 h 1225452"/>
                <a:gd name="connsiteX6" fmla="*/ 0 w 1561986"/>
                <a:gd name="connsiteY6" fmla="*/ 612726 h 122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1986" h="1225452">
                  <a:moveTo>
                    <a:pt x="0" y="612726"/>
                  </a:moveTo>
                  <a:lnTo>
                    <a:pt x="306363" y="0"/>
                  </a:lnTo>
                  <a:lnTo>
                    <a:pt x="1255623" y="0"/>
                  </a:lnTo>
                  <a:lnTo>
                    <a:pt x="1561986" y="612726"/>
                  </a:lnTo>
                  <a:lnTo>
                    <a:pt x="1255623" y="1225452"/>
                  </a:lnTo>
                  <a:lnTo>
                    <a:pt x="306363" y="1225452"/>
                  </a:lnTo>
                  <a:lnTo>
                    <a:pt x="0" y="61272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286" tIns="233040" rIns="232286" bIns="23304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8" name="Шестиугольник 17" descr="T:\Отдел по надзору и контролю за соблюдением законодательства из общей\!!СЕКТОР ККО\248 ФЗ 31 07.2020\248 ФЗ\Без названия.jpg"/>
            <p:cNvSpPr/>
            <p:nvPr/>
          </p:nvSpPr>
          <p:spPr>
            <a:xfrm>
              <a:off x="3683667" y="622570"/>
              <a:ext cx="1551878" cy="1336636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1210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444" y="102610"/>
            <a:ext cx="7341883" cy="800501"/>
          </a:xfrm>
        </p:spPr>
        <p:txBody>
          <a:bodyPr/>
          <a:lstStyle/>
          <a:p>
            <a:pPr algn="ctr"/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Экспертное задание (проект). Оценка соблюдения обязательных требований законодательства в области образования </a:t>
            </a:r>
            <a:b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по ОП НОО, ОП ООО, ОПСОО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968012"/>
              </p:ext>
            </p:extLst>
          </p:nvPr>
        </p:nvGraphicFramePr>
        <p:xfrm>
          <a:off x="356302" y="1119144"/>
          <a:ext cx="8452338" cy="409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2" descr="Образовательные стандарты | Школа Права и Эконом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бразовательные стандарты | Школа Права и Экономи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ФГО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Об обучении по ДПП ПК «Основные подходы к разработке и реализации метода  учебных проектов в условиях реализации ФГОС ООО и ФГОС СОО» — Институт  развития образования Иркутской област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Об обучении по ДПП ПК «Основные подходы к разработке и реализации метода  учебных проектов в условиях реализации ФГОС ООО и ФГОС СОО» — Институт  развития образования Иркутской област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D:\PROFILES\ALL\DESKTOP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65013"/>
            <a:ext cx="1475669" cy="64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9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b="1" dirty="0">
                <a:latin typeface="Calibri" pitchFamily="34" charset="0"/>
              </a:rPr>
              <a:t/>
            </a:r>
            <a:br>
              <a:rPr lang="ru-RU" sz="1400" b="1" dirty="0">
                <a:latin typeface="Calibri" pitchFamily="34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Соответствие структуры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 содержания ОП НОО, ОП ООО, ОП СОО требованиям, установленным федеральным государственным образовательным стандартам </a:t>
            </a:r>
            <a:r>
              <a:rPr lang="ru-RU" sz="1400" b="1" dirty="0">
                <a:latin typeface="Calibri" pitchFamily="34" charset="0"/>
              </a:rPr>
              <a:t/>
            </a:r>
            <a:br>
              <a:rPr lang="ru-RU" sz="1400" b="1" dirty="0">
                <a:latin typeface="Calibri" pitchFamily="34" charset="0"/>
              </a:rPr>
            </a:br>
            <a:endParaRPr lang="ru-RU" sz="1400" b="1" dirty="0">
              <a:latin typeface="Calibri" pitchFamily="34" charset="0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8C16C0FA-ECCE-4611-B135-5B50E804F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106451"/>
              </p:ext>
            </p:extLst>
          </p:nvPr>
        </p:nvGraphicFramePr>
        <p:xfrm>
          <a:off x="307973" y="1100667"/>
          <a:ext cx="8402272" cy="3840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2" descr="Образовательные стандарты | Школа Права и Эконом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бразовательные стандарты | Школа Права и Экономи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ФГО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Об обучении по ДПП ПК «Основные подходы к разработке и реализации метода  учебных проектов в условиях реализации ФГОС ООО и ФГОС СОО» — Институт  развития образования Иркутской област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Об обучении по ДПП ПК «Основные подходы к разработке и реализации метода  учебных проектов в условиях реализации ФГОС ООО и ФГОС СОО» — Институт  развития образования Иркутской област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1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97484"/>
            <a:ext cx="7717238" cy="862072"/>
          </a:xfrm>
        </p:spPr>
        <p:txBody>
          <a:bodyPr/>
          <a:lstStyle/>
          <a:p>
            <a:pPr algn="ctr"/>
            <a:r>
              <a:rPr lang="ru-RU" sz="1400" b="1" dirty="0">
                <a:latin typeface="Calibri" pitchFamily="34" charset="0"/>
              </a:rPr>
              <a:t/>
            </a:r>
            <a:br>
              <a:rPr lang="ru-RU" sz="1400" b="1" dirty="0">
                <a:latin typeface="Calibri" pitchFamily="34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Соответствие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планируемых результатов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ОП НОО, ОП ООО, ОП СОО требованиям, установленным федеральным государственным образовательным стандартам </a:t>
            </a:r>
            <a:r>
              <a:rPr lang="ru-RU" sz="1400" b="1" dirty="0">
                <a:latin typeface="Calibri" pitchFamily="34" charset="0"/>
              </a:rPr>
              <a:t/>
            </a:r>
            <a:br>
              <a:rPr lang="ru-RU" sz="1400" b="1" dirty="0">
                <a:latin typeface="Calibri" pitchFamily="34" charset="0"/>
              </a:rPr>
            </a:br>
            <a:endParaRPr lang="ru-RU" sz="1400" b="1" dirty="0">
              <a:latin typeface="Calibri" pitchFamily="34" charset="0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8C16C0FA-ECCE-4611-B135-5B50E804F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128336"/>
              </p:ext>
            </p:extLst>
          </p:nvPr>
        </p:nvGraphicFramePr>
        <p:xfrm>
          <a:off x="307973" y="1100667"/>
          <a:ext cx="8402272" cy="3840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2" descr="Образовательные стандарты | Школа Права и Эконом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бразовательные стандарты | Школа Права и Экономи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ФГО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Об обучении по ДПП ПК «Основные подходы к разработке и реализации метода  учебных проектов в условиях реализации ФГОС ООО и ФГОС СОО» — Институт  развития образования Иркутской област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Об обучении по ДПП ПК «Основные подходы к разработке и реализации метода  учебных проектов в условиях реализации ФГОС ООО и ФГОС СОО» — Институт  развития образования Иркутской област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31512</TotalTime>
  <Words>1457</Words>
  <Application>Microsoft Office PowerPoint</Application>
  <PresentationFormat>Экран (16:9)</PresentationFormat>
  <Paragraphs>170</Paragraphs>
  <Slides>21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Предмет федерального государственного  контроля (надзора) (273-ФЗ)</vt:lpstr>
      <vt:lpstr>  Экспертное задание. Оценка соблюдения обязательных требований законодательства к программе дошкольного образования http://www.krasobrnadzor.ru/profilaktika/336 «Проверь себя сам»   </vt:lpstr>
      <vt:lpstr>Экспертное задание. Оценка соблюдения обязательных требований законодательства в отношении образовательной деятельности по  общеобразовательным программам дополнительного образования</vt:lpstr>
      <vt:lpstr>Аккредитационные показатели для целей осуществления федерального государственного контроля (надзора)</vt:lpstr>
      <vt:lpstr>Аккредитационные показатели по ОП НОО,ООО,СОО</vt:lpstr>
      <vt:lpstr>Экспертное задание (проект). Оценка соблюдения обязательных требований законодательства в области образования  по ОП НОО, ОП ООО, ОПСОО</vt:lpstr>
      <vt:lpstr> Соответствие структуры  и содержания ОП НОО, ОП ООО, ОП СОО требованиям, установленным федеральным государственным образовательным стандартам  </vt:lpstr>
      <vt:lpstr> Соответствие планируемых результатов  ОП НОО, ОП ООО, ОП СОО требованиям, установленным федеральным государственным образовательным стандартам  </vt:lpstr>
      <vt:lpstr> Сведения о результатах оценки качества подготовки обучающихся, участвующих в оценочных процедурах </vt:lpstr>
      <vt:lpstr>Соблюдение обязательных требований:   «изменения/дополнения» в ЭЗ</vt:lpstr>
      <vt:lpstr>Соблюдение обязательных требований:   «изменения/дополнения» в ЭЗ</vt:lpstr>
      <vt:lpstr>Соблюдение обязательных требований:   «изменения/дополнения» в ЭЗ</vt:lpstr>
      <vt:lpstr>АККРЕДИТАЦИОННЫЕ ПОКАЗАТЕЛИ ПО ОБРАЗОВАТЕЛЬНЫМ ПРОГРАММАМ СРЕДНЕГО ПРОФЕССИОНАЛЬНОГО ОБРАЗОВАНИЯ</vt:lpstr>
      <vt:lpstr>Соблюдение обязательных требований:   «изменения/дополнения» в ЭЗ</vt:lpstr>
      <vt:lpstr>Соблюдение обязательных требований:   «изменения/дополнения» в ЭЗ</vt:lpstr>
      <vt:lpstr>Соблюдение обязательных требований:   «изменения/дополнения» в ЭЗ</vt:lpstr>
      <vt:lpstr>«Лист ожидания» учебно-методических документов по обеспечению реализации обновленных ФГОС НОО и ООО </vt:lpstr>
      <vt:lpstr>Сопровождение введения ФГОС НОО и ФГОС СОО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Конжева Татьяна Николаевна</cp:lastModifiedBy>
  <cp:revision>2421</cp:revision>
  <cp:lastPrinted>2022-03-16T10:01:24Z</cp:lastPrinted>
  <dcterms:modified xsi:type="dcterms:W3CDTF">2022-03-24T02:39:17Z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