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897" r:id="rId2"/>
    <p:sldId id="1541" r:id="rId3"/>
    <p:sldId id="1533" r:id="rId4"/>
    <p:sldId id="1515" r:id="rId5"/>
    <p:sldId id="1516" r:id="rId6"/>
    <p:sldId id="1531" r:id="rId7"/>
    <p:sldId id="1535" r:id="rId8"/>
    <p:sldId id="1536" r:id="rId9"/>
    <p:sldId id="1537" r:id="rId10"/>
    <p:sldId id="1538" r:id="rId11"/>
    <p:sldId id="1539" r:id="rId12"/>
    <p:sldId id="1540" r:id="rId13"/>
    <p:sldId id="1528" r:id="rId14"/>
    <p:sldId id="1492" r:id="rId15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541"/>
            <p14:sldId id="1533"/>
            <p14:sldId id="1515"/>
            <p14:sldId id="1516"/>
            <p14:sldId id="1531"/>
            <p14:sldId id="1535"/>
            <p14:sldId id="1536"/>
            <p14:sldId id="1537"/>
            <p14:sldId id="1538"/>
            <p14:sldId id="1539"/>
            <p14:sldId id="1540"/>
            <p14:sldId id="1528"/>
            <p14:sldId id="14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C"/>
    <a:srgbClr val="608DC4"/>
    <a:srgbClr val="607492"/>
    <a:srgbClr val="149698"/>
    <a:srgbClr val="1496C0"/>
    <a:srgbClr val="FF5353"/>
    <a:srgbClr val="000000"/>
    <a:srgbClr val="FFFFFF"/>
    <a:srgbClr val="00926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4" autoAdjust="0"/>
    <p:restoredTop sz="94293" autoAdjust="0"/>
  </p:normalViewPr>
  <p:slideViewPr>
    <p:cSldViewPr snapToGrid="0">
      <p:cViewPr>
        <p:scale>
          <a:sx n="125" d="100"/>
          <a:sy n="125" d="100"/>
        </p:scale>
        <p:origin x="-1224" y="-600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05EE1-EE73-477E-8580-B56C102708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295275"/>
            <a:ext cx="0" cy="3686175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8941" y="405886"/>
            <a:ext cx="6042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СТАТУС ЭКСПЕРТА, ПРИВЛЕКАЕМОГО МИНИСТЕРСТВОМ ОБРАЗОВАНИЯ КРАСНОЯРСКОГО КРАЯ К ОСУЩЕСТВЛЕНИЮ ЭКСПЕРТИЗЫ В ЦЕЛЯХ ФЕДЕРАЛЬНОГО ГОСУДАРСТВЕННОГО КОНТРОЛЯ (НАДЗОРА) В СФЕРЕ ОБРАЗОВАНИЯ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КЛЮЧЕВЫЕ ИЗМЕНЕНИЯ ЗАКОНОДАТЕЛЬСТВА ОБ ОБРАЗОВАНИИ, ТРЕБУЮЩИЕ ВНИМАНИЯ ЭКСПЕРТНОГО СООБЩЕСТВА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7510" y="4577444"/>
            <a:ext cx="215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Грак Денис Валерьевич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980" y="0"/>
            <a:ext cx="7330440" cy="1036320"/>
          </a:xfrm>
        </p:spPr>
        <p:txBody>
          <a:bodyPr/>
          <a:lstStyle/>
          <a:p>
            <a:r>
              <a:rPr lang="ru-RU" sz="2000" b="1" dirty="0"/>
              <a:t>Конкретное экспертное задание может включать одну или несколько из следующих задач экспертизы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2"/>
                </a:solidFill>
              </a:rPr>
              <a:t>установление </a:t>
            </a:r>
            <a:r>
              <a:rPr lang="ru-RU" sz="1800" b="1" dirty="0">
                <a:solidFill>
                  <a:schemeClr val="bg2"/>
                </a:solidFill>
              </a:rPr>
              <a:t>фактов, обстоятельств;</a:t>
            </a:r>
          </a:p>
          <a:p>
            <a:r>
              <a:rPr lang="ru-RU" sz="1800" b="1" dirty="0" smtClean="0">
                <a:solidFill>
                  <a:schemeClr val="bg2"/>
                </a:solidFill>
              </a:rPr>
              <a:t>установление </a:t>
            </a:r>
            <a:r>
              <a:rPr lang="ru-RU" sz="1800" b="1" dirty="0">
                <a:solidFill>
                  <a:schemeClr val="bg2"/>
                </a:solidFill>
              </a:rPr>
              <a:t>тождества или различия;</a:t>
            </a:r>
          </a:p>
          <a:p>
            <a:r>
              <a:rPr lang="ru-RU" sz="1400" dirty="0" smtClean="0"/>
              <a:t>установление </a:t>
            </a:r>
            <a:r>
              <a:rPr lang="ru-RU" sz="1400" dirty="0"/>
              <a:t>объективных свойств и состояний имеющихся в наличии образцов;</a:t>
            </a:r>
          </a:p>
          <a:p>
            <a:r>
              <a:rPr lang="ru-RU" sz="1400" dirty="0" smtClean="0"/>
              <a:t>проведение </a:t>
            </a:r>
            <a:r>
              <a:rPr lang="ru-RU" sz="1400" dirty="0"/>
              <a:t>оценки образца на соответствие заданным критериям;</a:t>
            </a:r>
          </a:p>
          <a:p>
            <a:r>
              <a:rPr lang="ru-RU" sz="1400" dirty="0" smtClean="0"/>
              <a:t>установление </a:t>
            </a:r>
            <a:r>
              <a:rPr lang="ru-RU" sz="1400" dirty="0"/>
              <a:t>соответствия образца существующим принципам и нормам права;</a:t>
            </a:r>
          </a:p>
          <a:p>
            <a:r>
              <a:rPr lang="ru-RU" sz="1400" dirty="0" smtClean="0"/>
              <a:t>установление </a:t>
            </a:r>
            <a:r>
              <a:rPr lang="ru-RU" sz="1400" dirty="0"/>
              <a:t>соответствия образца заданной системе нормативно-технических требований;</a:t>
            </a:r>
          </a:p>
          <a:p>
            <a:r>
              <a:rPr lang="ru-RU" sz="1400" dirty="0" smtClean="0"/>
              <a:t>установление </a:t>
            </a:r>
            <a:r>
              <a:rPr lang="ru-RU" sz="1400" dirty="0"/>
              <a:t>последствий изменения образца по заданной программе его развития.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9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569" y="83820"/>
            <a:ext cx="7717238" cy="754380"/>
          </a:xfrm>
        </p:spPr>
        <p:txBody>
          <a:bodyPr/>
          <a:lstStyle/>
          <a:p>
            <a:r>
              <a:rPr lang="ru-RU" sz="2400" b="1" dirty="0"/>
              <a:t>При назначении и осуществлении экспертизы контролируемые лица имеют </a:t>
            </a:r>
            <a:r>
              <a:rPr lang="ru-RU" sz="2400" b="1" dirty="0" smtClean="0"/>
              <a:t>право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информировать </a:t>
            </a:r>
            <a:r>
              <a:rPr lang="ru-RU" sz="1800" dirty="0"/>
              <a:t>контрольный (надзорный) орган о наличии конфликта интересов у эксперта, экспертной организации;</a:t>
            </a:r>
          </a:p>
          <a:p>
            <a:r>
              <a:rPr lang="ru-RU" sz="1800" dirty="0" smtClean="0"/>
              <a:t>предлагать </a:t>
            </a:r>
            <a:r>
              <a:rPr lang="ru-RU" sz="1800" dirty="0"/>
              <a:t>дополнительные вопросы для получения по ним заключения эксперта, экспертной организации, а также уточнять формулировки поставленных вопросов;</a:t>
            </a:r>
          </a:p>
          <a:p>
            <a:r>
              <a:rPr lang="ru-RU" sz="1800" dirty="0" smtClean="0"/>
              <a:t>присутствовать </a:t>
            </a:r>
            <a:r>
              <a:rPr lang="ru-RU" sz="1800" dirty="0"/>
              <a:t>с разрешения должностного лица контрольного (надзорного) органа при осуществлении экспертизы и давать объяснения эксперту;</a:t>
            </a:r>
          </a:p>
          <a:p>
            <a:r>
              <a:rPr lang="ru-RU" sz="1800" dirty="0" smtClean="0"/>
              <a:t>знакомиться </a:t>
            </a:r>
            <a:r>
              <a:rPr lang="ru-RU" sz="1800" dirty="0"/>
              <a:t>с заключением эксперта или экспертной организации.</a:t>
            </a:r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1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99160"/>
            <a:ext cx="8229600" cy="3695463"/>
          </a:xfrm>
        </p:spPr>
        <p:txBody>
          <a:bodyPr/>
          <a:lstStyle/>
          <a:p>
            <a:pPr marL="203200" indent="0">
              <a:buNone/>
            </a:pPr>
            <a:r>
              <a:rPr lang="ru-RU" sz="1600" dirty="0" smtClean="0"/>
              <a:t>Экспертиза </a:t>
            </a:r>
            <a:r>
              <a:rPr lang="ru-RU" sz="1600" dirty="0"/>
              <a:t>может осуществляться как по месту нахождения (осуществления деятельности) контролируемого лица (его филиалов, представительств, обособленных структурных подразделений) непосредственно в ходе проведения контрольного (надзорного) мероприятия, так и по месту осуществления деятельности </a:t>
            </a:r>
            <a:r>
              <a:rPr lang="ru-RU" sz="1600" dirty="0" smtClean="0"/>
              <a:t>эксперта.</a:t>
            </a:r>
            <a:endParaRPr lang="ru-RU" sz="1600" dirty="0"/>
          </a:p>
          <a:p>
            <a:pPr marL="203200" indent="0">
              <a:buNone/>
            </a:pPr>
            <a:endParaRPr lang="ru-RU" sz="1600" dirty="0" smtClean="0"/>
          </a:p>
          <a:p>
            <a:pPr marL="203200" indent="0">
              <a:buNone/>
            </a:pPr>
            <a:r>
              <a:rPr lang="ru-RU" sz="1600" dirty="0" smtClean="0"/>
              <a:t>Время </a:t>
            </a:r>
            <a:r>
              <a:rPr lang="ru-RU" sz="1600" dirty="0"/>
              <a:t>осуществления экспертизы зависит от вида экспертизы и устанавливается индивидуально в каждом конкретном случае по соглашению между контрольным (надзорным) органом и </a:t>
            </a:r>
            <a:r>
              <a:rPr lang="ru-RU" sz="1600" dirty="0" smtClean="0"/>
              <a:t>экспертом.</a:t>
            </a:r>
            <a:endParaRPr lang="ru-RU" sz="1600" dirty="0"/>
          </a:p>
          <a:p>
            <a:pPr marL="203200" indent="0">
              <a:buNone/>
            </a:pPr>
            <a:endParaRPr lang="ru-RU" sz="1600" dirty="0" smtClean="0"/>
          </a:p>
          <a:p>
            <a:pPr marL="203200" indent="0">
              <a:buNone/>
            </a:pPr>
            <a:r>
              <a:rPr lang="ru-RU" sz="1600" dirty="0" smtClean="0"/>
              <a:t>Результаты </a:t>
            </a:r>
            <a:r>
              <a:rPr lang="ru-RU" sz="1600" dirty="0"/>
              <a:t>экспертизы оформляются экспертным заключением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Ответственность эксперта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52460" cy="1375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/>
              <a:t>За дачу заведомо ложного заключения эксперт, экспертная организация несут ответственность, предусмотренную законодательством Российской Федерации, о чем они должны </a:t>
            </a:r>
            <a:r>
              <a:rPr lang="ru-RU" sz="2000" b="1" dirty="0"/>
              <a:t>быть предупреждены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686973"/>
            <a:ext cx="829056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/>
              <a:t>Статья 19.26. Заведомо ложное заключение эксперта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Дача заведомо ложного заключения экспертом при осуществлении государственного контроля (надзора) и муниципального контроля -</a:t>
            </a:r>
          </a:p>
          <a:p>
            <a:pPr algn="ctr"/>
            <a:r>
              <a:rPr lang="ru-RU" sz="1800" dirty="0"/>
              <a:t>влечет наложение административного штрафа в размере </a:t>
            </a:r>
          </a:p>
          <a:p>
            <a:pPr algn="ctr"/>
            <a:r>
              <a:rPr lang="ru-RU" sz="1800" dirty="0"/>
              <a:t>от одной тысячи до трех тысяч рублей.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55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92749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СТАТУС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ЭКСПЕРТА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КЛЮЧЕВЫЕ ИЗМЕНЕНИЯ ЗАКОНОДАТЕЛЬСТВА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Грак Денис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Валерьевич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73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381" y="415800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GDV@krao.ru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9" y="0"/>
            <a:ext cx="5599011" cy="580146"/>
          </a:xfrm>
        </p:spPr>
        <p:txBody>
          <a:bodyPr/>
          <a:lstStyle/>
          <a:p>
            <a:r>
              <a:rPr lang="ru-RU" sz="2000" b="1" dirty="0" smtClean="0"/>
              <a:t>НОРМАТИВНАЯ ПРАВОВАЯ БАЗА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" y="1128980"/>
            <a:ext cx="4655820" cy="3788122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dirty="0"/>
              <a:t>Федеральный закон от 26.12.2008 </a:t>
            </a:r>
            <a:r>
              <a:rPr lang="ru-RU" sz="1200" dirty="0" smtClean="0"/>
              <a:t>№ 294-ФЗ «О </a:t>
            </a:r>
            <a:r>
              <a:rPr lang="ru-RU" sz="1200" dirty="0"/>
              <a:t>защите прав юридических лиц и индивидуальных предпринимателей при осуществлении государственного контроля (надзора) и муниципального </a:t>
            </a:r>
            <a:r>
              <a:rPr lang="ru-RU" sz="1200" dirty="0" smtClean="0"/>
              <a:t>контроля»</a:t>
            </a:r>
          </a:p>
          <a:p>
            <a:r>
              <a:rPr lang="ru-RU" sz="1200" dirty="0" smtClean="0"/>
              <a:t>Постановление </a:t>
            </a:r>
            <a:r>
              <a:rPr lang="ru-RU" sz="1200" dirty="0"/>
              <a:t>Правительства </a:t>
            </a:r>
            <a:r>
              <a:rPr lang="ru-RU" sz="1200" dirty="0" smtClean="0"/>
              <a:t>Российской Федерации от </a:t>
            </a:r>
            <a:r>
              <a:rPr lang="ru-RU" sz="1200" dirty="0"/>
              <a:t>10.07.2014 </a:t>
            </a:r>
            <a:r>
              <a:rPr lang="ru-RU" sz="1200" dirty="0" smtClean="0"/>
              <a:t>№ 636 «Об </a:t>
            </a:r>
            <a:r>
              <a:rPr lang="ru-RU" sz="1200" dirty="0"/>
              <a:t>аттестации экспертов, привлекаемых органами, уполномоченными на осуществление государственного контроля (надзора), органами муниципального контроля, к проведению мероприятий по </a:t>
            </a:r>
            <a:r>
              <a:rPr lang="ru-RU" sz="1200" dirty="0" smtClean="0"/>
              <a:t>контролю»</a:t>
            </a:r>
          </a:p>
          <a:p>
            <a:r>
              <a:rPr lang="ru-RU" sz="1200" dirty="0"/>
              <a:t>Приказ министерства образования Красноярского края от 28.10.2015 N </a:t>
            </a:r>
            <a:r>
              <a:rPr lang="ru-RU" sz="1200" dirty="0" smtClean="0"/>
              <a:t>60-11-04 «Об </a:t>
            </a:r>
            <a:r>
              <a:rPr lang="ru-RU" sz="1200" dirty="0"/>
              <a:t>аттестации экспертов, привлекаемых к проведению мероприятий по контролю при осуществлении государственного контроля (надзора) в соответствии с Федеральным законом </a:t>
            </a:r>
            <a:r>
              <a:rPr lang="ru-RU" sz="1200" dirty="0" smtClean="0"/>
              <a:t>«О </a:t>
            </a:r>
            <a:r>
              <a:rPr lang="ru-RU" sz="1200" dirty="0"/>
              <a:t>защите прав юридических лиц и индивидуальных предпринимателей при осуществлении государственного контроля (надзора) и муниципального </a:t>
            </a:r>
            <a:r>
              <a:rPr lang="ru-RU" sz="1200" dirty="0" smtClean="0"/>
              <a:t>контроля»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9200" y="483840"/>
            <a:ext cx="2198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</a:t>
            </a:r>
            <a:r>
              <a:rPr lang="ru-RU" sz="1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июля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2021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5380" y="1131450"/>
            <a:ext cx="3985260" cy="378565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Федеральный закон от 31.07.2020 </a:t>
            </a:r>
            <a:r>
              <a:rPr lang="ru-RU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№ </a:t>
            </a:r>
            <a:r>
              <a:rPr lang="ru-RU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248-ФЗ</a:t>
            </a:r>
          </a:p>
          <a:p>
            <a:r>
              <a:rPr lang="ru-RU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«О </a:t>
            </a:r>
            <a:r>
              <a:rPr lang="ru-RU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государственном контроле (надзоре) и муниципальном контроле в Российской </a:t>
            </a:r>
            <a:r>
              <a:rPr lang="ru-RU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Федерации»</a:t>
            </a:r>
            <a:endParaRPr lang="ru-RU"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ru-RU" sz="120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ru-RU" sz="1200" dirty="0"/>
              <a:t>Постановление Правительства Российской Федерации</a:t>
            </a:r>
            <a:r>
              <a:rPr lang="ru-RU" sz="1200" dirty="0" smtClean="0"/>
              <a:t> </a:t>
            </a:r>
            <a:r>
              <a:rPr lang="ru-RU" sz="1200" dirty="0"/>
              <a:t>от 29.12.2020 </a:t>
            </a:r>
            <a:r>
              <a:rPr lang="ru-RU" sz="1200" dirty="0" smtClean="0"/>
              <a:t>№ 2328 «О </a:t>
            </a:r>
            <a:r>
              <a:rPr lang="ru-RU" sz="1200" dirty="0"/>
              <a:t>порядке аттестации экспертов, привлекаемых к осуществлению экспертизы в целях государственного контроля (надзора), муниципального </a:t>
            </a:r>
            <a:r>
              <a:rPr lang="ru-RU" sz="1200" dirty="0" smtClean="0"/>
              <a:t>контроля»</a:t>
            </a:r>
            <a:endParaRPr lang="ru-RU" sz="1200" dirty="0"/>
          </a:p>
          <a:p>
            <a:endParaRPr lang="ru-RU" sz="120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ru-RU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Приказ </a:t>
            </a:r>
            <a:r>
              <a:rPr lang="ru-RU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министерства образования Красноярского края от 28.02.2022 N </a:t>
            </a:r>
            <a:r>
              <a:rPr lang="ru-RU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10-11-04 «Об </a:t>
            </a:r>
            <a:r>
              <a:rPr lang="ru-RU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аттестации экспертов, привлекаемых министерством образования Красноярского края к осуществлению экспертизы в целях федерального государственного контроля (надзора) в сфере </a:t>
            </a:r>
            <a:r>
              <a:rPr lang="ru-RU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образования»</a:t>
            </a:r>
          </a:p>
          <a:p>
            <a:endParaRPr lang="ru-RU" sz="1200" dirty="0">
              <a:ea typeface="Calibri"/>
              <a:cs typeface="Calibri"/>
              <a:sym typeface="Calibri"/>
            </a:endParaRPr>
          </a:p>
          <a:p>
            <a:endParaRPr lang="ru-RU" sz="120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ru-RU"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9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120" y="1432560"/>
            <a:ext cx="3878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Гражданин Российской Федерации.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Отсутствует личная заинтересованность </a:t>
            </a:r>
            <a:r>
              <a:rPr lang="ru-RU" dirty="0"/>
              <a:t>в результатах контрольного (надзорного) мероприятия, контрольного (надзорного) </a:t>
            </a:r>
            <a:r>
              <a:rPr lang="ru-RU" dirty="0" smtClean="0"/>
              <a:t>действия.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Имеет опыт </a:t>
            </a:r>
            <a:r>
              <a:rPr lang="ru-RU" dirty="0"/>
              <a:t>в соответствующей сфере науки, техники, хозяйственной </a:t>
            </a:r>
            <a:r>
              <a:rPr lang="ru-RU" dirty="0" smtClean="0"/>
              <a:t>деятельности.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Получил </a:t>
            </a:r>
            <a:r>
              <a:rPr lang="ru-RU" dirty="0"/>
              <a:t>статус эксперта в соответствии с общими требованиями, установленными Правительством Российской Федерации, в целях привлечения контрольным (надзорным) органом к осуществлению экспертизы.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609665"/>
            <a:ext cx="3467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Статус эксперта установлен статьей 33 Федерального закона </a:t>
            </a:r>
            <a:r>
              <a:rPr lang="ru-RU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от 31.07.2020 № </a:t>
            </a:r>
            <a:r>
              <a:rPr lang="ru-RU" sz="1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248-ФЗ «О </a:t>
            </a:r>
            <a:r>
              <a:rPr lang="ru-RU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государственном контроле (надзоре) и муниципальном контроле в Российской Федерации»</a:t>
            </a:r>
          </a:p>
        </p:txBody>
      </p:sp>
      <p:pic>
        <p:nvPicPr>
          <p:cNvPr id="3074" name="Picture 2" descr="https://iconnectu.info/wp-content/uploads/2018/03/Diversify-e1520876880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5695" y="2022275"/>
            <a:ext cx="3221118" cy="164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3400" y="4076700"/>
            <a:ext cx="3208020" cy="784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Гражданство, опыт, незаинтересованность, прохождение процедуры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8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649" y="112724"/>
            <a:ext cx="7717238" cy="64807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Права эксперта при осуществлении экспертизы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знакомиться </a:t>
            </a:r>
            <a:r>
              <a:rPr lang="ru-RU" sz="1600" dirty="0"/>
              <a:t>с документами и материалами, относящимися к осуществлению экспертизы;</a:t>
            </a:r>
          </a:p>
          <a:p>
            <a:r>
              <a:rPr lang="ru-RU" sz="1600" dirty="0" smtClean="0"/>
              <a:t>отказаться </a:t>
            </a:r>
            <a:r>
              <a:rPr lang="ru-RU" sz="1600" dirty="0"/>
              <a:t>после получения документов и </a:t>
            </a:r>
            <a:r>
              <a:rPr lang="ru-RU" sz="1600" dirty="0" smtClean="0"/>
              <a:t>материалов от </a:t>
            </a:r>
            <a:r>
              <a:rPr lang="ru-RU" sz="1600" dirty="0"/>
              <a:t>осуществления экспертизы, если поставленные вопросы находятся вне их компетенции, или от представления ответов на вопросы, не входящие в их компетенцию;</a:t>
            </a:r>
          </a:p>
          <a:p>
            <a:r>
              <a:rPr lang="ru-RU" sz="1600" dirty="0" smtClean="0"/>
              <a:t>запросить </a:t>
            </a:r>
            <a:r>
              <a:rPr lang="ru-RU" sz="1600" dirty="0"/>
              <a:t>в письменной форме в течение трех рабочих дней со дня получения документов и материалов для осуществления экспертизы дополнительные материалы и </a:t>
            </a:r>
            <a:r>
              <a:rPr lang="ru-RU" sz="1600" dirty="0" smtClean="0"/>
              <a:t>документы, </a:t>
            </a:r>
            <a:r>
              <a:rPr lang="ru-RU" sz="1600" dirty="0"/>
              <a:t>необходимые для осуществления экспертизы;</a:t>
            </a:r>
          </a:p>
          <a:p>
            <a:r>
              <a:rPr lang="ru-RU" sz="1600" dirty="0" smtClean="0"/>
              <a:t>уточнять </a:t>
            </a:r>
            <a:r>
              <a:rPr lang="ru-RU" sz="1600" dirty="0"/>
              <a:t>поставленные </a:t>
            </a:r>
            <a:r>
              <a:rPr lang="ru-RU" sz="1600" dirty="0" smtClean="0"/>
              <a:t>вопросы </a:t>
            </a:r>
            <a:r>
              <a:rPr lang="ru-RU" sz="1600" dirty="0"/>
              <a:t>в соответствии со своими специальными и (или) научными знаниями и компетенцией;</a:t>
            </a:r>
          </a:p>
          <a:p>
            <a:r>
              <a:rPr lang="ru-RU" sz="1600" dirty="0" smtClean="0"/>
              <a:t>включать </a:t>
            </a:r>
            <a:r>
              <a:rPr lang="ru-RU" sz="1600" dirty="0"/>
              <a:t>в заключение выводы об обстоятельствах, которые имеют значение для контрольного (надзорного) мероприятия и в отношении которых не были поставлены вопросы</a:t>
            </a:r>
            <a:r>
              <a:rPr lang="ru-RU" sz="1600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52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580" y="97484"/>
            <a:ext cx="7848467" cy="64807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Обязанности </a:t>
            </a:r>
            <a:r>
              <a:rPr lang="ru-RU" sz="2400" b="1" dirty="0"/>
              <a:t>эксперта </a:t>
            </a:r>
            <a:r>
              <a:rPr lang="ru-RU" sz="2400" b="1" dirty="0" smtClean="0"/>
              <a:t>при </a:t>
            </a:r>
            <a:r>
              <a:rPr lang="ru-RU" sz="2400" b="1" dirty="0"/>
              <a:t>осуществлении экспертизы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подготовить </a:t>
            </a:r>
            <a:r>
              <a:rPr lang="ru-RU" sz="2000" dirty="0"/>
              <a:t>заключение на основании полной, всесторонней и объективной оценки результатов исследований;</a:t>
            </a:r>
          </a:p>
          <a:p>
            <a:r>
              <a:rPr lang="ru-RU" sz="2000" dirty="0" smtClean="0"/>
              <a:t>не </a:t>
            </a:r>
            <a:r>
              <a:rPr lang="ru-RU" sz="2000" dirty="0"/>
              <a:t>разглашать сведения, полученные в результате осуществления экспертизы, и не передавать их третьим лицам, за исключением случаев, предусмотренных законодательством Российской Федерации;</a:t>
            </a:r>
          </a:p>
          <a:p>
            <a:r>
              <a:rPr lang="ru-RU" sz="2000" dirty="0" smtClean="0"/>
              <a:t>соблюдать </a:t>
            </a:r>
            <a:r>
              <a:rPr lang="ru-RU" sz="2000" dirty="0"/>
              <a:t>установленные сроки осуществления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11892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Прямоугольник 10"/>
          <p:cNvSpPr>
            <a:spLocks noChangeArrowheads="1"/>
          </p:cNvSpPr>
          <p:nvPr/>
        </p:nvSpPr>
        <p:spPr bwMode="auto">
          <a:xfrm>
            <a:off x="357189" y="696516"/>
            <a:ext cx="8429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  <a:cs typeface="Arial" charset="0"/>
            </a:endParaRPr>
          </a:p>
        </p:txBody>
      </p:sp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1526858" y="239494"/>
            <a:ext cx="74037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МЕСТО ЭКСПЕРТА В СИСТЕМЕ ВЗАИМООТНОШЕНИЙ ПРИ ПРОВЕДЕНИИ ПРОВЕРКИ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90360" y="3231206"/>
            <a:ext cx="2339340" cy="516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Организация (контролируемое лицо)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1" name="TextBox 7"/>
          <p:cNvSpPr txBox="1">
            <a:spLocks noChangeArrowheads="1"/>
          </p:cNvSpPr>
          <p:nvPr/>
        </p:nvSpPr>
        <p:spPr bwMode="auto">
          <a:xfrm>
            <a:off x="2435394" y="1518108"/>
            <a:ext cx="3889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charset="0"/>
              </a:rPr>
              <a:t>Задание, материалы, </a:t>
            </a:r>
            <a:endParaRPr lang="ru-RU" altLang="ru-RU" sz="14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charset="0"/>
              </a:rPr>
              <a:t>защита </a:t>
            </a:r>
            <a:r>
              <a:rPr lang="ru-RU" altLang="ru-RU" sz="1400" dirty="0">
                <a:latin typeface="Arial" charset="0"/>
              </a:rPr>
              <a:t>статуса</a:t>
            </a:r>
          </a:p>
        </p:txBody>
      </p:sp>
      <p:sp>
        <p:nvSpPr>
          <p:cNvPr id="11282" name="TextBox 9"/>
          <p:cNvSpPr txBox="1">
            <a:spLocks noChangeArrowheads="1"/>
          </p:cNvSpPr>
          <p:nvPr/>
        </p:nvSpPr>
        <p:spPr bwMode="auto">
          <a:xfrm>
            <a:off x="6135959" y="1710869"/>
            <a:ext cx="3008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charset="0"/>
              </a:rPr>
              <a:t>Материалы, доступ, условия</a:t>
            </a:r>
          </a:p>
        </p:txBody>
      </p:sp>
      <p:pic>
        <p:nvPicPr>
          <p:cNvPr id="2050" name="Picture 2" descr="https://ep.org.ru/wp-content/uploads/2018/12/10-300x1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t="5601" r="21542" b="3038"/>
          <a:stretch/>
        </p:blipFill>
        <p:spPr bwMode="auto">
          <a:xfrm>
            <a:off x="3365000" y="1959782"/>
            <a:ext cx="1353890" cy="16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b/%D0%B1%D0%B8%D0%B7%D0%BD%D0%B5%D1%81%D0%BC%D0%B5%D0%BD-%D1%81-%D0%BC%D0%B0%D1%81%D0%BA%D1%83-%D0%B8-%D0%BE%D1%87%D0%BA%D0%B8-%D0%BA%D0%BE%D0%BD%D1%82%D1%80%D0%BE%D0%BB%D1%8C%D0%BD%D1%8B%D0%BC-%D1%81%D0%BF%D0%B8%D1%81%D0%BE%D0%BA%D0%BE%D0%BC-%D0%B8%D0%B7%D0%BE%D0%B1%D1%80%D0%B0%D0%B6%D0%B5%D0%BD%D0%B8%D0%B5-%D0%B1%D0%B8%D0%B7%D0%BD%D0%B5%D1%81%D0%BC%D0%B5%D0%BD%D0%B0-2087700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684135"/>
            <a:ext cx="1209358" cy="16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3507111/pub_5f21592be21a0b3bffa04bba_5f215de23bfc8f1d3887f4b7/scale_120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10" y="2044154"/>
            <a:ext cx="1059444" cy="11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428842" y="3689804"/>
            <a:ext cx="2339340" cy="516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Инспектор (проверяющий)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8" y="3396733"/>
            <a:ext cx="2339340" cy="516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Эксперт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0" name="TextBox 5"/>
          <p:cNvSpPr txBox="1">
            <a:spLocks noChangeArrowheads="1"/>
          </p:cNvSpPr>
          <p:nvPr/>
        </p:nvSpPr>
        <p:spPr bwMode="auto">
          <a:xfrm>
            <a:off x="1032511" y="2277099"/>
            <a:ext cx="1788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charset="0"/>
              </a:rPr>
              <a:t>Дополнительные запросы, уточнения, заключение</a:t>
            </a:r>
          </a:p>
        </p:txBody>
      </p:sp>
      <p:sp>
        <p:nvSpPr>
          <p:cNvPr id="11283" name="TextBox 10"/>
          <p:cNvSpPr txBox="1">
            <a:spLocks noChangeArrowheads="1"/>
          </p:cNvSpPr>
          <p:nvPr/>
        </p:nvSpPr>
        <p:spPr bwMode="auto">
          <a:xfrm>
            <a:off x="3954938" y="2896876"/>
            <a:ext cx="20977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charset="0"/>
              </a:rPr>
              <a:t>Запрос, </a:t>
            </a:r>
            <a:endParaRPr lang="ru-RU" altLang="ru-RU" sz="14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charset="0"/>
              </a:rPr>
              <a:t>властные </a:t>
            </a:r>
            <a:r>
              <a:rPr lang="ru-RU" altLang="ru-RU" sz="1400" dirty="0">
                <a:latin typeface="Arial" charset="0"/>
              </a:rPr>
              <a:t>указания, ответственность</a:t>
            </a:r>
          </a:p>
        </p:txBody>
      </p:sp>
      <p:pic>
        <p:nvPicPr>
          <p:cNvPr id="2058" name="Picture 10" descr="https://upload.wikimedia.org/wikipedia/commons/thumb/b/ba/Merge-split-transwiki_default_2.svg/1200px-Merge-split-transwiki_default_2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29" y="2132160"/>
            <a:ext cx="559933" cy="6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upload.wikimedia.org/wikipedia/commons/thumb/b/ba/Merge-split-transwiki_default_2.svg/1200px-Merge-split-transwiki_default_2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32" y="2132160"/>
            <a:ext cx="559933" cy="6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" y="2210455"/>
            <a:ext cx="32232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Контрольные (надзорные) действия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1940" y="1829366"/>
            <a:ext cx="49606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1) осмотр;</a:t>
            </a:r>
          </a:p>
          <a:p>
            <a:r>
              <a:rPr lang="ru-RU" sz="2000" dirty="0"/>
              <a:t>2) досмотр;</a:t>
            </a:r>
          </a:p>
          <a:p>
            <a:r>
              <a:rPr lang="ru-RU" sz="2000" dirty="0"/>
              <a:t>3) опрос;</a:t>
            </a:r>
          </a:p>
          <a:p>
            <a:r>
              <a:rPr lang="ru-RU" sz="2000" dirty="0"/>
              <a:t>4) получение письменных объяснений;</a:t>
            </a:r>
          </a:p>
          <a:p>
            <a:r>
              <a:rPr lang="ru-RU" sz="2000" dirty="0"/>
              <a:t>5) истребование документов;</a:t>
            </a:r>
          </a:p>
          <a:p>
            <a:r>
              <a:rPr lang="ru-RU" sz="2000" dirty="0"/>
              <a:t>6) отбор проб (образцов);</a:t>
            </a:r>
          </a:p>
          <a:p>
            <a:r>
              <a:rPr lang="ru-RU" sz="2000" dirty="0"/>
              <a:t>7) инструментальное обследование;</a:t>
            </a:r>
          </a:p>
          <a:p>
            <a:r>
              <a:rPr lang="ru-RU" sz="2000" dirty="0"/>
              <a:t>8) испытание;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9) экспертиза;</a:t>
            </a:r>
          </a:p>
          <a:p>
            <a:r>
              <a:rPr lang="ru-RU" sz="2000" dirty="0"/>
              <a:t>10) эксперимент.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" y="815906"/>
            <a:ext cx="32232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Контрольные (надзорные) мероприятия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23060" y="1554480"/>
            <a:ext cx="388620" cy="44196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642360" y="2294275"/>
            <a:ext cx="388620" cy="44196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3703321" y="793701"/>
            <a:ext cx="388620" cy="44196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36720" y="477262"/>
            <a:ext cx="4564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Мониторинговая закупка, выборочный контроль, рейдовый осмотр, </a:t>
            </a:r>
            <a:r>
              <a:rPr lang="ru-RU" sz="1600" b="1" dirty="0" smtClean="0">
                <a:solidFill>
                  <a:srgbClr val="FF0000"/>
                </a:solidFill>
              </a:rPr>
              <a:t>документарная проверка, выездная проверка, выездное обследование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594609"/>
          </a:xfrm>
        </p:spPr>
        <p:txBody>
          <a:bodyPr/>
          <a:lstStyle/>
          <a:p>
            <a:pPr marL="203200" indent="0">
              <a:buNone/>
            </a:pPr>
            <a:r>
              <a:rPr lang="ru-RU" sz="2000" dirty="0" smtClean="0"/>
              <a:t>Экспертиза – </a:t>
            </a:r>
            <a:r>
              <a:rPr lang="ru-RU" sz="2000" b="1" dirty="0" smtClean="0">
                <a:solidFill>
                  <a:schemeClr val="bg2"/>
                </a:solidFill>
              </a:rPr>
              <a:t>контрольное </a:t>
            </a:r>
            <a:r>
              <a:rPr lang="ru-RU" sz="2000" b="1" dirty="0">
                <a:solidFill>
                  <a:schemeClr val="bg2"/>
                </a:solidFill>
              </a:rPr>
              <a:t>(надзорное) действие</a:t>
            </a:r>
            <a:r>
              <a:rPr lang="ru-RU" sz="2000" dirty="0"/>
              <a:t>, заключающееся в проведении исследований по вопросам, разрешение которых </a:t>
            </a:r>
            <a:r>
              <a:rPr lang="ru-RU" sz="2000" b="1" dirty="0">
                <a:solidFill>
                  <a:srgbClr val="C00000"/>
                </a:solidFill>
              </a:rPr>
              <a:t>требует специальных знаний в различных областях науки</a:t>
            </a:r>
            <a:r>
              <a:rPr lang="ru-RU" sz="2000" dirty="0"/>
              <a:t>, техники, искусства или ремесла и которые поставлены перед экспертом </a:t>
            </a:r>
            <a:r>
              <a:rPr lang="ru-RU" sz="2000" dirty="0" smtClean="0"/>
              <a:t>инспектором </a:t>
            </a:r>
            <a:r>
              <a:rPr lang="ru-RU" sz="2000" dirty="0"/>
              <a:t>в рамках контрольного (надзорного) мероприятия </a:t>
            </a:r>
            <a:r>
              <a:rPr lang="ru-RU" sz="2000" b="1" dirty="0">
                <a:solidFill>
                  <a:schemeClr val="bg2"/>
                </a:solidFill>
              </a:rPr>
              <a:t>в целях оценки соблюдения контролируемым лицом обязательных требований.</a:t>
            </a:r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7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https://www.rudnikov.com/wp-content/uploads/2020/02/klipart-chinovn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thumbs.dreamstime.com/b/%D0%B1%D0%B8%D0%B7%D0%BD%D0%B5%D1%81%D0%BC%D0%B5%D0%BD-23690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21872"/>
            <a:ext cx="1305583" cy="12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9.depositphotos.com/1064545/1121/i/950/depositphotos_11217989-stock-photo-3d-business-white-invo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05" y="2185493"/>
            <a:ext cx="1177919" cy="14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formula-kontrol.ru/upload/iblock/96b/96b1446ca26ab8255e5dbd832dde5c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77" y="1386840"/>
            <a:ext cx="1178934" cy="12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4" y="4297680"/>
            <a:ext cx="2122805" cy="6629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проекта экспертного задания</a:t>
            </a:r>
          </a:p>
          <a:p>
            <a:pPr algn="ctr"/>
            <a:r>
              <a:rPr lang="ru-RU" dirty="0" smtClean="0"/>
              <a:t>инспектором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78379" y="3679492"/>
            <a:ext cx="2303172" cy="618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Согласование экспертного задания начальником отдела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81551" y="2825350"/>
            <a:ext cx="2185009" cy="8541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экспертного задания экспертом, подготовка экспертного заключения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0881116">
            <a:off x="2598419" y="4168028"/>
            <a:ext cx="5890260" cy="33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66561" y="2110740"/>
            <a:ext cx="2209800" cy="71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Включение экспертного заключения в результаты КНМ</a:t>
            </a:r>
            <a:endParaRPr lang="ru-RU" dirty="0"/>
          </a:p>
        </p:txBody>
      </p:sp>
      <p:pic>
        <p:nvPicPr>
          <p:cNvPr id="4110" name="Picture 14" descr="https://svetlanaslepuhina.com/uploads/s/7/r/k/7rkupzekebqz/img/WPEowu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0" y="569549"/>
            <a:ext cx="1821181" cy="14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7975" y="990600"/>
            <a:ext cx="3710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Последовательность действий при осуществлении экспертизы в целях федерального государственного контроля (надзора) в сфере образования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11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30025</TotalTime>
  <Words>998</Words>
  <Application>Microsoft Office PowerPoint</Application>
  <PresentationFormat>Экран (16:9)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НОРМАТИВНАЯ ПРАВОВАЯ БАЗА</vt:lpstr>
      <vt:lpstr>Презентация PowerPoint</vt:lpstr>
      <vt:lpstr>Права эксперта при осуществлении экспертизы</vt:lpstr>
      <vt:lpstr>Обязанности эксперта при осуществлении экспертизы 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Конкретное экспертное задание может включать одну или несколько из следующих задач экспертизы:</vt:lpstr>
      <vt:lpstr>При назначении и осуществлении экспертизы контролируемые лица имеют право</vt:lpstr>
      <vt:lpstr> </vt:lpstr>
      <vt:lpstr>Ответственность эксперта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Грак Денис Валерьевич</cp:lastModifiedBy>
  <cp:revision>2294</cp:revision>
  <cp:lastPrinted>2018-08-22T04:29:50Z</cp:lastPrinted>
  <dcterms:modified xsi:type="dcterms:W3CDTF">2022-03-23T09:32:11Z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