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1412" r:id="rId2"/>
    <p:sldId id="1531" r:id="rId3"/>
    <p:sldId id="1532" r:id="rId4"/>
    <p:sldId id="1543" r:id="rId5"/>
    <p:sldId id="1533" r:id="rId6"/>
    <p:sldId id="1570" r:id="rId7"/>
    <p:sldId id="1545" r:id="rId8"/>
    <p:sldId id="1544" r:id="rId9"/>
    <p:sldId id="1546" r:id="rId10"/>
    <p:sldId id="1566" r:id="rId11"/>
    <p:sldId id="1567" r:id="rId12"/>
    <p:sldId id="1536" r:id="rId13"/>
    <p:sldId id="1548" r:id="rId14"/>
    <p:sldId id="1537" r:id="rId15"/>
    <p:sldId id="1538" r:id="rId16"/>
    <p:sldId id="1539" r:id="rId17"/>
    <p:sldId id="1540" r:id="rId18"/>
    <p:sldId id="1542" r:id="rId19"/>
    <p:sldId id="1549" r:id="rId20"/>
    <p:sldId id="1550" r:id="rId21"/>
    <p:sldId id="1559" r:id="rId22"/>
    <p:sldId id="1565" r:id="rId23"/>
    <p:sldId id="1552" r:id="rId24"/>
    <p:sldId id="1553" r:id="rId25"/>
    <p:sldId id="1558" r:id="rId26"/>
    <p:sldId id="1554" r:id="rId27"/>
    <p:sldId id="1561" r:id="rId28"/>
    <p:sldId id="1555" r:id="rId29"/>
    <p:sldId id="1564" r:id="rId30"/>
    <p:sldId id="1556" r:id="rId31"/>
    <p:sldId id="1557" r:id="rId32"/>
    <p:sldId id="1560" r:id="rId33"/>
    <p:sldId id="1562" r:id="rId34"/>
    <p:sldId id="1563" r:id="rId35"/>
    <p:sldId id="1568" r:id="rId36"/>
    <p:sldId id="1569" r:id="rId37"/>
    <p:sldId id="1571" r:id="rId38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D2959CB-CAD3-4316-965C-9BD848B95F84}">
          <p14:sldIdLst>
            <p14:sldId id="1412"/>
            <p14:sldId id="1531"/>
            <p14:sldId id="1532"/>
            <p14:sldId id="1543"/>
            <p14:sldId id="1533"/>
            <p14:sldId id="1570"/>
            <p14:sldId id="1545"/>
            <p14:sldId id="1544"/>
          </p14:sldIdLst>
        </p14:section>
        <p14:section name="Раздел без заголовка" id="{86BFD5F5-0456-4B82-9C31-1EBF71116F8C}">
          <p14:sldIdLst>
            <p14:sldId id="1546"/>
            <p14:sldId id="1566"/>
            <p14:sldId id="1567"/>
            <p14:sldId id="1536"/>
            <p14:sldId id="1548"/>
            <p14:sldId id="1537"/>
            <p14:sldId id="1538"/>
            <p14:sldId id="1539"/>
            <p14:sldId id="1540"/>
            <p14:sldId id="1542"/>
            <p14:sldId id="1549"/>
            <p14:sldId id="1550"/>
            <p14:sldId id="1559"/>
            <p14:sldId id="1565"/>
            <p14:sldId id="1552"/>
            <p14:sldId id="1553"/>
            <p14:sldId id="1558"/>
            <p14:sldId id="1554"/>
            <p14:sldId id="1561"/>
          </p14:sldIdLst>
        </p14:section>
        <p14:section name="Раздел без заголовка" id="{E3E5C65E-7D78-446E-847B-C05F444BE303}">
          <p14:sldIdLst>
            <p14:sldId id="1555"/>
            <p14:sldId id="1564"/>
            <p14:sldId id="1556"/>
            <p14:sldId id="1557"/>
            <p14:sldId id="1560"/>
            <p14:sldId id="1562"/>
            <p14:sldId id="1563"/>
            <p14:sldId id="1568"/>
            <p14:sldId id="1569"/>
            <p14:sldId id="1571"/>
          </p14:sldIdLst>
        </p14:section>
        <p14:section name="Раздел без заголовка" id="{7E0FF751-63A6-43B4-8729-E0CB4BA9CD6C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DBD"/>
    <a:srgbClr val="1919F3"/>
    <a:srgbClr val="0066FF"/>
    <a:srgbClr val="4320D6"/>
    <a:srgbClr val="660033"/>
    <a:srgbClr val="DA2725"/>
    <a:srgbClr val="CC0000"/>
    <a:srgbClr val="FF9900"/>
    <a:srgbClr val="FF505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7315" autoAdjust="0"/>
    <p:restoredTop sz="92686" autoAdjust="0"/>
  </p:normalViewPr>
  <p:slideViewPr>
    <p:cSldViewPr snapToGrid="0">
      <p:cViewPr>
        <p:scale>
          <a:sx n="100" d="100"/>
          <a:sy n="100" d="100"/>
        </p:scale>
        <p:origin x="-1944" y="-600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1B767B-4780-45A4-8B5F-112FCF2A397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DE47AA-23A6-4F47-AA8A-1D747B6D6BAD}">
      <dgm:prSet phldrT="[Текст]" custT="1"/>
      <dgm:spPr/>
      <dgm:t>
        <a:bodyPr/>
        <a:lstStyle/>
        <a:p>
          <a:r>
            <a:rPr lang="ru-RU" sz="3600" dirty="0" smtClean="0"/>
            <a:t>Реестры лицензий</a:t>
          </a:r>
          <a:endParaRPr lang="ru-RU" sz="3600" dirty="0"/>
        </a:p>
      </dgm:t>
    </dgm:pt>
    <dgm:pt modelId="{8406A770-5DF2-44B2-BA5C-7E622F75A79F}" type="parTrans" cxnId="{9B433B7B-EE41-4B60-8812-F9EF989329D5}">
      <dgm:prSet/>
      <dgm:spPr/>
      <dgm:t>
        <a:bodyPr/>
        <a:lstStyle/>
        <a:p>
          <a:endParaRPr lang="ru-RU"/>
        </a:p>
      </dgm:t>
    </dgm:pt>
    <dgm:pt modelId="{7EBABADC-6161-4840-976A-4CDD5398EAF0}" type="sibTrans" cxnId="{9B433B7B-EE41-4B60-8812-F9EF989329D5}">
      <dgm:prSet/>
      <dgm:spPr/>
      <dgm:t>
        <a:bodyPr/>
        <a:lstStyle/>
        <a:p>
          <a:endParaRPr lang="ru-RU"/>
        </a:p>
      </dgm:t>
    </dgm:pt>
    <dgm:pt modelId="{B91BD6E4-8983-45F4-A4F2-50079C39F74D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Сводный реестр лицензий</a:t>
          </a:r>
        </a:p>
        <a:p>
          <a:r>
            <a:rPr lang="ru-RU" dirty="0" smtClean="0"/>
            <a:t> (на сайте </a:t>
          </a:r>
          <a:r>
            <a:rPr lang="ru-RU" dirty="0" err="1" smtClean="0"/>
            <a:t>Рособрнадзора</a:t>
          </a:r>
          <a:endParaRPr lang="en-US" dirty="0" smtClean="0"/>
        </a:p>
        <a:p>
          <a:r>
            <a:rPr lang="en-US" dirty="0" smtClean="0"/>
            <a:t>http://obrnadzor.gov.ru/</a:t>
          </a:r>
          <a:r>
            <a:rPr lang="ru-RU" dirty="0" smtClean="0"/>
            <a:t>)</a:t>
          </a:r>
        </a:p>
      </dgm:t>
    </dgm:pt>
    <dgm:pt modelId="{CDD200FA-2CD7-450C-BE54-E3947727EDF8}" type="parTrans" cxnId="{BD615C49-48EF-4C74-9B64-241FADD248EB}">
      <dgm:prSet/>
      <dgm:spPr/>
      <dgm:t>
        <a:bodyPr/>
        <a:lstStyle/>
        <a:p>
          <a:endParaRPr lang="ru-RU"/>
        </a:p>
      </dgm:t>
    </dgm:pt>
    <dgm:pt modelId="{AB42159E-6CB7-481F-AD6D-0F260BD70D31}" type="sibTrans" cxnId="{BD615C49-48EF-4C74-9B64-241FADD248EB}">
      <dgm:prSet/>
      <dgm:spPr/>
      <dgm:t>
        <a:bodyPr/>
        <a:lstStyle/>
        <a:p>
          <a:endParaRPr lang="ru-RU"/>
        </a:p>
      </dgm:t>
    </dgm:pt>
    <dgm:pt modelId="{F50476CB-4C7C-45AC-BF1D-8D5D5DF51C82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Реестр лицензий министерства </a:t>
          </a:r>
          <a:endParaRPr lang="en-US" dirty="0" smtClean="0">
            <a:solidFill>
              <a:srgbClr val="FFFF00"/>
            </a:solidFill>
          </a:endParaRPr>
        </a:p>
        <a:p>
          <a:r>
            <a:rPr lang="ru-RU" dirty="0" smtClean="0"/>
            <a:t>(на сайте министерства </a:t>
          </a:r>
          <a:r>
            <a:rPr lang="en-US" dirty="0" smtClean="0"/>
            <a:t>www. krasobrnadzor.ru)</a:t>
          </a:r>
          <a:endParaRPr lang="ru-RU" dirty="0"/>
        </a:p>
      </dgm:t>
    </dgm:pt>
    <dgm:pt modelId="{37C275B1-5069-4879-AAE6-FAAC0A811BA7}" type="parTrans" cxnId="{CB1C1B36-EA81-4130-9161-A5F52DAA6CA1}">
      <dgm:prSet/>
      <dgm:spPr/>
      <dgm:t>
        <a:bodyPr/>
        <a:lstStyle/>
        <a:p>
          <a:endParaRPr lang="ru-RU"/>
        </a:p>
      </dgm:t>
    </dgm:pt>
    <dgm:pt modelId="{35E9B63C-1804-4892-8737-44464115B009}" type="sibTrans" cxnId="{CB1C1B36-EA81-4130-9161-A5F52DAA6CA1}">
      <dgm:prSet/>
      <dgm:spPr/>
      <dgm:t>
        <a:bodyPr/>
        <a:lstStyle/>
        <a:p>
          <a:endParaRPr lang="ru-RU"/>
        </a:p>
      </dgm:t>
    </dgm:pt>
    <dgm:pt modelId="{DF7FAF85-682A-4B1A-BA21-835B8E1204E5}" type="pres">
      <dgm:prSet presAssocID="{DE1B767B-4780-45A4-8B5F-112FCF2A397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2BDC4EA-7973-473A-9BDC-F9EEB4B423EA}" type="pres">
      <dgm:prSet presAssocID="{6DDE47AA-23A6-4F47-AA8A-1D747B6D6BAD}" presName="hierRoot1" presStyleCnt="0">
        <dgm:presLayoutVars>
          <dgm:hierBranch val="init"/>
        </dgm:presLayoutVars>
      </dgm:prSet>
      <dgm:spPr/>
    </dgm:pt>
    <dgm:pt modelId="{92AA2C23-1319-460C-94C2-6B7F2C7875D1}" type="pres">
      <dgm:prSet presAssocID="{6DDE47AA-23A6-4F47-AA8A-1D747B6D6BAD}" presName="rootComposite1" presStyleCnt="0"/>
      <dgm:spPr/>
    </dgm:pt>
    <dgm:pt modelId="{D1B4959F-77E9-41DB-AF5B-75A466FFE6C1}" type="pres">
      <dgm:prSet presAssocID="{6DDE47AA-23A6-4F47-AA8A-1D747B6D6BAD}" presName="rootText1" presStyleLbl="node0" presStyleIdx="0" presStyleCnt="1" custScaleX="119830" custScaleY="613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5613A3-51F0-4A9D-892D-CC7C7E735701}" type="pres">
      <dgm:prSet presAssocID="{6DDE47AA-23A6-4F47-AA8A-1D747B6D6BA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517EE35-0F19-4BA2-93B2-584E909A842F}" type="pres">
      <dgm:prSet presAssocID="{6DDE47AA-23A6-4F47-AA8A-1D747B6D6BAD}" presName="hierChild2" presStyleCnt="0"/>
      <dgm:spPr/>
    </dgm:pt>
    <dgm:pt modelId="{73A989D3-2A61-48A5-9E7E-1B67FA19D788}" type="pres">
      <dgm:prSet presAssocID="{CDD200FA-2CD7-450C-BE54-E3947727EDF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95B33FE-1464-42BD-B751-B074567A610B}" type="pres">
      <dgm:prSet presAssocID="{B91BD6E4-8983-45F4-A4F2-50079C39F74D}" presName="hierRoot2" presStyleCnt="0">
        <dgm:presLayoutVars>
          <dgm:hierBranch val="init"/>
        </dgm:presLayoutVars>
      </dgm:prSet>
      <dgm:spPr/>
    </dgm:pt>
    <dgm:pt modelId="{AC61FF7C-6280-4FBE-9153-D7604751848B}" type="pres">
      <dgm:prSet presAssocID="{B91BD6E4-8983-45F4-A4F2-50079C39F74D}" presName="rootComposite" presStyleCnt="0"/>
      <dgm:spPr/>
    </dgm:pt>
    <dgm:pt modelId="{4F55AB18-001F-48D3-9866-103C0A86FC39}" type="pres">
      <dgm:prSet presAssocID="{B91BD6E4-8983-45F4-A4F2-50079C39F74D}" presName="rootText" presStyleLbl="node2" presStyleIdx="0" presStyleCnt="2" custScaleY="792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7C855-B6F1-4181-AE83-5CA30CBD24BE}" type="pres">
      <dgm:prSet presAssocID="{B91BD6E4-8983-45F4-A4F2-50079C39F74D}" presName="rootConnector" presStyleLbl="node2" presStyleIdx="0" presStyleCnt="2"/>
      <dgm:spPr/>
      <dgm:t>
        <a:bodyPr/>
        <a:lstStyle/>
        <a:p>
          <a:endParaRPr lang="ru-RU"/>
        </a:p>
      </dgm:t>
    </dgm:pt>
    <dgm:pt modelId="{DA13B976-F571-4825-ABFA-793C92614722}" type="pres">
      <dgm:prSet presAssocID="{B91BD6E4-8983-45F4-A4F2-50079C39F74D}" presName="hierChild4" presStyleCnt="0"/>
      <dgm:spPr/>
    </dgm:pt>
    <dgm:pt modelId="{4482AD54-643E-4569-8D40-39F4091B0545}" type="pres">
      <dgm:prSet presAssocID="{B91BD6E4-8983-45F4-A4F2-50079C39F74D}" presName="hierChild5" presStyleCnt="0"/>
      <dgm:spPr/>
    </dgm:pt>
    <dgm:pt modelId="{5B727D5A-C928-4E90-B4D0-5751B2A80EB8}" type="pres">
      <dgm:prSet presAssocID="{37C275B1-5069-4879-AAE6-FAAC0A811BA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DC1373A1-81D3-4923-A5B1-DD2FA18D2821}" type="pres">
      <dgm:prSet presAssocID="{F50476CB-4C7C-45AC-BF1D-8D5D5DF51C82}" presName="hierRoot2" presStyleCnt="0">
        <dgm:presLayoutVars>
          <dgm:hierBranch val="init"/>
        </dgm:presLayoutVars>
      </dgm:prSet>
      <dgm:spPr/>
    </dgm:pt>
    <dgm:pt modelId="{196C0E08-E3CB-4D70-9EF4-F50846FC44B6}" type="pres">
      <dgm:prSet presAssocID="{F50476CB-4C7C-45AC-BF1D-8D5D5DF51C82}" presName="rootComposite" presStyleCnt="0"/>
      <dgm:spPr/>
    </dgm:pt>
    <dgm:pt modelId="{9DBBE11F-3923-44F6-B23E-09035317662C}" type="pres">
      <dgm:prSet presAssocID="{F50476CB-4C7C-45AC-BF1D-8D5D5DF51C82}" presName="rootText" presStyleLbl="node2" presStyleIdx="1" presStyleCnt="2" custScaleX="99113" custScaleY="851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780BDB-72FC-4C00-99C3-438C5362479D}" type="pres">
      <dgm:prSet presAssocID="{F50476CB-4C7C-45AC-BF1D-8D5D5DF51C82}" presName="rootConnector" presStyleLbl="node2" presStyleIdx="1" presStyleCnt="2"/>
      <dgm:spPr/>
      <dgm:t>
        <a:bodyPr/>
        <a:lstStyle/>
        <a:p>
          <a:endParaRPr lang="ru-RU"/>
        </a:p>
      </dgm:t>
    </dgm:pt>
    <dgm:pt modelId="{4CFD3DFE-9C27-41A9-993C-AB0ADC923660}" type="pres">
      <dgm:prSet presAssocID="{F50476CB-4C7C-45AC-BF1D-8D5D5DF51C82}" presName="hierChild4" presStyleCnt="0"/>
      <dgm:spPr/>
    </dgm:pt>
    <dgm:pt modelId="{392DF34D-8E39-416F-81A5-99793822C29C}" type="pres">
      <dgm:prSet presAssocID="{F50476CB-4C7C-45AC-BF1D-8D5D5DF51C82}" presName="hierChild5" presStyleCnt="0"/>
      <dgm:spPr/>
    </dgm:pt>
    <dgm:pt modelId="{60454D9B-8729-4A62-8657-32AF65DF89A9}" type="pres">
      <dgm:prSet presAssocID="{6DDE47AA-23A6-4F47-AA8A-1D747B6D6BAD}" presName="hierChild3" presStyleCnt="0"/>
      <dgm:spPr/>
    </dgm:pt>
  </dgm:ptLst>
  <dgm:cxnLst>
    <dgm:cxn modelId="{BD615C49-48EF-4C74-9B64-241FADD248EB}" srcId="{6DDE47AA-23A6-4F47-AA8A-1D747B6D6BAD}" destId="{B91BD6E4-8983-45F4-A4F2-50079C39F74D}" srcOrd="0" destOrd="0" parTransId="{CDD200FA-2CD7-450C-BE54-E3947727EDF8}" sibTransId="{AB42159E-6CB7-481F-AD6D-0F260BD70D31}"/>
    <dgm:cxn modelId="{CD0A99F4-370F-4138-88D9-970AB1154F90}" type="presOf" srcId="{6DDE47AA-23A6-4F47-AA8A-1D747B6D6BAD}" destId="{4A5613A3-51F0-4A9D-892D-CC7C7E735701}" srcOrd="1" destOrd="0" presId="urn:microsoft.com/office/officeart/2005/8/layout/orgChart1"/>
    <dgm:cxn modelId="{4968BC00-504C-422F-948F-1DEEC2CD1A0A}" type="presOf" srcId="{CDD200FA-2CD7-450C-BE54-E3947727EDF8}" destId="{73A989D3-2A61-48A5-9E7E-1B67FA19D788}" srcOrd="0" destOrd="0" presId="urn:microsoft.com/office/officeart/2005/8/layout/orgChart1"/>
    <dgm:cxn modelId="{C4BD4F55-031B-4521-84C6-361088FD2909}" type="presOf" srcId="{F50476CB-4C7C-45AC-BF1D-8D5D5DF51C82}" destId="{F2780BDB-72FC-4C00-99C3-438C5362479D}" srcOrd="1" destOrd="0" presId="urn:microsoft.com/office/officeart/2005/8/layout/orgChart1"/>
    <dgm:cxn modelId="{6F1B556F-4DBA-4A3B-8867-8BA5B77F1FDE}" type="presOf" srcId="{F50476CB-4C7C-45AC-BF1D-8D5D5DF51C82}" destId="{9DBBE11F-3923-44F6-B23E-09035317662C}" srcOrd="0" destOrd="0" presId="urn:microsoft.com/office/officeart/2005/8/layout/orgChart1"/>
    <dgm:cxn modelId="{9B433B7B-EE41-4B60-8812-F9EF989329D5}" srcId="{DE1B767B-4780-45A4-8B5F-112FCF2A3979}" destId="{6DDE47AA-23A6-4F47-AA8A-1D747B6D6BAD}" srcOrd="0" destOrd="0" parTransId="{8406A770-5DF2-44B2-BA5C-7E622F75A79F}" sibTransId="{7EBABADC-6161-4840-976A-4CDD5398EAF0}"/>
    <dgm:cxn modelId="{6CAB750F-25B0-4B10-9D22-F8D2E82E9C2A}" type="presOf" srcId="{DE1B767B-4780-45A4-8B5F-112FCF2A3979}" destId="{DF7FAF85-682A-4B1A-BA21-835B8E1204E5}" srcOrd="0" destOrd="0" presId="urn:microsoft.com/office/officeart/2005/8/layout/orgChart1"/>
    <dgm:cxn modelId="{825BEAE9-A907-4229-8BB3-56AF0DAFD2BF}" type="presOf" srcId="{B91BD6E4-8983-45F4-A4F2-50079C39F74D}" destId="{4F55AB18-001F-48D3-9866-103C0A86FC39}" srcOrd="0" destOrd="0" presId="urn:microsoft.com/office/officeart/2005/8/layout/orgChart1"/>
    <dgm:cxn modelId="{CB1C1B36-EA81-4130-9161-A5F52DAA6CA1}" srcId="{6DDE47AA-23A6-4F47-AA8A-1D747B6D6BAD}" destId="{F50476CB-4C7C-45AC-BF1D-8D5D5DF51C82}" srcOrd="1" destOrd="0" parTransId="{37C275B1-5069-4879-AAE6-FAAC0A811BA7}" sibTransId="{35E9B63C-1804-4892-8737-44464115B009}"/>
    <dgm:cxn modelId="{667E1457-7690-48D7-A94B-E455A1DE176F}" type="presOf" srcId="{6DDE47AA-23A6-4F47-AA8A-1D747B6D6BAD}" destId="{D1B4959F-77E9-41DB-AF5B-75A466FFE6C1}" srcOrd="0" destOrd="0" presId="urn:microsoft.com/office/officeart/2005/8/layout/orgChart1"/>
    <dgm:cxn modelId="{0A9D2F0F-11C4-430A-BEF6-109AE175D3FA}" type="presOf" srcId="{B91BD6E4-8983-45F4-A4F2-50079C39F74D}" destId="{5127C855-B6F1-4181-AE83-5CA30CBD24BE}" srcOrd="1" destOrd="0" presId="urn:microsoft.com/office/officeart/2005/8/layout/orgChart1"/>
    <dgm:cxn modelId="{CDDE0620-6C2C-45AC-B368-F5671F18CDBF}" type="presOf" srcId="{37C275B1-5069-4879-AAE6-FAAC0A811BA7}" destId="{5B727D5A-C928-4E90-B4D0-5751B2A80EB8}" srcOrd="0" destOrd="0" presId="urn:microsoft.com/office/officeart/2005/8/layout/orgChart1"/>
    <dgm:cxn modelId="{26E99313-F7EC-44DE-9B3A-795DCC6B9095}" type="presParOf" srcId="{DF7FAF85-682A-4B1A-BA21-835B8E1204E5}" destId="{42BDC4EA-7973-473A-9BDC-F9EEB4B423EA}" srcOrd="0" destOrd="0" presId="urn:microsoft.com/office/officeart/2005/8/layout/orgChart1"/>
    <dgm:cxn modelId="{9246CCD7-56E6-4785-8BD3-B0ABAD1077A9}" type="presParOf" srcId="{42BDC4EA-7973-473A-9BDC-F9EEB4B423EA}" destId="{92AA2C23-1319-460C-94C2-6B7F2C7875D1}" srcOrd="0" destOrd="0" presId="urn:microsoft.com/office/officeart/2005/8/layout/orgChart1"/>
    <dgm:cxn modelId="{705FA901-1267-4609-8C26-323329752CE9}" type="presParOf" srcId="{92AA2C23-1319-460C-94C2-6B7F2C7875D1}" destId="{D1B4959F-77E9-41DB-AF5B-75A466FFE6C1}" srcOrd="0" destOrd="0" presId="urn:microsoft.com/office/officeart/2005/8/layout/orgChart1"/>
    <dgm:cxn modelId="{ABED8FF0-712C-4494-BC17-5C1821917DF8}" type="presParOf" srcId="{92AA2C23-1319-460C-94C2-6B7F2C7875D1}" destId="{4A5613A3-51F0-4A9D-892D-CC7C7E735701}" srcOrd="1" destOrd="0" presId="urn:microsoft.com/office/officeart/2005/8/layout/orgChart1"/>
    <dgm:cxn modelId="{2F686C77-EB7E-4C8E-9344-40E4E13C467F}" type="presParOf" srcId="{42BDC4EA-7973-473A-9BDC-F9EEB4B423EA}" destId="{4517EE35-0F19-4BA2-93B2-584E909A842F}" srcOrd="1" destOrd="0" presId="urn:microsoft.com/office/officeart/2005/8/layout/orgChart1"/>
    <dgm:cxn modelId="{6F369FB1-C53A-4145-AAAD-954A1C1E0BBF}" type="presParOf" srcId="{4517EE35-0F19-4BA2-93B2-584E909A842F}" destId="{73A989D3-2A61-48A5-9E7E-1B67FA19D788}" srcOrd="0" destOrd="0" presId="urn:microsoft.com/office/officeart/2005/8/layout/orgChart1"/>
    <dgm:cxn modelId="{5A407F27-4F06-4F47-9B2B-27BE53CC1162}" type="presParOf" srcId="{4517EE35-0F19-4BA2-93B2-584E909A842F}" destId="{B95B33FE-1464-42BD-B751-B074567A610B}" srcOrd="1" destOrd="0" presId="urn:microsoft.com/office/officeart/2005/8/layout/orgChart1"/>
    <dgm:cxn modelId="{35406678-B45F-4CC4-BE13-70AD8B19601A}" type="presParOf" srcId="{B95B33FE-1464-42BD-B751-B074567A610B}" destId="{AC61FF7C-6280-4FBE-9153-D7604751848B}" srcOrd="0" destOrd="0" presId="urn:microsoft.com/office/officeart/2005/8/layout/orgChart1"/>
    <dgm:cxn modelId="{2468A449-A767-4257-849D-B44251834854}" type="presParOf" srcId="{AC61FF7C-6280-4FBE-9153-D7604751848B}" destId="{4F55AB18-001F-48D3-9866-103C0A86FC39}" srcOrd="0" destOrd="0" presId="urn:microsoft.com/office/officeart/2005/8/layout/orgChart1"/>
    <dgm:cxn modelId="{4C15E977-73DA-403C-9B7C-3A73E980EB60}" type="presParOf" srcId="{AC61FF7C-6280-4FBE-9153-D7604751848B}" destId="{5127C855-B6F1-4181-AE83-5CA30CBD24BE}" srcOrd="1" destOrd="0" presId="urn:microsoft.com/office/officeart/2005/8/layout/orgChart1"/>
    <dgm:cxn modelId="{94A16368-2B20-428B-943F-937B175AC117}" type="presParOf" srcId="{B95B33FE-1464-42BD-B751-B074567A610B}" destId="{DA13B976-F571-4825-ABFA-793C92614722}" srcOrd="1" destOrd="0" presId="urn:microsoft.com/office/officeart/2005/8/layout/orgChart1"/>
    <dgm:cxn modelId="{F1958AA0-6D95-41B4-931C-0838533ECBF6}" type="presParOf" srcId="{B95B33FE-1464-42BD-B751-B074567A610B}" destId="{4482AD54-643E-4569-8D40-39F4091B0545}" srcOrd="2" destOrd="0" presId="urn:microsoft.com/office/officeart/2005/8/layout/orgChart1"/>
    <dgm:cxn modelId="{9194AE7F-04D5-4BAC-906F-2176FF0EB9CD}" type="presParOf" srcId="{4517EE35-0F19-4BA2-93B2-584E909A842F}" destId="{5B727D5A-C928-4E90-B4D0-5751B2A80EB8}" srcOrd="2" destOrd="0" presId="urn:microsoft.com/office/officeart/2005/8/layout/orgChart1"/>
    <dgm:cxn modelId="{6DA95B44-AF06-4372-860A-58A0205879E3}" type="presParOf" srcId="{4517EE35-0F19-4BA2-93B2-584E909A842F}" destId="{DC1373A1-81D3-4923-A5B1-DD2FA18D2821}" srcOrd="3" destOrd="0" presId="urn:microsoft.com/office/officeart/2005/8/layout/orgChart1"/>
    <dgm:cxn modelId="{AE2F6822-A1A2-4009-BD1D-5D0608E775C0}" type="presParOf" srcId="{DC1373A1-81D3-4923-A5B1-DD2FA18D2821}" destId="{196C0E08-E3CB-4D70-9EF4-F50846FC44B6}" srcOrd="0" destOrd="0" presId="urn:microsoft.com/office/officeart/2005/8/layout/orgChart1"/>
    <dgm:cxn modelId="{D24F1ECC-3639-42DB-A9E2-F0231C3CF4B3}" type="presParOf" srcId="{196C0E08-E3CB-4D70-9EF4-F50846FC44B6}" destId="{9DBBE11F-3923-44F6-B23E-09035317662C}" srcOrd="0" destOrd="0" presId="urn:microsoft.com/office/officeart/2005/8/layout/orgChart1"/>
    <dgm:cxn modelId="{D430234E-0EFE-4167-AAD5-E17CDFD688A1}" type="presParOf" srcId="{196C0E08-E3CB-4D70-9EF4-F50846FC44B6}" destId="{F2780BDB-72FC-4C00-99C3-438C5362479D}" srcOrd="1" destOrd="0" presId="urn:microsoft.com/office/officeart/2005/8/layout/orgChart1"/>
    <dgm:cxn modelId="{B414EC2C-6828-4698-AE93-9A9DFEF14473}" type="presParOf" srcId="{DC1373A1-81D3-4923-A5B1-DD2FA18D2821}" destId="{4CFD3DFE-9C27-41A9-993C-AB0ADC923660}" srcOrd="1" destOrd="0" presId="urn:microsoft.com/office/officeart/2005/8/layout/orgChart1"/>
    <dgm:cxn modelId="{E7B00BA9-9E2B-4DA8-AC84-362D846BFF8B}" type="presParOf" srcId="{DC1373A1-81D3-4923-A5B1-DD2FA18D2821}" destId="{392DF34D-8E39-416F-81A5-99793822C29C}" srcOrd="2" destOrd="0" presId="urn:microsoft.com/office/officeart/2005/8/layout/orgChart1"/>
    <dgm:cxn modelId="{E8D0A56C-3C02-4E7F-AE2D-9ECE92C48ADC}" type="presParOf" srcId="{42BDC4EA-7973-473A-9BDC-F9EEB4B423EA}" destId="{60454D9B-8729-4A62-8657-32AF65DF89A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018283-6ACD-4E66-9404-20B75C80B96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0B8918-3603-4A11-B3E2-5875B00FCFE1}">
      <dgm:prSet phldrT="[Текст]"/>
      <dgm:spPr/>
      <dgm:t>
        <a:bodyPr/>
        <a:lstStyle/>
        <a:p>
          <a:r>
            <a:rPr lang="ru-RU" dirty="0" smtClean="0"/>
            <a:t>Лицензия на осуществление образовательной деятельности имеет приложение, являющееся ее неотъемлемой частью В приложении к лицензии указываются сведения</a:t>
          </a:r>
          <a:endParaRPr lang="ru-RU" dirty="0"/>
        </a:p>
      </dgm:t>
    </dgm:pt>
    <dgm:pt modelId="{23F241B0-50C0-4879-B97D-577093C34066}" type="parTrans" cxnId="{088B3F1A-B799-4697-948A-DC8A6CE498DE}">
      <dgm:prSet/>
      <dgm:spPr/>
      <dgm:t>
        <a:bodyPr/>
        <a:lstStyle/>
        <a:p>
          <a:endParaRPr lang="ru-RU"/>
        </a:p>
      </dgm:t>
    </dgm:pt>
    <dgm:pt modelId="{9EA74B40-6FC5-457A-B827-82CD596BAAAF}" type="sibTrans" cxnId="{088B3F1A-B799-4697-948A-DC8A6CE498DE}">
      <dgm:prSet/>
      <dgm:spPr/>
      <dgm:t>
        <a:bodyPr/>
        <a:lstStyle/>
        <a:p>
          <a:endParaRPr lang="ru-RU"/>
        </a:p>
      </dgm:t>
    </dgm:pt>
    <dgm:pt modelId="{B7063A5F-2E29-412B-BD41-820C404F76BC}">
      <dgm:prSet phldrT="[Текст]" custT="1"/>
      <dgm:spPr/>
      <dgm:t>
        <a:bodyPr/>
        <a:lstStyle/>
        <a:p>
          <a:r>
            <a:rPr lang="ru-RU" sz="1100" dirty="0" smtClean="0"/>
            <a:t>о видах образования, об уровнях образования (для профессионального образования также сведения о профессиях, специальностях, направлениях подготовки и присваиваемой по соответствующим профессиям, специальностям и направлениям подготовки квалификации), о подвидах дополнительного образования, а также адреса мест осуществления образовательной деятельности</a:t>
          </a:r>
        </a:p>
      </dgm:t>
    </dgm:pt>
    <dgm:pt modelId="{E3FF2DC9-8C63-4FFE-BF56-AB75279800B0}" type="parTrans" cxnId="{9F5893C5-03D9-44BE-BD20-3CCEFB6D6C2F}">
      <dgm:prSet/>
      <dgm:spPr/>
      <dgm:t>
        <a:bodyPr/>
        <a:lstStyle/>
        <a:p>
          <a:endParaRPr lang="ru-RU"/>
        </a:p>
      </dgm:t>
    </dgm:pt>
    <dgm:pt modelId="{6F04CAA5-9773-49A4-AA14-CDA5F68785F8}" type="sibTrans" cxnId="{9F5893C5-03D9-44BE-BD20-3CCEFB6D6C2F}">
      <dgm:prSet/>
      <dgm:spPr/>
      <dgm:t>
        <a:bodyPr/>
        <a:lstStyle/>
        <a:p>
          <a:endParaRPr lang="ru-RU"/>
        </a:p>
      </dgm:t>
    </dgm:pt>
    <dgm:pt modelId="{312EB3E4-1C93-446B-9F6F-C390AE991D69}">
      <dgm:prSet phldrT="[Текст]" custT="1"/>
      <dgm:spPr/>
      <dgm:t>
        <a:bodyPr/>
        <a:lstStyle/>
        <a:p>
          <a:r>
            <a:rPr lang="ru-RU" sz="1100" dirty="0" smtClean="0"/>
            <a:t>По каждому филиалу организации, осуществляющей образовательную деятельность, оформляется отдельное приложение к лицензии с указанием также наименования и места нахождения такого филиала</a:t>
          </a:r>
        </a:p>
      </dgm:t>
    </dgm:pt>
    <dgm:pt modelId="{EE5B7CF6-C7A4-414B-AAE2-D43A67802943}" type="parTrans" cxnId="{2E93644E-3AD2-451C-9B17-9C788882ACA2}">
      <dgm:prSet/>
      <dgm:spPr/>
      <dgm:t>
        <a:bodyPr/>
        <a:lstStyle/>
        <a:p>
          <a:endParaRPr lang="ru-RU"/>
        </a:p>
      </dgm:t>
    </dgm:pt>
    <dgm:pt modelId="{255F8DA9-14F6-43BA-91B0-5167265703B4}" type="sibTrans" cxnId="{2E93644E-3AD2-451C-9B17-9C788882ACA2}">
      <dgm:prSet/>
      <dgm:spPr/>
      <dgm:t>
        <a:bodyPr/>
        <a:lstStyle/>
        <a:p>
          <a:endParaRPr lang="ru-RU"/>
        </a:p>
      </dgm:t>
    </dgm:pt>
    <dgm:pt modelId="{98F93A9B-651C-41C8-B46C-B0283F8EE1EB}">
      <dgm:prSet phldrT="[Текст]" custT="1"/>
      <dgm:spPr/>
      <dgm:t>
        <a:bodyPr/>
        <a:lstStyle/>
        <a:p>
          <a:r>
            <a:rPr lang="ru-RU" sz="1600" dirty="0" smtClean="0"/>
            <a:t>В соответствующую запись в реестре лицензий по каждому лицензиату включаются сведения</a:t>
          </a:r>
          <a:endParaRPr lang="ru-RU" sz="1600" dirty="0"/>
        </a:p>
      </dgm:t>
    </dgm:pt>
    <dgm:pt modelId="{2B3BEDC8-88F9-43B2-B9F2-B1486117179F}" type="parTrans" cxnId="{AB350452-C602-47FC-BDB6-6B7113D3CC42}">
      <dgm:prSet/>
      <dgm:spPr/>
      <dgm:t>
        <a:bodyPr/>
        <a:lstStyle/>
        <a:p>
          <a:endParaRPr lang="ru-RU"/>
        </a:p>
      </dgm:t>
    </dgm:pt>
    <dgm:pt modelId="{FDB11FEA-5445-4B84-9789-3BF815838715}" type="sibTrans" cxnId="{AB350452-C602-47FC-BDB6-6B7113D3CC42}">
      <dgm:prSet/>
      <dgm:spPr/>
      <dgm:t>
        <a:bodyPr/>
        <a:lstStyle/>
        <a:p>
          <a:endParaRPr lang="ru-RU"/>
        </a:p>
      </dgm:t>
    </dgm:pt>
    <dgm:pt modelId="{F71788F7-23FE-422B-B87F-3B79DC149F08}">
      <dgm:prSet phldrT="[Текст]" custT="1"/>
      <dgm:spPr/>
      <dgm:t>
        <a:bodyPr/>
        <a:lstStyle/>
        <a:p>
          <a:r>
            <a:rPr lang="ru-RU" sz="1100" dirty="0" smtClean="0"/>
            <a:t>о видах образования, об уровнях образования (в отношении профессионального образования также сведения о профессиях, специальностях, направлениях подготовки и присваиваемой по соответствующим профессиям, специальностям и направлениям подготовки квалификации), о подвидах дополнительного образования, а также об адресах мест осуществления образовательной деятельности</a:t>
          </a:r>
        </a:p>
      </dgm:t>
    </dgm:pt>
    <dgm:pt modelId="{D93806E4-801E-4974-94FE-65677330DF9B}" type="parTrans" cxnId="{AA7684A9-1BB5-44E9-95C5-3FAE001B2A49}">
      <dgm:prSet/>
      <dgm:spPr/>
      <dgm:t>
        <a:bodyPr/>
        <a:lstStyle/>
        <a:p>
          <a:endParaRPr lang="ru-RU"/>
        </a:p>
      </dgm:t>
    </dgm:pt>
    <dgm:pt modelId="{622BD270-156A-4348-99C6-C0415835100D}" type="sibTrans" cxnId="{AA7684A9-1BB5-44E9-95C5-3FAE001B2A49}">
      <dgm:prSet/>
      <dgm:spPr/>
      <dgm:t>
        <a:bodyPr/>
        <a:lstStyle/>
        <a:p>
          <a:endParaRPr lang="ru-RU"/>
        </a:p>
      </dgm:t>
    </dgm:pt>
    <dgm:pt modelId="{CD3ECCF7-FE92-4387-92EB-C891EB5E418E}">
      <dgm:prSet phldrT="[Текст]"/>
      <dgm:spPr/>
      <dgm:t>
        <a:bodyPr/>
        <a:lstStyle/>
        <a:p>
          <a:r>
            <a:rPr lang="ru-RU" dirty="0" smtClean="0">
              <a:solidFill>
                <a:srgbClr val="DA2725"/>
              </a:solidFill>
            </a:rPr>
            <a:t>Сведения по каждому филиалу организации, осуществляющей образовательную деятельность, также включаются в соответствующую запись в реестре лицензий на осуществление образовательной деятельности с указанием наименования и места нахождения такого филиала</a:t>
          </a:r>
        </a:p>
      </dgm:t>
    </dgm:pt>
    <dgm:pt modelId="{C8A279B6-E17A-4CFD-B550-A54C43A891BD}" type="parTrans" cxnId="{506353BD-C67A-4326-A869-AC2296B5CA6A}">
      <dgm:prSet/>
      <dgm:spPr/>
      <dgm:t>
        <a:bodyPr/>
        <a:lstStyle/>
        <a:p>
          <a:endParaRPr lang="ru-RU"/>
        </a:p>
      </dgm:t>
    </dgm:pt>
    <dgm:pt modelId="{7E6AD1AC-0543-4FAA-B023-EA34FE015B98}" type="sibTrans" cxnId="{506353BD-C67A-4326-A869-AC2296B5CA6A}">
      <dgm:prSet/>
      <dgm:spPr/>
      <dgm:t>
        <a:bodyPr/>
        <a:lstStyle/>
        <a:p>
          <a:endParaRPr lang="ru-RU"/>
        </a:p>
      </dgm:t>
    </dgm:pt>
    <dgm:pt modelId="{CBFB7943-B28A-4F94-A78C-DFD01AB67916}" type="pres">
      <dgm:prSet presAssocID="{AB018283-6ACD-4E66-9404-20B75C80B96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BBA530-321E-47B2-BFCD-D87A1277D3AD}" type="pres">
      <dgm:prSet presAssocID="{CB0B8918-3603-4A11-B3E2-5875B00FCFE1}" presName="root" presStyleCnt="0"/>
      <dgm:spPr/>
    </dgm:pt>
    <dgm:pt modelId="{6A0D8591-8596-476B-AB3F-BB1B1EE22361}" type="pres">
      <dgm:prSet presAssocID="{CB0B8918-3603-4A11-B3E2-5875B00FCFE1}" presName="rootComposite" presStyleCnt="0"/>
      <dgm:spPr/>
    </dgm:pt>
    <dgm:pt modelId="{DD10DF40-3ED4-4F57-B967-687D785B6DD0}" type="pres">
      <dgm:prSet presAssocID="{CB0B8918-3603-4A11-B3E2-5875B00FCFE1}" presName="rootText" presStyleLbl="node1" presStyleIdx="0" presStyleCnt="2" custScaleX="177179"/>
      <dgm:spPr/>
      <dgm:t>
        <a:bodyPr/>
        <a:lstStyle/>
        <a:p>
          <a:endParaRPr lang="ru-RU"/>
        </a:p>
      </dgm:t>
    </dgm:pt>
    <dgm:pt modelId="{5DDAD1BF-D694-4D8E-BAD1-EE7CC34E13C2}" type="pres">
      <dgm:prSet presAssocID="{CB0B8918-3603-4A11-B3E2-5875B00FCFE1}" presName="rootConnector" presStyleLbl="node1" presStyleIdx="0" presStyleCnt="2"/>
      <dgm:spPr/>
      <dgm:t>
        <a:bodyPr/>
        <a:lstStyle/>
        <a:p>
          <a:endParaRPr lang="ru-RU"/>
        </a:p>
      </dgm:t>
    </dgm:pt>
    <dgm:pt modelId="{FDE4F0EF-C267-46E9-B5A9-7DF563B7B44A}" type="pres">
      <dgm:prSet presAssocID="{CB0B8918-3603-4A11-B3E2-5875B00FCFE1}" presName="childShape" presStyleCnt="0"/>
      <dgm:spPr/>
    </dgm:pt>
    <dgm:pt modelId="{B95657E4-7006-4B5F-9E27-EB60F0115C22}" type="pres">
      <dgm:prSet presAssocID="{E3FF2DC9-8C63-4FFE-BF56-AB75279800B0}" presName="Name13" presStyleLbl="parChTrans1D2" presStyleIdx="0" presStyleCnt="4"/>
      <dgm:spPr/>
      <dgm:t>
        <a:bodyPr/>
        <a:lstStyle/>
        <a:p>
          <a:endParaRPr lang="ru-RU"/>
        </a:p>
      </dgm:t>
    </dgm:pt>
    <dgm:pt modelId="{B9B30577-1756-4E7D-AC5F-D7F1AD28D0A8}" type="pres">
      <dgm:prSet presAssocID="{B7063A5F-2E29-412B-BD41-820C404F76BC}" presName="childText" presStyleLbl="bgAcc1" presStyleIdx="0" presStyleCnt="4" custScaleX="223087" custScaleY="1362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B4F78-DD0F-430C-BC77-D29E11C0CDC5}" type="pres">
      <dgm:prSet presAssocID="{EE5B7CF6-C7A4-414B-AAE2-D43A6780294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C8B1FBAB-C6F1-4ABA-9ABB-C53A29854D2A}" type="pres">
      <dgm:prSet presAssocID="{312EB3E4-1C93-446B-9F6F-C390AE991D69}" presName="childText" presStyleLbl="bgAcc1" presStyleIdx="1" presStyleCnt="4" custScaleX="216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C3BEA-921A-48D1-9B76-BC225B82C9B4}" type="pres">
      <dgm:prSet presAssocID="{98F93A9B-651C-41C8-B46C-B0283F8EE1EB}" presName="root" presStyleCnt="0"/>
      <dgm:spPr/>
    </dgm:pt>
    <dgm:pt modelId="{5F8A1028-E336-44E6-9D66-0879B76E5375}" type="pres">
      <dgm:prSet presAssocID="{98F93A9B-651C-41C8-B46C-B0283F8EE1EB}" presName="rootComposite" presStyleCnt="0"/>
      <dgm:spPr/>
    </dgm:pt>
    <dgm:pt modelId="{D63728FE-2BCE-4129-9C97-EA8376C2C4AF}" type="pres">
      <dgm:prSet presAssocID="{98F93A9B-651C-41C8-B46C-B0283F8EE1EB}" presName="rootText" presStyleLbl="node1" presStyleIdx="1" presStyleCnt="2" custScaleX="184504"/>
      <dgm:spPr/>
      <dgm:t>
        <a:bodyPr/>
        <a:lstStyle/>
        <a:p>
          <a:endParaRPr lang="ru-RU"/>
        </a:p>
      </dgm:t>
    </dgm:pt>
    <dgm:pt modelId="{474F5E96-ABB9-49DB-9533-D74925992EFE}" type="pres">
      <dgm:prSet presAssocID="{98F93A9B-651C-41C8-B46C-B0283F8EE1EB}" presName="rootConnector" presStyleLbl="node1" presStyleIdx="1" presStyleCnt="2"/>
      <dgm:spPr/>
      <dgm:t>
        <a:bodyPr/>
        <a:lstStyle/>
        <a:p>
          <a:endParaRPr lang="ru-RU"/>
        </a:p>
      </dgm:t>
    </dgm:pt>
    <dgm:pt modelId="{2787B997-9CEB-40A0-8CDB-FBB3B8252838}" type="pres">
      <dgm:prSet presAssocID="{98F93A9B-651C-41C8-B46C-B0283F8EE1EB}" presName="childShape" presStyleCnt="0"/>
      <dgm:spPr/>
    </dgm:pt>
    <dgm:pt modelId="{78E8AB3D-EFF3-498F-96F8-04F865A61556}" type="pres">
      <dgm:prSet presAssocID="{D93806E4-801E-4974-94FE-65677330DF9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8D4D0DC0-B1FA-4E6F-AE05-05591FAF87CD}" type="pres">
      <dgm:prSet presAssocID="{F71788F7-23FE-422B-B87F-3B79DC149F08}" presName="childText" presStyleLbl="bgAcc1" presStyleIdx="2" presStyleCnt="4" custScaleX="239675" custScaleY="134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2E3D0-6742-465D-AB51-6430656E0CDB}" type="pres">
      <dgm:prSet presAssocID="{C8A279B6-E17A-4CFD-B550-A54C43A891BD}" presName="Name13" presStyleLbl="parChTrans1D2" presStyleIdx="3" presStyleCnt="4"/>
      <dgm:spPr/>
      <dgm:t>
        <a:bodyPr/>
        <a:lstStyle/>
        <a:p>
          <a:endParaRPr lang="ru-RU"/>
        </a:p>
      </dgm:t>
    </dgm:pt>
    <dgm:pt modelId="{4EC125D4-1BBD-4840-A3E7-939BCAB37CB3}" type="pres">
      <dgm:prSet presAssocID="{CD3ECCF7-FE92-4387-92EB-C891EB5E418E}" presName="childText" presStyleLbl="bgAcc1" presStyleIdx="3" presStyleCnt="4" custScaleX="217213" custScaleY="106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A7D8FD-69B7-473E-958E-1C6103C8637C}" type="presOf" srcId="{98F93A9B-651C-41C8-B46C-B0283F8EE1EB}" destId="{D63728FE-2BCE-4129-9C97-EA8376C2C4AF}" srcOrd="0" destOrd="0" presId="urn:microsoft.com/office/officeart/2005/8/layout/hierarchy3"/>
    <dgm:cxn modelId="{676A6732-4411-41DB-AA44-45B03307F593}" type="presOf" srcId="{E3FF2DC9-8C63-4FFE-BF56-AB75279800B0}" destId="{B95657E4-7006-4B5F-9E27-EB60F0115C22}" srcOrd="0" destOrd="0" presId="urn:microsoft.com/office/officeart/2005/8/layout/hierarchy3"/>
    <dgm:cxn modelId="{ABF10B2B-4FCC-4F8B-AF52-78D9E0CF338E}" type="presOf" srcId="{CD3ECCF7-FE92-4387-92EB-C891EB5E418E}" destId="{4EC125D4-1BBD-4840-A3E7-939BCAB37CB3}" srcOrd="0" destOrd="0" presId="urn:microsoft.com/office/officeart/2005/8/layout/hierarchy3"/>
    <dgm:cxn modelId="{088B3F1A-B799-4697-948A-DC8A6CE498DE}" srcId="{AB018283-6ACD-4E66-9404-20B75C80B966}" destId="{CB0B8918-3603-4A11-B3E2-5875B00FCFE1}" srcOrd="0" destOrd="0" parTransId="{23F241B0-50C0-4879-B97D-577093C34066}" sibTransId="{9EA74B40-6FC5-457A-B827-82CD596BAAAF}"/>
    <dgm:cxn modelId="{AA7684A9-1BB5-44E9-95C5-3FAE001B2A49}" srcId="{98F93A9B-651C-41C8-B46C-B0283F8EE1EB}" destId="{F71788F7-23FE-422B-B87F-3B79DC149F08}" srcOrd="0" destOrd="0" parTransId="{D93806E4-801E-4974-94FE-65677330DF9B}" sibTransId="{622BD270-156A-4348-99C6-C0415835100D}"/>
    <dgm:cxn modelId="{DF0F2079-8A6E-4925-A182-3A2AA769F0DE}" type="presOf" srcId="{EE5B7CF6-C7A4-414B-AAE2-D43A67802943}" destId="{1CDB4F78-DD0F-430C-BC77-D29E11C0CDC5}" srcOrd="0" destOrd="0" presId="urn:microsoft.com/office/officeart/2005/8/layout/hierarchy3"/>
    <dgm:cxn modelId="{2E93644E-3AD2-451C-9B17-9C788882ACA2}" srcId="{CB0B8918-3603-4A11-B3E2-5875B00FCFE1}" destId="{312EB3E4-1C93-446B-9F6F-C390AE991D69}" srcOrd="1" destOrd="0" parTransId="{EE5B7CF6-C7A4-414B-AAE2-D43A67802943}" sibTransId="{255F8DA9-14F6-43BA-91B0-5167265703B4}"/>
    <dgm:cxn modelId="{C79C5271-2578-4E35-9EE5-4B44FA67D0F7}" type="presOf" srcId="{312EB3E4-1C93-446B-9F6F-C390AE991D69}" destId="{C8B1FBAB-C6F1-4ABA-9ABB-C53A29854D2A}" srcOrd="0" destOrd="0" presId="urn:microsoft.com/office/officeart/2005/8/layout/hierarchy3"/>
    <dgm:cxn modelId="{9FED57FD-D717-4982-B4C9-3F548F91271A}" type="presOf" srcId="{B7063A5F-2E29-412B-BD41-820C404F76BC}" destId="{B9B30577-1756-4E7D-AC5F-D7F1AD28D0A8}" srcOrd="0" destOrd="0" presId="urn:microsoft.com/office/officeart/2005/8/layout/hierarchy3"/>
    <dgm:cxn modelId="{A3C61637-A784-41C5-BB81-851F9B36F37B}" type="presOf" srcId="{CB0B8918-3603-4A11-B3E2-5875B00FCFE1}" destId="{DD10DF40-3ED4-4F57-B967-687D785B6DD0}" srcOrd="0" destOrd="0" presId="urn:microsoft.com/office/officeart/2005/8/layout/hierarchy3"/>
    <dgm:cxn modelId="{9F5893C5-03D9-44BE-BD20-3CCEFB6D6C2F}" srcId="{CB0B8918-3603-4A11-B3E2-5875B00FCFE1}" destId="{B7063A5F-2E29-412B-BD41-820C404F76BC}" srcOrd="0" destOrd="0" parTransId="{E3FF2DC9-8C63-4FFE-BF56-AB75279800B0}" sibTransId="{6F04CAA5-9773-49A4-AA14-CDA5F68785F8}"/>
    <dgm:cxn modelId="{2BE2CF58-9A76-4DC6-BB01-0F1A6601B20F}" type="presOf" srcId="{CB0B8918-3603-4A11-B3E2-5875B00FCFE1}" destId="{5DDAD1BF-D694-4D8E-BAD1-EE7CC34E13C2}" srcOrd="1" destOrd="0" presId="urn:microsoft.com/office/officeart/2005/8/layout/hierarchy3"/>
    <dgm:cxn modelId="{DE2C60DF-9A9B-47FF-800E-24E8FE6E427A}" type="presOf" srcId="{98F93A9B-651C-41C8-B46C-B0283F8EE1EB}" destId="{474F5E96-ABB9-49DB-9533-D74925992EFE}" srcOrd="1" destOrd="0" presId="urn:microsoft.com/office/officeart/2005/8/layout/hierarchy3"/>
    <dgm:cxn modelId="{AAE1FAFD-16DE-4AF4-8BC1-D71E077189B3}" type="presOf" srcId="{C8A279B6-E17A-4CFD-B550-A54C43A891BD}" destId="{C282E3D0-6742-465D-AB51-6430656E0CDB}" srcOrd="0" destOrd="0" presId="urn:microsoft.com/office/officeart/2005/8/layout/hierarchy3"/>
    <dgm:cxn modelId="{EBDCB539-A408-46FA-AA99-8E9118C0C463}" type="presOf" srcId="{F71788F7-23FE-422B-B87F-3B79DC149F08}" destId="{8D4D0DC0-B1FA-4E6F-AE05-05591FAF87CD}" srcOrd="0" destOrd="0" presId="urn:microsoft.com/office/officeart/2005/8/layout/hierarchy3"/>
    <dgm:cxn modelId="{C23335ED-5D8E-4197-9041-FE95F2112CAA}" type="presOf" srcId="{AB018283-6ACD-4E66-9404-20B75C80B966}" destId="{CBFB7943-B28A-4F94-A78C-DFD01AB67916}" srcOrd="0" destOrd="0" presId="urn:microsoft.com/office/officeart/2005/8/layout/hierarchy3"/>
    <dgm:cxn modelId="{93E000E5-2889-45E9-B157-8B5C31005212}" type="presOf" srcId="{D93806E4-801E-4974-94FE-65677330DF9B}" destId="{78E8AB3D-EFF3-498F-96F8-04F865A61556}" srcOrd="0" destOrd="0" presId="urn:microsoft.com/office/officeart/2005/8/layout/hierarchy3"/>
    <dgm:cxn modelId="{AB350452-C602-47FC-BDB6-6B7113D3CC42}" srcId="{AB018283-6ACD-4E66-9404-20B75C80B966}" destId="{98F93A9B-651C-41C8-B46C-B0283F8EE1EB}" srcOrd="1" destOrd="0" parTransId="{2B3BEDC8-88F9-43B2-B9F2-B1486117179F}" sibTransId="{FDB11FEA-5445-4B84-9789-3BF815838715}"/>
    <dgm:cxn modelId="{506353BD-C67A-4326-A869-AC2296B5CA6A}" srcId="{98F93A9B-651C-41C8-B46C-B0283F8EE1EB}" destId="{CD3ECCF7-FE92-4387-92EB-C891EB5E418E}" srcOrd="1" destOrd="0" parTransId="{C8A279B6-E17A-4CFD-B550-A54C43A891BD}" sibTransId="{7E6AD1AC-0543-4FAA-B023-EA34FE015B98}"/>
    <dgm:cxn modelId="{4CBA1FB0-FEC8-4748-A989-202BC1B6AD5F}" type="presParOf" srcId="{CBFB7943-B28A-4F94-A78C-DFD01AB67916}" destId="{D8BBA530-321E-47B2-BFCD-D87A1277D3AD}" srcOrd="0" destOrd="0" presId="urn:microsoft.com/office/officeart/2005/8/layout/hierarchy3"/>
    <dgm:cxn modelId="{29B5E111-5BEB-4735-AC08-4AB05865BDD1}" type="presParOf" srcId="{D8BBA530-321E-47B2-BFCD-D87A1277D3AD}" destId="{6A0D8591-8596-476B-AB3F-BB1B1EE22361}" srcOrd="0" destOrd="0" presId="urn:microsoft.com/office/officeart/2005/8/layout/hierarchy3"/>
    <dgm:cxn modelId="{DE955E09-586B-4862-9238-4229E47579AB}" type="presParOf" srcId="{6A0D8591-8596-476B-AB3F-BB1B1EE22361}" destId="{DD10DF40-3ED4-4F57-B967-687D785B6DD0}" srcOrd="0" destOrd="0" presId="urn:microsoft.com/office/officeart/2005/8/layout/hierarchy3"/>
    <dgm:cxn modelId="{10902AC7-2ED9-4528-B771-3DF1DDE38668}" type="presParOf" srcId="{6A0D8591-8596-476B-AB3F-BB1B1EE22361}" destId="{5DDAD1BF-D694-4D8E-BAD1-EE7CC34E13C2}" srcOrd="1" destOrd="0" presId="urn:microsoft.com/office/officeart/2005/8/layout/hierarchy3"/>
    <dgm:cxn modelId="{8E9EB759-7276-4615-9E2B-B5571213075C}" type="presParOf" srcId="{D8BBA530-321E-47B2-BFCD-D87A1277D3AD}" destId="{FDE4F0EF-C267-46E9-B5A9-7DF563B7B44A}" srcOrd="1" destOrd="0" presId="urn:microsoft.com/office/officeart/2005/8/layout/hierarchy3"/>
    <dgm:cxn modelId="{E7290F98-C312-4B44-AC7B-A8B2B10F35EE}" type="presParOf" srcId="{FDE4F0EF-C267-46E9-B5A9-7DF563B7B44A}" destId="{B95657E4-7006-4B5F-9E27-EB60F0115C22}" srcOrd="0" destOrd="0" presId="urn:microsoft.com/office/officeart/2005/8/layout/hierarchy3"/>
    <dgm:cxn modelId="{29A62132-7A3B-4793-B8E3-96FC13C85A17}" type="presParOf" srcId="{FDE4F0EF-C267-46E9-B5A9-7DF563B7B44A}" destId="{B9B30577-1756-4E7D-AC5F-D7F1AD28D0A8}" srcOrd="1" destOrd="0" presId="urn:microsoft.com/office/officeart/2005/8/layout/hierarchy3"/>
    <dgm:cxn modelId="{45296216-A7A0-4048-BA52-2FBBC67A325D}" type="presParOf" srcId="{FDE4F0EF-C267-46E9-B5A9-7DF563B7B44A}" destId="{1CDB4F78-DD0F-430C-BC77-D29E11C0CDC5}" srcOrd="2" destOrd="0" presId="urn:microsoft.com/office/officeart/2005/8/layout/hierarchy3"/>
    <dgm:cxn modelId="{62BF6C74-3C23-4D21-B33C-4FCF7C66C4AA}" type="presParOf" srcId="{FDE4F0EF-C267-46E9-B5A9-7DF563B7B44A}" destId="{C8B1FBAB-C6F1-4ABA-9ABB-C53A29854D2A}" srcOrd="3" destOrd="0" presId="urn:microsoft.com/office/officeart/2005/8/layout/hierarchy3"/>
    <dgm:cxn modelId="{C6C589C5-635A-446B-9BE0-C7D21F452539}" type="presParOf" srcId="{CBFB7943-B28A-4F94-A78C-DFD01AB67916}" destId="{BC7C3BEA-921A-48D1-9B76-BC225B82C9B4}" srcOrd="1" destOrd="0" presId="urn:microsoft.com/office/officeart/2005/8/layout/hierarchy3"/>
    <dgm:cxn modelId="{6EC8A7A0-89DD-49F7-A460-EB1D4DF85829}" type="presParOf" srcId="{BC7C3BEA-921A-48D1-9B76-BC225B82C9B4}" destId="{5F8A1028-E336-44E6-9D66-0879B76E5375}" srcOrd="0" destOrd="0" presId="urn:microsoft.com/office/officeart/2005/8/layout/hierarchy3"/>
    <dgm:cxn modelId="{62AF8BA5-A925-454E-800E-4E00C1BC53E8}" type="presParOf" srcId="{5F8A1028-E336-44E6-9D66-0879B76E5375}" destId="{D63728FE-2BCE-4129-9C97-EA8376C2C4AF}" srcOrd="0" destOrd="0" presId="urn:microsoft.com/office/officeart/2005/8/layout/hierarchy3"/>
    <dgm:cxn modelId="{470BD2AD-A681-4A9D-BFD1-EE2134C09DD6}" type="presParOf" srcId="{5F8A1028-E336-44E6-9D66-0879B76E5375}" destId="{474F5E96-ABB9-49DB-9533-D74925992EFE}" srcOrd="1" destOrd="0" presId="urn:microsoft.com/office/officeart/2005/8/layout/hierarchy3"/>
    <dgm:cxn modelId="{F7DFCCEB-40E9-49E7-907D-81E88FB6A1B5}" type="presParOf" srcId="{BC7C3BEA-921A-48D1-9B76-BC225B82C9B4}" destId="{2787B997-9CEB-40A0-8CDB-FBB3B8252838}" srcOrd="1" destOrd="0" presId="urn:microsoft.com/office/officeart/2005/8/layout/hierarchy3"/>
    <dgm:cxn modelId="{6E7D6BC3-61C6-47C5-8B31-83951EE54921}" type="presParOf" srcId="{2787B997-9CEB-40A0-8CDB-FBB3B8252838}" destId="{78E8AB3D-EFF3-498F-96F8-04F865A61556}" srcOrd="0" destOrd="0" presId="urn:microsoft.com/office/officeart/2005/8/layout/hierarchy3"/>
    <dgm:cxn modelId="{A58D7FAB-03D9-4E00-959E-92822BB3C135}" type="presParOf" srcId="{2787B997-9CEB-40A0-8CDB-FBB3B8252838}" destId="{8D4D0DC0-B1FA-4E6F-AE05-05591FAF87CD}" srcOrd="1" destOrd="0" presId="urn:microsoft.com/office/officeart/2005/8/layout/hierarchy3"/>
    <dgm:cxn modelId="{A5E9B79B-AAA8-4E7A-9EB9-17386DB3B888}" type="presParOf" srcId="{2787B997-9CEB-40A0-8CDB-FBB3B8252838}" destId="{C282E3D0-6742-465D-AB51-6430656E0CDB}" srcOrd="2" destOrd="0" presId="urn:microsoft.com/office/officeart/2005/8/layout/hierarchy3"/>
    <dgm:cxn modelId="{F4EA04AA-33A1-407D-8D9C-CECCDDBA5555}" type="presParOf" srcId="{2787B997-9CEB-40A0-8CDB-FBB3B8252838}" destId="{4EC125D4-1BBD-4840-A3E7-939BCAB37CB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018283-6ACD-4E66-9404-20B75C80B96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0B8918-3603-4A11-B3E2-5875B00FCFE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Не указывались </a:t>
          </a:r>
          <a:br>
            <a:rPr lang="ru-RU" b="1" dirty="0" smtClean="0">
              <a:solidFill>
                <a:srgbClr val="FF0000"/>
              </a:solidFill>
            </a:rPr>
          </a:br>
          <a:r>
            <a:rPr lang="ru-RU" dirty="0" smtClean="0"/>
            <a:t>в приложении к лицензии сведения:</a:t>
          </a:r>
          <a:endParaRPr lang="ru-RU" dirty="0"/>
        </a:p>
      </dgm:t>
    </dgm:pt>
    <dgm:pt modelId="{23F241B0-50C0-4879-B97D-577093C34066}" type="parTrans" cxnId="{088B3F1A-B799-4697-948A-DC8A6CE498DE}">
      <dgm:prSet/>
      <dgm:spPr/>
      <dgm:t>
        <a:bodyPr/>
        <a:lstStyle/>
        <a:p>
          <a:endParaRPr lang="ru-RU"/>
        </a:p>
      </dgm:t>
    </dgm:pt>
    <dgm:pt modelId="{9EA74B40-6FC5-457A-B827-82CD596BAAAF}" type="sibTrans" cxnId="{088B3F1A-B799-4697-948A-DC8A6CE498DE}">
      <dgm:prSet/>
      <dgm:spPr/>
      <dgm:t>
        <a:bodyPr/>
        <a:lstStyle/>
        <a:p>
          <a:endParaRPr lang="ru-RU"/>
        </a:p>
      </dgm:t>
    </dgm:pt>
    <dgm:pt modelId="{B7063A5F-2E29-412B-BD41-820C404F76BC}">
      <dgm:prSet phldrT="[Текст]" custT="1"/>
      <dgm:spPr/>
      <dgm:t>
        <a:bodyPr/>
        <a:lstStyle/>
        <a:p>
          <a:r>
            <a:rPr lang="ru-RU" sz="1600" dirty="0" smtClean="0"/>
            <a:t> места осуществления образовательной деятельности по дополнительным профессиональным программам, основным программам профессионального обучения</a:t>
          </a:r>
        </a:p>
        <a:p>
          <a:endParaRPr lang="ru-RU" sz="1600" dirty="0" smtClean="0"/>
        </a:p>
      </dgm:t>
    </dgm:pt>
    <dgm:pt modelId="{E3FF2DC9-8C63-4FFE-BF56-AB75279800B0}" type="parTrans" cxnId="{9F5893C5-03D9-44BE-BD20-3CCEFB6D6C2F}">
      <dgm:prSet/>
      <dgm:spPr/>
      <dgm:t>
        <a:bodyPr/>
        <a:lstStyle/>
        <a:p>
          <a:endParaRPr lang="ru-RU"/>
        </a:p>
      </dgm:t>
    </dgm:pt>
    <dgm:pt modelId="{6F04CAA5-9773-49A4-AA14-CDA5F68785F8}" type="sibTrans" cxnId="{9F5893C5-03D9-44BE-BD20-3CCEFB6D6C2F}">
      <dgm:prSet/>
      <dgm:spPr/>
      <dgm:t>
        <a:bodyPr/>
        <a:lstStyle/>
        <a:p>
          <a:endParaRPr lang="ru-RU"/>
        </a:p>
      </dgm:t>
    </dgm:pt>
    <dgm:pt modelId="{98F93A9B-651C-41C8-B46C-B0283F8EE1E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0000"/>
              </a:solidFill>
            </a:rPr>
            <a:t>Не включаются</a:t>
          </a:r>
          <a:r>
            <a:rPr lang="ru-RU" sz="1800" b="1" dirty="0" smtClean="0"/>
            <a:t> </a:t>
          </a:r>
          <a:br>
            <a:rPr lang="ru-RU" sz="1800" b="1" dirty="0" smtClean="0"/>
          </a:br>
          <a:r>
            <a:rPr lang="ru-RU" sz="1800" dirty="0" smtClean="0"/>
            <a:t>в соответствующую запись в реестре лицензий по каждому лицензиату  сведения:</a:t>
          </a:r>
          <a:endParaRPr lang="ru-RU" sz="1800" dirty="0"/>
        </a:p>
      </dgm:t>
    </dgm:pt>
    <dgm:pt modelId="{2B3BEDC8-88F9-43B2-B9F2-B1486117179F}" type="parTrans" cxnId="{AB350452-C602-47FC-BDB6-6B7113D3CC42}">
      <dgm:prSet/>
      <dgm:spPr/>
      <dgm:t>
        <a:bodyPr/>
        <a:lstStyle/>
        <a:p>
          <a:endParaRPr lang="ru-RU"/>
        </a:p>
      </dgm:t>
    </dgm:pt>
    <dgm:pt modelId="{FDB11FEA-5445-4B84-9789-3BF815838715}" type="sibTrans" cxnId="{AB350452-C602-47FC-BDB6-6B7113D3CC42}">
      <dgm:prSet/>
      <dgm:spPr/>
      <dgm:t>
        <a:bodyPr/>
        <a:lstStyle/>
        <a:p>
          <a:endParaRPr lang="ru-RU"/>
        </a:p>
      </dgm:t>
    </dgm:pt>
    <dgm:pt modelId="{F71788F7-23FE-422B-B87F-3B79DC149F08}">
      <dgm:prSet phldrT="[Текст]" custT="1"/>
      <dgm:spPr/>
      <dgm:t>
        <a:bodyPr/>
        <a:lstStyle/>
        <a:p>
          <a:r>
            <a:rPr lang="ru-RU" sz="1400" dirty="0" smtClean="0"/>
            <a:t>места осуществления образовательной деятельности по дополнительным профессиональным программам, основным программам профессионального обучения, </a:t>
          </a:r>
          <a:r>
            <a:rPr lang="ru-RU" sz="1400" b="1" dirty="0" smtClean="0">
              <a:solidFill>
                <a:srgbClr val="C00000"/>
              </a:solidFill>
            </a:rPr>
            <a:t>места осуществления образовательной деятельности при использовании сетевой формы реализации образовательных программ, места проведения практики, практической подготовки обучающихся, государственной итоговой аттестации</a:t>
          </a:r>
        </a:p>
        <a:p>
          <a:endParaRPr lang="ru-RU" sz="1100" dirty="0" smtClean="0"/>
        </a:p>
      </dgm:t>
    </dgm:pt>
    <dgm:pt modelId="{D93806E4-801E-4974-94FE-65677330DF9B}" type="parTrans" cxnId="{AA7684A9-1BB5-44E9-95C5-3FAE001B2A49}">
      <dgm:prSet/>
      <dgm:spPr/>
      <dgm:t>
        <a:bodyPr/>
        <a:lstStyle/>
        <a:p>
          <a:endParaRPr lang="ru-RU"/>
        </a:p>
      </dgm:t>
    </dgm:pt>
    <dgm:pt modelId="{622BD270-156A-4348-99C6-C0415835100D}" type="sibTrans" cxnId="{AA7684A9-1BB5-44E9-95C5-3FAE001B2A49}">
      <dgm:prSet/>
      <dgm:spPr/>
      <dgm:t>
        <a:bodyPr/>
        <a:lstStyle/>
        <a:p>
          <a:endParaRPr lang="ru-RU"/>
        </a:p>
      </dgm:t>
    </dgm:pt>
    <dgm:pt modelId="{CBFB7943-B28A-4F94-A78C-DFD01AB67916}" type="pres">
      <dgm:prSet presAssocID="{AB018283-6ACD-4E66-9404-20B75C80B96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BBA530-321E-47B2-BFCD-D87A1277D3AD}" type="pres">
      <dgm:prSet presAssocID="{CB0B8918-3603-4A11-B3E2-5875B00FCFE1}" presName="root" presStyleCnt="0"/>
      <dgm:spPr/>
    </dgm:pt>
    <dgm:pt modelId="{6A0D8591-8596-476B-AB3F-BB1B1EE22361}" type="pres">
      <dgm:prSet presAssocID="{CB0B8918-3603-4A11-B3E2-5875B00FCFE1}" presName="rootComposite" presStyleCnt="0"/>
      <dgm:spPr/>
    </dgm:pt>
    <dgm:pt modelId="{DD10DF40-3ED4-4F57-B967-687D785B6DD0}" type="pres">
      <dgm:prSet presAssocID="{CB0B8918-3603-4A11-B3E2-5875B00FCFE1}" presName="rootText" presStyleLbl="node1" presStyleIdx="0" presStyleCnt="2" custScaleX="206940" custScaleY="144572"/>
      <dgm:spPr/>
      <dgm:t>
        <a:bodyPr/>
        <a:lstStyle/>
        <a:p>
          <a:endParaRPr lang="ru-RU"/>
        </a:p>
      </dgm:t>
    </dgm:pt>
    <dgm:pt modelId="{5DDAD1BF-D694-4D8E-BAD1-EE7CC34E13C2}" type="pres">
      <dgm:prSet presAssocID="{CB0B8918-3603-4A11-B3E2-5875B00FCFE1}" presName="rootConnector" presStyleLbl="node1" presStyleIdx="0" presStyleCnt="2"/>
      <dgm:spPr/>
      <dgm:t>
        <a:bodyPr/>
        <a:lstStyle/>
        <a:p>
          <a:endParaRPr lang="ru-RU"/>
        </a:p>
      </dgm:t>
    </dgm:pt>
    <dgm:pt modelId="{FDE4F0EF-C267-46E9-B5A9-7DF563B7B44A}" type="pres">
      <dgm:prSet presAssocID="{CB0B8918-3603-4A11-B3E2-5875B00FCFE1}" presName="childShape" presStyleCnt="0"/>
      <dgm:spPr/>
    </dgm:pt>
    <dgm:pt modelId="{B95657E4-7006-4B5F-9E27-EB60F0115C22}" type="pres">
      <dgm:prSet presAssocID="{E3FF2DC9-8C63-4FFE-BF56-AB75279800B0}" presName="Name13" presStyleLbl="parChTrans1D2" presStyleIdx="0" presStyleCnt="2"/>
      <dgm:spPr/>
      <dgm:t>
        <a:bodyPr/>
        <a:lstStyle/>
        <a:p>
          <a:endParaRPr lang="ru-RU"/>
        </a:p>
      </dgm:t>
    </dgm:pt>
    <dgm:pt modelId="{B9B30577-1756-4E7D-AC5F-D7F1AD28D0A8}" type="pres">
      <dgm:prSet presAssocID="{B7063A5F-2E29-412B-BD41-820C404F76BC}" presName="childText" presStyleLbl="bgAcc1" presStyleIdx="0" presStyleCnt="2" custScaleX="283268" custScaleY="30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C3BEA-921A-48D1-9B76-BC225B82C9B4}" type="pres">
      <dgm:prSet presAssocID="{98F93A9B-651C-41C8-B46C-B0283F8EE1EB}" presName="root" presStyleCnt="0"/>
      <dgm:spPr/>
    </dgm:pt>
    <dgm:pt modelId="{5F8A1028-E336-44E6-9D66-0879B76E5375}" type="pres">
      <dgm:prSet presAssocID="{98F93A9B-651C-41C8-B46C-B0283F8EE1EB}" presName="rootComposite" presStyleCnt="0"/>
      <dgm:spPr/>
    </dgm:pt>
    <dgm:pt modelId="{D63728FE-2BCE-4129-9C97-EA8376C2C4AF}" type="pres">
      <dgm:prSet presAssocID="{98F93A9B-651C-41C8-B46C-B0283F8EE1EB}" presName="rootText" presStyleLbl="node1" presStyleIdx="1" presStyleCnt="2" custScaleX="264345" custScaleY="184147"/>
      <dgm:spPr/>
      <dgm:t>
        <a:bodyPr/>
        <a:lstStyle/>
        <a:p>
          <a:endParaRPr lang="ru-RU"/>
        </a:p>
      </dgm:t>
    </dgm:pt>
    <dgm:pt modelId="{474F5E96-ABB9-49DB-9533-D74925992EFE}" type="pres">
      <dgm:prSet presAssocID="{98F93A9B-651C-41C8-B46C-B0283F8EE1EB}" presName="rootConnector" presStyleLbl="node1" presStyleIdx="1" presStyleCnt="2"/>
      <dgm:spPr/>
      <dgm:t>
        <a:bodyPr/>
        <a:lstStyle/>
        <a:p>
          <a:endParaRPr lang="ru-RU"/>
        </a:p>
      </dgm:t>
    </dgm:pt>
    <dgm:pt modelId="{2787B997-9CEB-40A0-8CDB-FBB3B8252838}" type="pres">
      <dgm:prSet presAssocID="{98F93A9B-651C-41C8-B46C-B0283F8EE1EB}" presName="childShape" presStyleCnt="0"/>
      <dgm:spPr/>
    </dgm:pt>
    <dgm:pt modelId="{78E8AB3D-EFF3-498F-96F8-04F865A61556}" type="pres">
      <dgm:prSet presAssocID="{D93806E4-801E-4974-94FE-65677330DF9B}" presName="Name13" presStyleLbl="parChTrans1D2" presStyleIdx="1" presStyleCnt="2"/>
      <dgm:spPr/>
      <dgm:t>
        <a:bodyPr/>
        <a:lstStyle/>
        <a:p>
          <a:endParaRPr lang="ru-RU"/>
        </a:p>
      </dgm:t>
    </dgm:pt>
    <dgm:pt modelId="{8D4D0DC0-B1FA-4E6F-AE05-05591FAF87CD}" type="pres">
      <dgm:prSet presAssocID="{F71788F7-23FE-422B-B87F-3B79DC149F08}" presName="childText" presStyleLbl="bgAcc1" presStyleIdx="1" presStyleCnt="2" custScaleX="415532" custScaleY="358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8B3F1A-B799-4697-948A-DC8A6CE498DE}" srcId="{AB018283-6ACD-4E66-9404-20B75C80B966}" destId="{CB0B8918-3603-4A11-B3E2-5875B00FCFE1}" srcOrd="0" destOrd="0" parTransId="{23F241B0-50C0-4879-B97D-577093C34066}" sibTransId="{9EA74B40-6FC5-457A-B827-82CD596BAAAF}"/>
    <dgm:cxn modelId="{AA7684A9-1BB5-44E9-95C5-3FAE001B2A49}" srcId="{98F93A9B-651C-41C8-B46C-B0283F8EE1EB}" destId="{F71788F7-23FE-422B-B87F-3B79DC149F08}" srcOrd="0" destOrd="0" parTransId="{D93806E4-801E-4974-94FE-65677330DF9B}" sibTransId="{622BD270-156A-4348-99C6-C0415835100D}"/>
    <dgm:cxn modelId="{051BE45E-D10D-4FCD-BC49-EFD251F413F1}" type="presOf" srcId="{CB0B8918-3603-4A11-B3E2-5875B00FCFE1}" destId="{DD10DF40-3ED4-4F57-B967-687D785B6DD0}" srcOrd="0" destOrd="0" presId="urn:microsoft.com/office/officeart/2005/8/layout/hierarchy3"/>
    <dgm:cxn modelId="{4199443B-4495-45CB-9F95-407883F4B3C1}" type="presOf" srcId="{98F93A9B-651C-41C8-B46C-B0283F8EE1EB}" destId="{474F5E96-ABB9-49DB-9533-D74925992EFE}" srcOrd="1" destOrd="0" presId="urn:microsoft.com/office/officeart/2005/8/layout/hierarchy3"/>
    <dgm:cxn modelId="{9F5893C5-03D9-44BE-BD20-3CCEFB6D6C2F}" srcId="{CB0B8918-3603-4A11-B3E2-5875B00FCFE1}" destId="{B7063A5F-2E29-412B-BD41-820C404F76BC}" srcOrd="0" destOrd="0" parTransId="{E3FF2DC9-8C63-4FFE-BF56-AB75279800B0}" sibTransId="{6F04CAA5-9773-49A4-AA14-CDA5F68785F8}"/>
    <dgm:cxn modelId="{4D0D61AB-C0F3-4B7C-AA16-19FA4683CC77}" type="presOf" srcId="{F71788F7-23FE-422B-B87F-3B79DC149F08}" destId="{8D4D0DC0-B1FA-4E6F-AE05-05591FAF87CD}" srcOrd="0" destOrd="0" presId="urn:microsoft.com/office/officeart/2005/8/layout/hierarchy3"/>
    <dgm:cxn modelId="{A9223664-596D-42AA-91BE-948672B2A942}" type="presOf" srcId="{B7063A5F-2E29-412B-BD41-820C404F76BC}" destId="{B9B30577-1756-4E7D-AC5F-D7F1AD28D0A8}" srcOrd="0" destOrd="0" presId="urn:microsoft.com/office/officeart/2005/8/layout/hierarchy3"/>
    <dgm:cxn modelId="{58814709-05CE-499B-A7CF-1C7F1ABE4003}" type="presOf" srcId="{AB018283-6ACD-4E66-9404-20B75C80B966}" destId="{CBFB7943-B28A-4F94-A78C-DFD01AB67916}" srcOrd="0" destOrd="0" presId="urn:microsoft.com/office/officeart/2005/8/layout/hierarchy3"/>
    <dgm:cxn modelId="{26495ADB-F44B-433B-A211-9553263E9503}" type="presOf" srcId="{D93806E4-801E-4974-94FE-65677330DF9B}" destId="{78E8AB3D-EFF3-498F-96F8-04F865A61556}" srcOrd="0" destOrd="0" presId="urn:microsoft.com/office/officeart/2005/8/layout/hierarchy3"/>
    <dgm:cxn modelId="{AB350452-C602-47FC-BDB6-6B7113D3CC42}" srcId="{AB018283-6ACD-4E66-9404-20B75C80B966}" destId="{98F93A9B-651C-41C8-B46C-B0283F8EE1EB}" srcOrd="1" destOrd="0" parTransId="{2B3BEDC8-88F9-43B2-B9F2-B1486117179F}" sibTransId="{FDB11FEA-5445-4B84-9789-3BF815838715}"/>
    <dgm:cxn modelId="{E73C420F-D7EC-4E2B-AD83-33E59A49C43F}" type="presOf" srcId="{98F93A9B-651C-41C8-B46C-B0283F8EE1EB}" destId="{D63728FE-2BCE-4129-9C97-EA8376C2C4AF}" srcOrd="0" destOrd="0" presId="urn:microsoft.com/office/officeart/2005/8/layout/hierarchy3"/>
    <dgm:cxn modelId="{03626833-3C8E-4441-A6B0-D6D0F139D421}" type="presOf" srcId="{CB0B8918-3603-4A11-B3E2-5875B00FCFE1}" destId="{5DDAD1BF-D694-4D8E-BAD1-EE7CC34E13C2}" srcOrd="1" destOrd="0" presId="urn:microsoft.com/office/officeart/2005/8/layout/hierarchy3"/>
    <dgm:cxn modelId="{D40FFD20-B9A7-45F3-9CCF-78B4F0B7A775}" type="presOf" srcId="{E3FF2DC9-8C63-4FFE-BF56-AB75279800B0}" destId="{B95657E4-7006-4B5F-9E27-EB60F0115C22}" srcOrd="0" destOrd="0" presId="urn:microsoft.com/office/officeart/2005/8/layout/hierarchy3"/>
    <dgm:cxn modelId="{CFE8289E-641D-46EA-B435-C50346EDDF33}" type="presParOf" srcId="{CBFB7943-B28A-4F94-A78C-DFD01AB67916}" destId="{D8BBA530-321E-47B2-BFCD-D87A1277D3AD}" srcOrd="0" destOrd="0" presId="urn:microsoft.com/office/officeart/2005/8/layout/hierarchy3"/>
    <dgm:cxn modelId="{404C5917-745B-4734-B524-537C66612053}" type="presParOf" srcId="{D8BBA530-321E-47B2-BFCD-D87A1277D3AD}" destId="{6A0D8591-8596-476B-AB3F-BB1B1EE22361}" srcOrd="0" destOrd="0" presId="urn:microsoft.com/office/officeart/2005/8/layout/hierarchy3"/>
    <dgm:cxn modelId="{E6C46137-11B9-4D8A-8B15-30A97ED01C35}" type="presParOf" srcId="{6A0D8591-8596-476B-AB3F-BB1B1EE22361}" destId="{DD10DF40-3ED4-4F57-B967-687D785B6DD0}" srcOrd="0" destOrd="0" presId="urn:microsoft.com/office/officeart/2005/8/layout/hierarchy3"/>
    <dgm:cxn modelId="{E623508E-CDA9-4E8C-8F93-301FBA3642D0}" type="presParOf" srcId="{6A0D8591-8596-476B-AB3F-BB1B1EE22361}" destId="{5DDAD1BF-D694-4D8E-BAD1-EE7CC34E13C2}" srcOrd="1" destOrd="0" presId="urn:microsoft.com/office/officeart/2005/8/layout/hierarchy3"/>
    <dgm:cxn modelId="{D5DC8951-7DCA-4823-8A89-7D4A4B14B2F2}" type="presParOf" srcId="{D8BBA530-321E-47B2-BFCD-D87A1277D3AD}" destId="{FDE4F0EF-C267-46E9-B5A9-7DF563B7B44A}" srcOrd="1" destOrd="0" presId="urn:microsoft.com/office/officeart/2005/8/layout/hierarchy3"/>
    <dgm:cxn modelId="{117D7A22-C8A0-48B4-A53A-CBC7B815D76A}" type="presParOf" srcId="{FDE4F0EF-C267-46E9-B5A9-7DF563B7B44A}" destId="{B95657E4-7006-4B5F-9E27-EB60F0115C22}" srcOrd="0" destOrd="0" presId="urn:microsoft.com/office/officeart/2005/8/layout/hierarchy3"/>
    <dgm:cxn modelId="{62689893-2ADA-423A-A8D2-5CC7538A34C2}" type="presParOf" srcId="{FDE4F0EF-C267-46E9-B5A9-7DF563B7B44A}" destId="{B9B30577-1756-4E7D-AC5F-D7F1AD28D0A8}" srcOrd="1" destOrd="0" presId="urn:microsoft.com/office/officeart/2005/8/layout/hierarchy3"/>
    <dgm:cxn modelId="{CF16D00B-C99F-4801-8DD2-1A6B2AD99A9C}" type="presParOf" srcId="{CBFB7943-B28A-4F94-A78C-DFD01AB67916}" destId="{BC7C3BEA-921A-48D1-9B76-BC225B82C9B4}" srcOrd="1" destOrd="0" presId="urn:microsoft.com/office/officeart/2005/8/layout/hierarchy3"/>
    <dgm:cxn modelId="{BBE417A6-B82B-409A-9725-0679EC6ED4B5}" type="presParOf" srcId="{BC7C3BEA-921A-48D1-9B76-BC225B82C9B4}" destId="{5F8A1028-E336-44E6-9D66-0879B76E5375}" srcOrd="0" destOrd="0" presId="urn:microsoft.com/office/officeart/2005/8/layout/hierarchy3"/>
    <dgm:cxn modelId="{7E019405-36E4-4B49-81DE-2E87A0D79EB2}" type="presParOf" srcId="{5F8A1028-E336-44E6-9D66-0879B76E5375}" destId="{D63728FE-2BCE-4129-9C97-EA8376C2C4AF}" srcOrd="0" destOrd="0" presId="urn:microsoft.com/office/officeart/2005/8/layout/hierarchy3"/>
    <dgm:cxn modelId="{93B99A0C-34DE-47B6-AFC0-53DF45617E01}" type="presParOf" srcId="{5F8A1028-E336-44E6-9D66-0879B76E5375}" destId="{474F5E96-ABB9-49DB-9533-D74925992EFE}" srcOrd="1" destOrd="0" presId="urn:microsoft.com/office/officeart/2005/8/layout/hierarchy3"/>
    <dgm:cxn modelId="{37F259A1-B3D6-4147-8C5F-2CC7607E1374}" type="presParOf" srcId="{BC7C3BEA-921A-48D1-9B76-BC225B82C9B4}" destId="{2787B997-9CEB-40A0-8CDB-FBB3B8252838}" srcOrd="1" destOrd="0" presId="urn:microsoft.com/office/officeart/2005/8/layout/hierarchy3"/>
    <dgm:cxn modelId="{9B144A40-692C-47AC-8FFF-6386EEED9897}" type="presParOf" srcId="{2787B997-9CEB-40A0-8CDB-FBB3B8252838}" destId="{78E8AB3D-EFF3-498F-96F8-04F865A61556}" srcOrd="0" destOrd="0" presId="urn:microsoft.com/office/officeart/2005/8/layout/hierarchy3"/>
    <dgm:cxn modelId="{87A8B533-F7CA-4B91-8156-7694CC33C83D}" type="presParOf" srcId="{2787B997-9CEB-40A0-8CDB-FBB3B8252838}" destId="{8D4D0DC0-B1FA-4E6F-AE05-05591FAF87C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727D5A-C928-4E90-B4D0-5751B2A80EB8}">
      <dsp:nvSpPr>
        <dsp:cNvPr id="0" name=""/>
        <dsp:cNvSpPr/>
      </dsp:nvSpPr>
      <dsp:spPr>
        <a:xfrm>
          <a:off x="4344383" y="1133999"/>
          <a:ext cx="2233072" cy="775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557"/>
              </a:lnTo>
              <a:lnTo>
                <a:pt x="2233072" y="387557"/>
              </a:lnTo>
              <a:lnTo>
                <a:pt x="2233072" y="7751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989D3-2A61-48A5-9E7E-1B67FA19D788}">
      <dsp:nvSpPr>
        <dsp:cNvPr id="0" name=""/>
        <dsp:cNvSpPr/>
      </dsp:nvSpPr>
      <dsp:spPr>
        <a:xfrm>
          <a:off x="2127680" y="1133999"/>
          <a:ext cx="2216702" cy="775115"/>
        </a:xfrm>
        <a:custGeom>
          <a:avLst/>
          <a:gdLst/>
          <a:ahLst/>
          <a:cxnLst/>
          <a:rect l="0" t="0" r="0" b="0"/>
          <a:pathLst>
            <a:path>
              <a:moveTo>
                <a:pt x="2216702" y="0"/>
              </a:moveTo>
              <a:lnTo>
                <a:pt x="2216702" y="387557"/>
              </a:lnTo>
              <a:lnTo>
                <a:pt x="0" y="387557"/>
              </a:lnTo>
              <a:lnTo>
                <a:pt x="0" y="7751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B4959F-77E9-41DB-AF5B-75A466FFE6C1}">
      <dsp:nvSpPr>
        <dsp:cNvPr id="0" name=""/>
        <dsp:cNvSpPr/>
      </dsp:nvSpPr>
      <dsp:spPr>
        <a:xfrm>
          <a:off x="2132903" y="2182"/>
          <a:ext cx="4422959" cy="11318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Реестры лицензий</a:t>
          </a:r>
          <a:endParaRPr lang="ru-RU" sz="3600" kern="1200" dirty="0"/>
        </a:p>
      </dsp:txBody>
      <dsp:txXfrm>
        <a:off x="2132903" y="2182"/>
        <a:ext cx="4422959" cy="1131816"/>
      </dsp:txXfrm>
    </dsp:sp>
    <dsp:sp modelId="{4F55AB18-001F-48D3-9866-103C0A86FC39}">
      <dsp:nvSpPr>
        <dsp:cNvPr id="0" name=""/>
        <dsp:cNvSpPr/>
      </dsp:nvSpPr>
      <dsp:spPr>
        <a:xfrm>
          <a:off x="282166" y="1909115"/>
          <a:ext cx="3691028" cy="1461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Сводный реестр лицензий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 (на сайте </a:t>
          </a:r>
          <a:r>
            <a:rPr lang="ru-RU" sz="2500" kern="1200" dirty="0" err="1" smtClean="0"/>
            <a:t>Рособрнадзора</a:t>
          </a:r>
          <a:endParaRPr lang="en-US" sz="2500" kern="1200" dirty="0" smtClean="0"/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http://obrnadzor.gov.ru/</a:t>
          </a:r>
          <a:r>
            <a:rPr lang="ru-RU" sz="2500" kern="1200" dirty="0" smtClean="0"/>
            <a:t>)</a:t>
          </a:r>
        </a:p>
      </dsp:txBody>
      <dsp:txXfrm>
        <a:off x="282166" y="1909115"/>
        <a:ext cx="3691028" cy="1461942"/>
      </dsp:txXfrm>
    </dsp:sp>
    <dsp:sp modelId="{9DBBE11F-3923-44F6-B23E-09035317662C}">
      <dsp:nvSpPr>
        <dsp:cNvPr id="0" name=""/>
        <dsp:cNvSpPr/>
      </dsp:nvSpPr>
      <dsp:spPr>
        <a:xfrm>
          <a:off x="4748310" y="1909115"/>
          <a:ext cx="3658289" cy="15721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Реестр лицензий министерства </a:t>
          </a:r>
          <a:endParaRPr lang="en-US" sz="2500" kern="1200" dirty="0" smtClean="0">
            <a:solidFill>
              <a:srgbClr val="FFFF00"/>
            </a:solidFill>
          </a:endParaRP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(на сайте министерства </a:t>
          </a:r>
          <a:r>
            <a:rPr lang="en-US" sz="2500" kern="1200" dirty="0" smtClean="0"/>
            <a:t>www. krasobrnadzor.ru)</a:t>
          </a:r>
          <a:endParaRPr lang="ru-RU" sz="2500" kern="1200" dirty="0"/>
        </a:p>
      </dsp:txBody>
      <dsp:txXfrm>
        <a:off x="4748310" y="1909115"/>
        <a:ext cx="3658289" cy="15721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513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0" y="9429513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4" y="4715550"/>
            <a:ext cx="5436868" cy="446778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513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20" y="9429513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29.03.2021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gosuslugi.krskstat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consultantplus://offline/ref=C86691F6EF7A73305FB8A291A0D9461F9240C11FBC642F481251B25B623B12256A53AE76B7BBA213EA8715994C7BBC6B654C125F710387D0jAZ6K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krasobrnadzor.ru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2067948" y="4937875"/>
            <a:ext cx="6973168" cy="1302954"/>
          </a:xfrm>
        </p:spPr>
        <p:txBody>
          <a:bodyPr anchor="t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4320D6"/>
                </a:solidFill>
              </a:rPr>
              <a:t>Маметьева Ольга Николаевна, </a:t>
            </a:r>
          </a:p>
          <a:p>
            <a:pPr algn="r"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4320D6"/>
                </a:solidFill>
              </a:rPr>
              <a:t>начальник отдела лицензирования </a:t>
            </a:r>
          </a:p>
          <a:p>
            <a:pPr algn="r"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4320D6"/>
                </a:solidFill>
              </a:rPr>
              <a:t>и государственной аккредитации</a:t>
            </a:r>
          </a:p>
          <a:p>
            <a:pPr algn="r">
              <a:spcBef>
                <a:spcPts val="0"/>
              </a:spcBef>
              <a:defRPr/>
            </a:pPr>
            <a:endParaRPr lang="ru-RU" dirty="0" smtClean="0">
              <a:solidFill>
                <a:srgbClr val="4320D6"/>
              </a:solidFill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4320D6"/>
                </a:solidFill>
              </a:rPr>
              <a:t>г. Красноярск, 26.03.2021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>
                <a:solidFill>
                  <a:prstClr val="white"/>
                </a:solidFill>
              </a:rPr>
              <a:t>  </a:t>
            </a:r>
            <a:endParaRPr lang="ru-RU" sz="2000" dirty="0">
              <a:solidFill>
                <a:srgbClr val="4320D6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31839" y="1315509"/>
            <a:ext cx="79835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/>
              <a:t>Изменения законодательства о лицензировании в части внедрения с 1 января 2021 года реестровой модели предоставления государственных услуг, требований к соискателю лицензии и лицензиату</a:t>
            </a:r>
            <a:endParaRPr lang="ru-RU" sz="2800" dirty="0"/>
          </a:p>
        </p:txBody>
      </p:sp>
      <p:pic>
        <p:nvPicPr>
          <p:cNvPr id="5122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52" y="404588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" y="28576"/>
            <a:ext cx="7905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3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5" y="1851651"/>
            <a:ext cx="830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BD0DBD"/>
                </a:solidFill>
              </a:rPr>
              <a:t>Выписка </a:t>
            </a:r>
            <a:r>
              <a:rPr lang="ru-RU" dirty="0">
                <a:solidFill>
                  <a:srgbClr val="BD0DBD"/>
                </a:solidFill>
              </a:rPr>
              <a:t>из реестра </a:t>
            </a:r>
            <a:r>
              <a:rPr lang="ru-RU" dirty="0" smtClean="0">
                <a:solidFill>
                  <a:srgbClr val="BD0DBD"/>
                </a:solidFill>
              </a:rPr>
              <a:t>лицензий, </a:t>
            </a:r>
            <a:r>
              <a:rPr lang="ru-RU" smtClean="0">
                <a:solidFill>
                  <a:srgbClr val="BD0DBD"/>
                </a:solidFill>
              </a:rPr>
              <a:t>сформированная посредством ИС АКНДПП</a:t>
            </a:r>
            <a:endParaRPr lang="ru-RU" dirty="0" smtClean="0">
              <a:solidFill>
                <a:srgbClr val="BD0DBD"/>
              </a:solidFill>
            </a:endParaRPr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/>
          <a:srcRect l="67625" t="24943" r="7960" b="17141"/>
          <a:stretch/>
        </p:blipFill>
        <p:spPr bwMode="auto">
          <a:xfrm>
            <a:off x="161926" y="2457450"/>
            <a:ext cx="2997835" cy="4000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64262" t="17664" r="11539" b="23361"/>
          <a:stretch/>
        </p:blipFill>
        <p:spPr bwMode="auto">
          <a:xfrm>
            <a:off x="3179038" y="2371725"/>
            <a:ext cx="2903855" cy="3981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6"/>
          <a:srcRect l="63462" t="18519" r="11058" b="24500"/>
          <a:stretch/>
        </p:blipFill>
        <p:spPr bwMode="auto">
          <a:xfrm>
            <a:off x="6082893" y="2480301"/>
            <a:ext cx="2763520" cy="3476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133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033" y="1820576"/>
            <a:ext cx="8345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320D6"/>
                </a:solidFill>
              </a:rPr>
              <a:t>Приказ Минэкономразвития России от 06.11.2020 № 742 «Об установлении размера платы за предоставление выписки из реестра лицензий на бумажном носителе, порядка ее взимания, случаев и порядка возврата»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2804" y="3119063"/>
            <a:ext cx="869632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Размер платы за предоставление выписки </a:t>
            </a:r>
            <a:r>
              <a:rPr lang="ru-RU" sz="2400" dirty="0"/>
              <a:t>из реестра лицензий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на бумажном носителе </a:t>
            </a:r>
            <a:r>
              <a:rPr lang="ru-RU" sz="2400" b="1" dirty="0" smtClean="0">
                <a:solidFill>
                  <a:srgbClr val="FF0000"/>
                </a:solidFill>
              </a:rPr>
              <a:t>составляет 3 000 рублей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4320D6"/>
                </a:solidFill>
              </a:rPr>
              <a:t>Следует учесть, что выписка из реестра лицензий актуальна только на дату ее составления.</a:t>
            </a:r>
          </a:p>
          <a:p>
            <a:r>
              <a:rPr lang="ru-RU" sz="2400" dirty="0" smtClean="0">
                <a:solidFill>
                  <a:srgbClr val="4320D6"/>
                </a:solidFill>
              </a:rPr>
              <a:t> После ее составления в реестр лицензий могут быть внесены изменения</a:t>
            </a:r>
            <a:endParaRPr lang="ru-RU" sz="2400" dirty="0">
              <a:solidFill>
                <a:srgbClr val="4320D6"/>
              </a:solidFill>
            </a:endParaRPr>
          </a:p>
          <a:p>
            <a:endParaRPr lang="ru-RU" sz="1600" dirty="0" smtClean="0">
              <a:solidFill>
                <a:srgbClr val="4320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918913"/>
            <a:ext cx="834586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Направление заявления и документов на лицензирование в электронном виде: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Документы должны быть подписаны усиленной квалифицированной ЭЦП (кроме заявлений о предоставлении сведений о конкретной лицензии, которые могут подписываться простой подписью)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Идентификация и аутентификация заявителя осуществляются с использованием федеральной государственной информационной системы ЕСИА, которая происходит </a:t>
            </a:r>
            <a:r>
              <a:rPr lang="ru-RU" sz="2000" dirty="0" smtClean="0">
                <a:solidFill>
                  <a:srgbClr val="FF0000"/>
                </a:solidFill>
              </a:rPr>
              <a:t>в процессе авторизации в ИС АКНДПП посредством регионального портала государственных услуг Красноярского края 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(ч</a:t>
            </a:r>
            <a:r>
              <a:rPr lang="ru-RU" sz="1600" dirty="0">
                <a:solidFill>
                  <a:srgbClr val="4320D6"/>
                </a:solidFill>
              </a:rPr>
              <a:t>. </a:t>
            </a:r>
            <a:r>
              <a:rPr lang="ru-RU" sz="1600" dirty="0" smtClean="0">
                <a:solidFill>
                  <a:srgbClr val="4320D6"/>
                </a:solidFill>
              </a:rPr>
              <a:t>5 </a:t>
            </a:r>
            <a:r>
              <a:rPr lang="ru-RU" sz="1600" dirty="0">
                <a:solidFill>
                  <a:srgbClr val="4320D6"/>
                </a:solidFill>
              </a:rPr>
              <a:t>ст. </a:t>
            </a:r>
            <a:r>
              <a:rPr lang="ru-RU" sz="1600" dirty="0" smtClean="0">
                <a:solidFill>
                  <a:srgbClr val="4320D6"/>
                </a:solidFill>
              </a:rPr>
              <a:t>13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лицензировании)</a:t>
            </a:r>
            <a:endParaRPr lang="ru-RU" sz="1600" dirty="0" smtClean="0">
              <a:solidFill>
                <a:srgbClr val="4320D6"/>
              </a:solidFill>
            </a:endParaRPr>
          </a:p>
          <a:p>
            <a:endParaRPr lang="ru-RU" sz="1400" i="1" dirty="0" smtClean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43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9102" y="1635349"/>
            <a:ext cx="8345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Подача заявления на лицензирование происходит в электронном виде через портал </a:t>
            </a:r>
            <a:r>
              <a:rPr lang="ru-RU" sz="1600" dirty="0"/>
              <a:t>государственных </a:t>
            </a:r>
            <a:r>
              <a:rPr lang="ru-RU" sz="1600" dirty="0" smtClean="0"/>
              <a:t>и муниципальных услуг Красноярского края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en-US" sz="1600" u="sng" dirty="0" smtClean="0">
                <a:hlinkClick r:id="rId2"/>
              </a:rPr>
              <a:t>https</a:t>
            </a:r>
            <a:r>
              <a:rPr lang="en-US" sz="1600" u="sng" dirty="0">
                <a:hlinkClick r:id="rId2"/>
              </a:rPr>
              <a:t>://</a:t>
            </a:r>
            <a:r>
              <a:rPr lang="en-US" sz="1600" u="sng" dirty="0" smtClean="0">
                <a:hlinkClick r:id="rId2"/>
              </a:rPr>
              <a:t>www.gosuslugi.krskstate.ru</a:t>
            </a:r>
            <a:endParaRPr lang="ru-RU" sz="1600" dirty="0"/>
          </a:p>
          <a:p>
            <a:r>
              <a:rPr lang="ru-RU" sz="1600" dirty="0" smtClean="0"/>
              <a:t>в ИС АКНДПП или по почте, без личного присутствия заявителей</a:t>
            </a:r>
            <a:endParaRPr lang="ru-RU" sz="1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8602" y="960190"/>
            <a:ext cx="6768752" cy="648072"/>
          </a:xfrm>
          <a:prstGeom prst="round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Подача заявления на лицензирование </a:t>
            </a:r>
          </a:p>
          <a:p>
            <a:pPr algn="ctr">
              <a:defRPr/>
            </a:pPr>
            <a:r>
              <a:rPr lang="ru-RU" sz="2000" b="1" dirty="0" smtClean="0"/>
              <a:t>в электронном виде</a:t>
            </a:r>
            <a:endParaRPr lang="ru-RU" sz="2000" b="1" dirty="0"/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3369" t="12673" r="1758" b="7143"/>
          <a:stretch/>
        </p:blipFill>
        <p:spPr bwMode="auto">
          <a:xfrm>
            <a:off x="368602" y="2712567"/>
            <a:ext cx="8489633" cy="36188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4" descr="http://www.clipartbest.com/cliparts/4c9/689/4c9689dgi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3502" y="3924130"/>
            <a:ext cx="2343198" cy="15921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253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666" y="1823663"/>
            <a:ext cx="862798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Документы, формирующиеся в процессе процедуры лицензирования, направляются заявителю </a:t>
            </a:r>
            <a:r>
              <a:rPr lang="ru-RU" sz="2000" b="1" dirty="0">
                <a:solidFill>
                  <a:srgbClr val="C00000"/>
                </a:solidFill>
              </a:rPr>
              <a:t>в форме электронного </a:t>
            </a:r>
            <a:r>
              <a:rPr lang="ru-RU" sz="2000" b="1" dirty="0" smtClean="0">
                <a:solidFill>
                  <a:srgbClr val="C00000"/>
                </a:solidFill>
              </a:rPr>
              <a:t>документа, подписанного </a:t>
            </a:r>
            <a:r>
              <a:rPr lang="ru-RU" sz="2000" b="1" dirty="0">
                <a:solidFill>
                  <a:srgbClr val="C00000"/>
                </a:solidFill>
              </a:rPr>
              <a:t>усиленной квалифицированной подписью лицензирующего органа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endParaRPr lang="ru-RU" sz="2000" dirty="0">
              <a:solidFill>
                <a:srgbClr val="C00000"/>
              </a:solidFill>
            </a:endParaRPr>
          </a:p>
          <a:p>
            <a:pPr lvl="0"/>
            <a:r>
              <a:rPr lang="ru-RU" dirty="0" smtClean="0"/>
              <a:t>- копия </a:t>
            </a:r>
            <a:r>
              <a:rPr lang="ru-RU" dirty="0"/>
              <a:t>описи с отметкой о дате приема заявления и прилагаемых к нему документов,</a:t>
            </a:r>
          </a:p>
          <a:p>
            <a:pPr lvl="0"/>
            <a:r>
              <a:rPr lang="ru-RU" dirty="0" smtClean="0"/>
              <a:t>- уведомление </a:t>
            </a:r>
            <a:r>
              <a:rPr lang="ru-RU" dirty="0"/>
              <a:t>о необходимости устранения выявленных нарушений и (или) представления документов, которые отсутствуют,</a:t>
            </a:r>
          </a:p>
          <a:p>
            <a:pPr lvl="0"/>
            <a:r>
              <a:rPr lang="ru-RU" dirty="0" smtClean="0"/>
              <a:t>- выписка </a:t>
            </a:r>
            <a:r>
              <a:rPr lang="ru-RU" dirty="0"/>
              <a:t>из реестра </a:t>
            </a:r>
            <a:r>
              <a:rPr lang="ru-RU" dirty="0" smtClean="0"/>
              <a:t>лицензий</a:t>
            </a:r>
            <a:endParaRPr lang="ru-RU" dirty="0"/>
          </a:p>
          <a:p>
            <a:pPr lvl="0"/>
            <a:r>
              <a:rPr lang="ru-RU" dirty="0" smtClean="0"/>
              <a:t>- уведомление </a:t>
            </a:r>
            <a:r>
              <a:rPr lang="ru-RU" dirty="0"/>
              <a:t>о предоставлении (об отказе в предоставлении) лицензии,</a:t>
            </a:r>
          </a:p>
          <a:p>
            <a:pPr lvl="0"/>
            <a:r>
              <a:rPr lang="ru-RU" dirty="0" smtClean="0"/>
              <a:t>- копия </a:t>
            </a:r>
            <a:r>
              <a:rPr lang="ru-RU" dirty="0"/>
              <a:t>акта лицензирующего органа о принятом решении,</a:t>
            </a:r>
          </a:p>
          <a:p>
            <a:pPr lvl="0"/>
            <a:r>
              <a:rPr lang="ru-RU" dirty="0" smtClean="0"/>
              <a:t>- справка </a:t>
            </a:r>
            <a:r>
              <a:rPr lang="ru-RU" dirty="0"/>
              <a:t>об отсутствии запрашиваемых </a:t>
            </a:r>
            <a:r>
              <a:rPr lang="ru-RU" dirty="0" smtClean="0"/>
              <a:t>сведений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1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716" y="1918913"/>
            <a:ext cx="834586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течение </a:t>
            </a:r>
            <a:r>
              <a:rPr lang="ru-RU" sz="2400" dirty="0">
                <a:solidFill>
                  <a:srgbClr val="0070C0"/>
                </a:solidFill>
              </a:rPr>
              <a:t>3-х рабочих дней </a:t>
            </a:r>
            <a:r>
              <a:rPr lang="ru-RU" sz="2400" dirty="0"/>
              <a:t>после внесения записи в реестр лицензий лицензиату направляется </a:t>
            </a:r>
            <a:r>
              <a:rPr lang="ru-RU" sz="2400" i="1" dirty="0">
                <a:solidFill>
                  <a:srgbClr val="00B050"/>
                </a:solidFill>
              </a:rPr>
              <a:t>уведомление о предоставлении </a:t>
            </a:r>
            <a:r>
              <a:rPr lang="ru-RU" sz="2400" i="1" dirty="0" smtClean="0">
                <a:solidFill>
                  <a:srgbClr val="00B050"/>
                </a:solidFill>
              </a:rPr>
              <a:t>лицензии</a:t>
            </a:r>
            <a:endParaRPr lang="ru-RU" sz="2400" i="1" dirty="0">
              <a:solidFill>
                <a:srgbClr val="00B050"/>
              </a:solidFill>
            </a:endParaRPr>
          </a:p>
          <a:p>
            <a:r>
              <a:rPr lang="ru-RU" sz="1400" dirty="0" smtClean="0">
                <a:solidFill>
                  <a:srgbClr val="4320D6"/>
                </a:solidFill>
              </a:rPr>
              <a:t>(</a:t>
            </a:r>
            <a:r>
              <a:rPr lang="ru-RU" sz="1400" dirty="0">
                <a:solidFill>
                  <a:srgbClr val="4320D6"/>
                </a:solidFill>
              </a:rPr>
              <a:t>ч. </a:t>
            </a:r>
            <a:r>
              <a:rPr lang="ru-RU" sz="1400" dirty="0" smtClean="0">
                <a:solidFill>
                  <a:srgbClr val="4320D6"/>
                </a:solidFill>
              </a:rPr>
              <a:t>5 </a:t>
            </a:r>
            <a:r>
              <a:rPr lang="ru-RU" sz="1400" dirty="0">
                <a:solidFill>
                  <a:srgbClr val="4320D6"/>
                </a:solidFill>
              </a:rPr>
              <a:t>ст. </a:t>
            </a:r>
            <a:r>
              <a:rPr lang="ru-RU" sz="1400" dirty="0" smtClean="0">
                <a:solidFill>
                  <a:srgbClr val="4320D6"/>
                </a:solidFill>
              </a:rPr>
              <a:t>14 </a:t>
            </a:r>
            <a:r>
              <a:rPr lang="ru-RU" sz="1400" dirty="0">
                <a:solidFill>
                  <a:srgbClr val="4320D6"/>
                </a:solidFill>
              </a:rPr>
              <a:t>Федерального закона о лицензировании)</a:t>
            </a:r>
          </a:p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случае, если в заявлении о предоставлении лицензии соискатель лицензии указал на необходимость получения выписки из реестра лицензий в форме электронного документа, лицензирующий орган </a:t>
            </a:r>
            <a:r>
              <a:rPr lang="ru-RU" sz="1400" i="1" dirty="0">
                <a:solidFill>
                  <a:srgbClr val="DA2725"/>
                </a:solidFill>
              </a:rPr>
              <a:t>одновременно</a:t>
            </a:r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 с направлением уведомления о предоставлении лицензии направляет лицензиату </a:t>
            </a:r>
            <a:r>
              <a:rPr lang="ru-RU" sz="1400" i="1" dirty="0">
                <a:solidFill>
                  <a:srgbClr val="DA2725"/>
                </a:solidFill>
              </a:rPr>
              <a:t>выписку из реестра лицензий в форме электронного документа</a:t>
            </a:r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, подписанного усиленной квалифицированной электронной подписью.</a:t>
            </a:r>
          </a:p>
          <a:p>
            <a:r>
              <a:rPr lang="ru-RU" sz="1400" dirty="0" smtClean="0">
                <a:solidFill>
                  <a:srgbClr val="4320D6"/>
                </a:solidFill>
              </a:rPr>
              <a:t>(ч</a:t>
            </a:r>
            <a:r>
              <a:rPr lang="ru-RU" sz="1400" dirty="0">
                <a:solidFill>
                  <a:srgbClr val="4320D6"/>
                </a:solidFill>
              </a:rPr>
              <a:t>. </a:t>
            </a:r>
            <a:r>
              <a:rPr lang="ru-RU" sz="1400" dirty="0" smtClean="0">
                <a:solidFill>
                  <a:srgbClr val="4320D6"/>
                </a:solidFill>
              </a:rPr>
              <a:t>5.1 </a:t>
            </a:r>
            <a:r>
              <a:rPr lang="ru-RU" sz="1400" dirty="0">
                <a:solidFill>
                  <a:srgbClr val="4320D6"/>
                </a:solidFill>
              </a:rPr>
              <a:t>ст. 14 Федерального закона о лицензировании)</a:t>
            </a:r>
          </a:p>
          <a:p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В случае, если в заявлении о предоставлении лицензии соискатель лицензии указал на необходимость получения выписки из реестра лицензий на бумажном носителе, лицензирующий орган </a:t>
            </a:r>
            <a:r>
              <a:rPr lang="ru-RU" sz="1400" i="1" dirty="0">
                <a:solidFill>
                  <a:srgbClr val="DA2725"/>
                </a:solidFill>
              </a:rPr>
              <a:t>одновременно</a:t>
            </a:r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 с направлением уведомления о предоставлении лицензии направляет лицензиату </a:t>
            </a:r>
            <a:r>
              <a:rPr lang="ru-RU" sz="1400" i="1" dirty="0">
                <a:solidFill>
                  <a:srgbClr val="DA2725"/>
                </a:solidFill>
              </a:rPr>
              <a:t>выписку из реестра лицензий заказным почтовым отправлением с уведомлением о вручении</a:t>
            </a:r>
            <a:r>
              <a:rPr lang="ru-RU" sz="1400" i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1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400" dirty="0">
                <a:solidFill>
                  <a:srgbClr val="4320D6"/>
                </a:solidFill>
              </a:rPr>
              <a:t>(ч. </a:t>
            </a:r>
            <a:r>
              <a:rPr lang="ru-RU" sz="1400" dirty="0" smtClean="0">
                <a:solidFill>
                  <a:srgbClr val="4320D6"/>
                </a:solidFill>
              </a:rPr>
              <a:t>5.2 </a:t>
            </a:r>
            <a:r>
              <a:rPr lang="ru-RU" sz="1400" dirty="0">
                <a:solidFill>
                  <a:srgbClr val="4320D6"/>
                </a:solidFill>
              </a:rPr>
              <a:t>ст. 14 Федерального закона о лицензировании)</a:t>
            </a:r>
          </a:p>
        </p:txBody>
      </p:sp>
    </p:spTree>
    <p:extLst>
      <p:ext uri="{BB962C8B-B14F-4D97-AF65-F5344CB8AC3E}">
        <p14:creationId xmlns:p14="http://schemas.microsoft.com/office/powerpoint/2010/main" val="38469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716" y="1918913"/>
            <a:ext cx="834586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течение </a:t>
            </a:r>
            <a:r>
              <a:rPr lang="ru-RU" sz="2400" dirty="0">
                <a:solidFill>
                  <a:srgbClr val="0070C0"/>
                </a:solidFill>
              </a:rPr>
              <a:t>3-х рабочих дней </a:t>
            </a:r>
            <a:r>
              <a:rPr lang="ru-RU" sz="2400" dirty="0" smtClean="0"/>
              <a:t>со дня принятия решения об отказе в предоставлении лицензии лицензирующий орган вручает или направляет </a:t>
            </a:r>
            <a:r>
              <a:rPr lang="ru-RU" sz="2400" dirty="0"/>
              <a:t>соискателю лицензии </a:t>
            </a:r>
            <a:r>
              <a:rPr lang="ru-RU" sz="2400" dirty="0" smtClean="0"/>
              <a:t>по его выбору заказным почтовым отправлением с уведомлением о вручении либо в форме электронного документа, подписанного усиленной квалифицированной ЭЦП </a:t>
            </a:r>
            <a:r>
              <a:rPr lang="ru-RU" sz="2400" dirty="0" smtClean="0">
                <a:solidFill>
                  <a:srgbClr val="FF0000"/>
                </a:solidFill>
              </a:rPr>
              <a:t>уведомление об отказе в предоставлении лицензии </a:t>
            </a:r>
            <a:r>
              <a:rPr lang="ru-RU" sz="2000" dirty="0" smtClean="0"/>
              <a:t>с мотивированным обоснованием причин отказа и со ссылкой на конкретные положения НПА и иных документов, являющихся причиной отказа, или реквизиты акта проверки (если выявлено несоответствие лицензионным требованиям)</a:t>
            </a:r>
          </a:p>
          <a:p>
            <a:endParaRPr lang="ru-RU" sz="1400" dirty="0">
              <a:solidFill>
                <a:srgbClr val="4320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9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716" y="1918913"/>
            <a:ext cx="834586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течение </a:t>
            </a:r>
            <a:r>
              <a:rPr lang="ru-RU" sz="2400" dirty="0">
                <a:solidFill>
                  <a:srgbClr val="0070C0"/>
                </a:solidFill>
              </a:rPr>
              <a:t>3-х рабочих дней </a:t>
            </a:r>
            <a:r>
              <a:rPr lang="ru-RU" sz="2400" dirty="0" smtClean="0"/>
              <a:t>со дня принятия решения об отказе в предоставлении лицензии лицензирующий орган вручает или направляет </a:t>
            </a:r>
            <a:r>
              <a:rPr lang="ru-RU" sz="2400" dirty="0"/>
              <a:t>соискателю лицензии </a:t>
            </a:r>
            <a:r>
              <a:rPr lang="ru-RU" sz="2400" dirty="0" smtClean="0"/>
              <a:t>по его выбору заказным почтовым отправлением с уведомлением о вручении либо в форме электронного документа, подписанного усиленной квалифицированной ЭЦП </a:t>
            </a:r>
            <a:r>
              <a:rPr lang="ru-RU" sz="2400" dirty="0" smtClean="0">
                <a:solidFill>
                  <a:srgbClr val="FF0000"/>
                </a:solidFill>
              </a:rPr>
              <a:t>уведомление об отказе в предоставлении лицензии </a:t>
            </a:r>
            <a:r>
              <a:rPr lang="ru-RU" sz="2000" dirty="0" smtClean="0"/>
              <a:t>с мотивированным обоснованием причин отказа и со ссылкой на конкретные положения НПА и иных документов, являющихся причиной отказа, или реквизиты акта проверки (если выявлено несоответствие лицензионным требованиям)</a:t>
            </a:r>
          </a:p>
          <a:p>
            <a:endParaRPr lang="ru-RU" sz="1400" dirty="0">
              <a:solidFill>
                <a:srgbClr val="4320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6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918913"/>
            <a:ext cx="8345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В случае, если заявление о предоставлении/переоформлении лицензии оформлено с нарушением требований статьи 18 Федерального закона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 о лицензировании и (или) прилагаемые к нему документы представлены не в полном объеме</a:t>
            </a:r>
            <a:endParaRPr lang="ru-RU" sz="1600" dirty="0">
              <a:solidFill>
                <a:srgbClr val="C00000"/>
              </a:solidFill>
            </a:endParaRPr>
          </a:p>
          <a:p>
            <a:pPr lvl="0"/>
            <a:r>
              <a:rPr lang="ru-RU" sz="1600" dirty="0">
                <a:solidFill>
                  <a:srgbClr val="4320D6"/>
                </a:solidFill>
              </a:rPr>
              <a:t>в течение трех рабочих дней </a:t>
            </a:r>
            <a:r>
              <a:rPr lang="ru-RU" sz="1600" dirty="0"/>
              <a:t>со дня приема указанных заявления и документов лицензирующий орган вручает лицензиату уведомление о необходимости устранения в тридцатидневный срок </a:t>
            </a:r>
            <a:r>
              <a:rPr lang="ru-RU" sz="1600" b="1" dirty="0">
                <a:solidFill>
                  <a:srgbClr val="FF0000"/>
                </a:solidFill>
              </a:rPr>
              <a:t>с момента получения уведомления </a:t>
            </a:r>
            <a:r>
              <a:rPr lang="ru-RU" sz="1600" dirty="0"/>
              <a:t>выявленных нарушений и (или) представления документов, которые отсутствуют, или направляет такое уведомление заказным почтовым отправлением с уведомлением о </a:t>
            </a:r>
            <a:r>
              <a:rPr lang="ru-RU" sz="1600" dirty="0" smtClean="0"/>
              <a:t>вручении</a:t>
            </a:r>
          </a:p>
          <a:p>
            <a:pPr lvl="0"/>
            <a:r>
              <a:rPr lang="ru-RU" sz="1600" dirty="0" smtClean="0"/>
              <a:t>Если взаимодействие в электронном виде, то уведомление направляется в форме электронного документа, подписанного ЭЦП.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(ч. 12, ч. 13 ст</a:t>
            </a:r>
            <a:r>
              <a:rPr lang="ru-RU" sz="1600" dirty="0">
                <a:solidFill>
                  <a:srgbClr val="4320D6"/>
                </a:solidFill>
              </a:rPr>
              <a:t>. </a:t>
            </a:r>
            <a:r>
              <a:rPr lang="ru-RU" sz="1600" dirty="0" smtClean="0">
                <a:solidFill>
                  <a:srgbClr val="4320D6"/>
                </a:solidFill>
              </a:rPr>
              <a:t>18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лицензировании)</a:t>
            </a:r>
          </a:p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требований к соискателю лицензии и лицензиату</a:t>
            </a:r>
            <a:endParaRPr lang="ru-RU" sz="20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918913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25757573"/>
              </p:ext>
            </p:extLst>
          </p:nvPr>
        </p:nvGraphicFramePr>
        <p:xfrm>
          <a:off x="238125" y="1918912"/>
          <a:ext cx="8724900" cy="4411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75257" y="1765024"/>
            <a:ext cx="67114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320D6"/>
                </a:solidFill>
              </a:rPr>
              <a:t>(ч. </a:t>
            </a:r>
            <a:r>
              <a:rPr lang="ru-RU" sz="1400" dirty="0" smtClean="0">
                <a:solidFill>
                  <a:srgbClr val="4320D6"/>
                </a:solidFill>
              </a:rPr>
              <a:t>4 </a:t>
            </a:r>
            <a:r>
              <a:rPr lang="ru-RU" sz="1400" dirty="0">
                <a:solidFill>
                  <a:srgbClr val="4320D6"/>
                </a:solidFill>
              </a:rPr>
              <a:t>ст. </a:t>
            </a:r>
            <a:r>
              <a:rPr lang="ru-RU" sz="1400" dirty="0" smtClean="0">
                <a:solidFill>
                  <a:srgbClr val="4320D6"/>
                </a:solidFill>
              </a:rPr>
              <a:t>91 </a:t>
            </a:r>
            <a:r>
              <a:rPr lang="ru-RU" sz="1400" dirty="0">
                <a:solidFill>
                  <a:srgbClr val="4320D6"/>
                </a:solidFill>
              </a:rPr>
              <a:t>Федерального закона </a:t>
            </a:r>
            <a:r>
              <a:rPr lang="ru-RU" sz="1400" dirty="0" smtClean="0">
                <a:solidFill>
                  <a:srgbClr val="4320D6"/>
                </a:solidFill>
              </a:rPr>
              <a:t>об образовании)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678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409" y="2108826"/>
            <a:ext cx="834586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Лицензия (специальное разрешение) на право осуществления образовательной деятельности подтверждается </a:t>
            </a:r>
            <a:r>
              <a:rPr lang="ru-RU" sz="2400" dirty="0" smtClean="0"/>
              <a:t>записью </a:t>
            </a:r>
            <a:r>
              <a:rPr lang="ru-RU" sz="2400" dirty="0"/>
              <a:t>в </a:t>
            </a:r>
            <a:r>
              <a:rPr lang="ru-RU" sz="2400" dirty="0" smtClean="0"/>
              <a:t>реестре </a:t>
            </a:r>
            <a:r>
              <a:rPr lang="ru-RU" sz="2400" dirty="0"/>
              <a:t>лицензий.</a:t>
            </a:r>
          </a:p>
          <a:p>
            <a:endParaRPr lang="ru-RU" sz="1600" dirty="0" smtClean="0"/>
          </a:p>
          <a:p>
            <a:r>
              <a:rPr lang="ru-RU" sz="1600" dirty="0" smtClean="0"/>
              <a:t>(</a:t>
            </a:r>
            <a:r>
              <a:rPr lang="ru-RU" sz="1600" dirty="0" smtClean="0">
                <a:solidFill>
                  <a:srgbClr val="4320D6"/>
                </a:solidFill>
              </a:rPr>
              <a:t>п. 2 ст. 3 Федерального закона от 04.05.2011 № 99-ФЗ «О лицензировании отдельных видов деятельности» в редакции Федерального закона от 27.12.2019</a:t>
            </a:r>
            <a:br>
              <a:rPr lang="ru-RU" sz="1600" dirty="0" smtClean="0">
                <a:solidFill>
                  <a:srgbClr val="4320D6"/>
                </a:solidFill>
              </a:rPr>
            </a:br>
            <a:r>
              <a:rPr lang="ru-RU" sz="1600" dirty="0" smtClean="0">
                <a:solidFill>
                  <a:srgbClr val="4320D6"/>
                </a:solidFill>
              </a:rPr>
              <a:t> </a:t>
            </a:r>
            <a:r>
              <a:rPr lang="ru-RU" sz="1600" dirty="0">
                <a:solidFill>
                  <a:srgbClr val="4320D6"/>
                </a:solidFill>
              </a:rPr>
              <a:t>№ 478-ФЗ (далее – Федеральный закон о </a:t>
            </a:r>
            <a:r>
              <a:rPr lang="ru-RU" sz="1600" dirty="0" smtClean="0">
                <a:solidFill>
                  <a:srgbClr val="4320D6"/>
                </a:solidFill>
              </a:rPr>
              <a:t>лицензировании)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Утратила силу ст. 17 Федерального закона о лицензировании, регламентирующая предоставление дубликата лицензии и копии лицензии </a:t>
            </a:r>
          </a:p>
          <a:p>
            <a:endParaRPr lang="ru-RU" sz="1600" i="1" dirty="0" smtClean="0">
              <a:solidFill>
                <a:srgbClr val="009900"/>
              </a:solidFill>
            </a:endParaRPr>
          </a:p>
          <a:p>
            <a:r>
              <a:rPr lang="ru-RU" sz="2400" i="1" dirty="0" smtClean="0">
                <a:solidFill>
                  <a:srgbClr val="FF0000"/>
                </a:solidFill>
              </a:rPr>
              <a:t>Отменяется</a:t>
            </a:r>
            <a:r>
              <a:rPr lang="ru-RU" sz="2400" i="1" dirty="0" smtClean="0">
                <a:solidFill>
                  <a:srgbClr val="009900"/>
                </a:solidFill>
              </a:rPr>
              <a:t> </a:t>
            </a:r>
          </a:p>
          <a:p>
            <a:r>
              <a:rPr lang="ru-RU" sz="2400" i="1" dirty="0" smtClean="0">
                <a:solidFill>
                  <a:srgbClr val="009900"/>
                </a:solidFill>
              </a:rPr>
              <a:t>выдача </a:t>
            </a:r>
            <a:r>
              <a:rPr lang="ru-RU" sz="2400" i="1" dirty="0">
                <a:solidFill>
                  <a:srgbClr val="009900"/>
                </a:solidFill>
              </a:rPr>
              <a:t>лицензии на бланке, в форме электронного документа, выдача дубликата </a:t>
            </a:r>
            <a:r>
              <a:rPr lang="ru-RU" sz="2400" i="1" dirty="0" smtClean="0">
                <a:solidFill>
                  <a:srgbClr val="009900"/>
                </a:solidFill>
              </a:rPr>
              <a:t>лицензии, копии лицензии</a:t>
            </a:r>
            <a:endParaRPr lang="ru-RU" sz="2400" i="1" dirty="0">
              <a:solidFill>
                <a:srgbClr val="009900"/>
              </a:solidFill>
            </a:endParaRPr>
          </a:p>
          <a:p>
            <a:endParaRPr lang="ru-RU" sz="1400" i="1" dirty="0"/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4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918913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96597622"/>
              </p:ext>
            </p:extLst>
          </p:nvPr>
        </p:nvGraphicFramePr>
        <p:xfrm>
          <a:off x="238125" y="1918912"/>
          <a:ext cx="8724900" cy="4411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75257" y="1765024"/>
            <a:ext cx="67114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320D6"/>
                </a:solidFill>
              </a:rPr>
              <a:t>(ч. </a:t>
            </a:r>
            <a:r>
              <a:rPr lang="ru-RU" sz="1400" dirty="0" smtClean="0">
                <a:solidFill>
                  <a:srgbClr val="4320D6"/>
                </a:solidFill>
              </a:rPr>
              <a:t>4 </a:t>
            </a:r>
            <a:r>
              <a:rPr lang="ru-RU" sz="1400" dirty="0">
                <a:solidFill>
                  <a:srgbClr val="4320D6"/>
                </a:solidFill>
              </a:rPr>
              <a:t>ст. </a:t>
            </a:r>
            <a:r>
              <a:rPr lang="ru-RU" sz="1400" dirty="0" smtClean="0">
                <a:solidFill>
                  <a:srgbClr val="4320D6"/>
                </a:solidFill>
              </a:rPr>
              <a:t>91 </a:t>
            </a:r>
            <a:r>
              <a:rPr lang="ru-RU" sz="1400" dirty="0">
                <a:solidFill>
                  <a:srgbClr val="4320D6"/>
                </a:solidFill>
              </a:rPr>
              <a:t>Федерального закона </a:t>
            </a:r>
            <a:r>
              <a:rPr lang="ru-RU" sz="1400" dirty="0" smtClean="0">
                <a:solidFill>
                  <a:srgbClr val="4320D6"/>
                </a:solidFill>
              </a:rPr>
              <a:t>об образовании)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4287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r>
              <a:rPr lang="ru-RU" sz="2400" i="1" dirty="0" smtClean="0">
                <a:solidFill>
                  <a:srgbClr val="FF0000"/>
                </a:solidFill>
              </a:rPr>
              <a:t>ОТМЕНЕНО</a:t>
            </a:r>
            <a:r>
              <a:rPr lang="ru-RU" sz="2400" i="1" dirty="0" smtClean="0">
                <a:solidFill>
                  <a:srgbClr val="0099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ТРЕБОВАНИЕ</a:t>
            </a:r>
            <a:r>
              <a:rPr lang="ru-RU" sz="2400" i="1" dirty="0" smtClean="0">
                <a:solidFill>
                  <a:srgbClr val="009900"/>
                </a:solidFill>
              </a:rPr>
              <a:t> НАЛИЧИЯ БЕЗОПАСНЫХ УСЛОВИЙ ОБУЧЕНИЯ, ВОСПИТАНИЯ И Т.Д.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</a:rPr>
              <a:t>представление </a:t>
            </a:r>
            <a:r>
              <a:rPr lang="ru-RU" sz="2000" dirty="0">
                <a:solidFill>
                  <a:srgbClr val="FF0000"/>
                </a:solidFill>
              </a:rPr>
              <a:t>заключения </a:t>
            </a:r>
            <a:r>
              <a:rPr lang="ru-RU" sz="2000" dirty="0" err="1">
                <a:solidFill>
                  <a:srgbClr val="FF0000"/>
                </a:solidFill>
              </a:rPr>
              <a:t>Госпожнадзора</a:t>
            </a:r>
            <a:r>
              <a:rPr lang="ru-RU" sz="2000" dirty="0">
                <a:solidFill>
                  <a:srgbClr val="FF0000"/>
                </a:solidFill>
              </a:rPr>
              <a:t> также не требуется!</a:t>
            </a:r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0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r>
              <a:rPr lang="ru-RU" sz="2400" i="1" dirty="0" smtClean="0">
                <a:solidFill>
                  <a:srgbClr val="FF0000"/>
                </a:solidFill>
              </a:rPr>
              <a:t>ОТМЕНЕНО</a:t>
            </a:r>
            <a:r>
              <a:rPr lang="ru-RU" sz="2400" i="1" dirty="0" smtClean="0">
                <a:solidFill>
                  <a:srgbClr val="0099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ТРЕБОВАНИЕ</a:t>
            </a:r>
          </a:p>
          <a:p>
            <a:pPr algn="just"/>
            <a:r>
              <a:rPr lang="ru-RU" sz="2000" dirty="0" smtClean="0"/>
              <a:t>наличие </a:t>
            </a:r>
            <a:r>
              <a:rPr lang="ru-RU" sz="2000" dirty="0">
                <a:solidFill>
                  <a:srgbClr val="FF0000"/>
                </a:solidFill>
              </a:rPr>
              <a:t>печатных </a:t>
            </a:r>
            <a:r>
              <a:rPr lang="ru-RU" sz="2000" dirty="0"/>
              <a:t>и (или) электронных образовательных и информационных ресурсов по реализуемым в соответствии с лицензией образовательным программам, соответствующих требованиям федеральных государственных образовательных стандартов, федеральным государственным требованиям и (или) образовательным стандартам, в соответствии со статьей 18 Федерального закона «Об образовании в Российской Федерации»</a:t>
            </a:r>
          </a:p>
          <a:p>
            <a:pPr marL="82550" indent="0" algn="ctr">
              <a:buFont typeface="Wingdings 2" pitchFamily="18" charset="2"/>
              <a:buNone/>
              <a:defRPr/>
            </a:pPr>
            <a:endParaRPr lang="ru-RU" sz="1600" dirty="0" smtClean="0">
              <a:solidFill>
                <a:srgbClr val="FF0000"/>
              </a:solidFill>
            </a:endParaRPr>
          </a:p>
          <a:p>
            <a:pPr marL="82550" indent="0" algn="ctr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FF0000"/>
                </a:solidFill>
              </a:rPr>
              <a:t>справка </a:t>
            </a:r>
            <a:r>
              <a:rPr lang="ru-RU" sz="1600" dirty="0">
                <a:solidFill>
                  <a:srgbClr val="FF0000"/>
                </a:solidFill>
              </a:rPr>
              <a:t>о наличии </a:t>
            </a:r>
            <a:r>
              <a:rPr lang="ru-RU" sz="1600" b="1" dirty="0">
                <a:solidFill>
                  <a:srgbClr val="FF0000"/>
                </a:solidFill>
              </a:rPr>
              <a:t>электронных</a:t>
            </a:r>
            <a:r>
              <a:rPr lang="ru-RU" sz="1600" dirty="0">
                <a:solidFill>
                  <a:srgbClr val="FF0000"/>
                </a:solidFill>
              </a:rPr>
              <a:t> образовательных </a:t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b="1" dirty="0">
                <a:solidFill>
                  <a:srgbClr val="FF0000"/>
                </a:solidFill>
              </a:rPr>
              <a:t>и информационных </a:t>
            </a:r>
            <a:r>
              <a:rPr lang="ru-RU" sz="1600" dirty="0">
                <a:solidFill>
                  <a:srgbClr val="FF0000"/>
                </a:solidFill>
              </a:rPr>
              <a:t>ресурсов </a:t>
            </a:r>
          </a:p>
          <a:p>
            <a:pPr marL="82550" indent="0" algn="ctr">
              <a:buFont typeface="Wingdings 2" pitchFamily="18" charset="2"/>
              <a:buNone/>
              <a:defRPr/>
            </a:pPr>
            <a:r>
              <a:rPr lang="ru-RU" sz="1600" dirty="0"/>
              <a:t>осталась в перечне документов при лицензировании новых программ</a:t>
            </a:r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5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685925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4269" y="1685925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886228"/>
              </p:ext>
            </p:extLst>
          </p:nvPr>
        </p:nvGraphicFramePr>
        <p:xfrm>
          <a:off x="521343" y="2753022"/>
          <a:ext cx="8536931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2721"/>
                <a:gridCol w="1734210"/>
              </a:tblGrid>
              <a:tr h="2857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Наличие на праве собственности или ином законном основании зданий, строений, сооружений, помещений, необходимых для осуществления образовательной деятельности по заявленным к лицензированию образовательным программам</a:t>
                      </a:r>
                    </a:p>
                    <a:p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Указанное требование не применяется:</a:t>
                      </a:r>
                    </a:p>
                    <a:p>
                      <a:r>
                        <a:rPr lang="ru-RU" sz="14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 при намерении реализовывать образовательные программы с использованием сетевой формы в отношении части образовательной программы, не предусмотренной для реализации соискателем лицензии;</a:t>
                      </a:r>
                    </a:p>
                    <a:p>
                      <a:r>
                        <a:rPr lang="ru-RU" sz="14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2. к дипломатическим представительствам и консульским учреждениям Российской Федерации, представительствам Российской Федерации при международных (межгосударственных, межправительственных) организациях </a:t>
                      </a:r>
                    </a:p>
                    <a:p>
                      <a:r>
                        <a:rPr lang="ru-RU" sz="14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 при организации образовательной деятельности в форме практической подготовки;</a:t>
                      </a:r>
                    </a:p>
                    <a:p>
                      <a:r>
                        <a:rPr lang="ru-RU" sz="14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4. в отношении образовательных программ, реализуемых с применением исключительно электронного обучения, дистанционных образовательных технологий;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Отменено</a:t>
                      </a:r>
                      <a:r>
                        <a:rPr lang="ru-RU" baseline="0" dirty="0" smtClean="0"/>
                        <a:t> требование наличие территорий (земельные участки)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24269" y="2414468"/>
            <a:ext cx="75657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4320D6"/>
                </a:solidFill>
              </a:rPr>
              <a:t>Подпункт «а» пункта 5, подпункт «а» пункта 7 Положения </a:t>
            </a:r>
            <a:r>
              <a:rPr lang="ru-RU" sz="1600" dirty="0">
                <a:solidFill>
                  <a:srgbClr val="4320D6"/>
                </a:solidFill>
              </a:rPr>
              <a:t>о лицензировании</a:t>
            </a:r>
            <a:r>
              <a:rPr lang="ru-RU" sz="1600" dirty="0" smtClean="0">
                <a:solidFill>
                  <a:srgbClr val="4320D6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4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19518" y="7632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495425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149690"/>
              </p:ext>
            </p:extLst>
          </p:nvPr>
        </p:nvGraphicFramePr>
        <p:xfrm>
          <a:off x="247650" y="2377439"/>
          <a:ext cx="874395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3950"/>
              </a:tblGrid>
              <a:tr h="2556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материально-технического обеспечения образовательной деятельности, оборудование помещений, необходимых для осуществления образовательной деятельности по заявленным к лицензированию образовательным программам, в соответствии с требованиями, предусмотренными пунктом 2 части 3, частью 10 статьи 11, частями 1 и 2 статьи 15 и пунктом 2 части 3 статьи 28 ФЗ об образовании</a:t>
                      </a:r>
                    </a:p>
                  </a:txBody>
                  <a:tcPr>
                    <a:solidFill>
                      <a:srgbClr val="660033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43318" y="2123538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«б» пункта 5, подпункт «б»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26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19518" y="7632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495425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60571"/>
              </p:ext>
            </p:extLst>
          </p:nvPr>
        </p:nvGraphicFramePr>
        <p:xfrm>
          <a:off x="362500" y="2377439"/>
          <a:ext cx="8629100" cy="3823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29100"/>
              </a:tblGrid>
              <a:tr h="3823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Указанное требование не применяется: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1.при организации образовательной деятельности в форме практической подготовки в организации, осуществляющей деятельность по профилю соответствующей образовательной программы, в том числе ее структурном подразделении, предназначенном для проведения практической подготовки, на основании договора, заключаемого между указанной организацией и соискателем лицензии;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2. при намерении реализовывать образовательные программы с использованием сетевой формы в отношении части образовательной программы, не предусмотренной для реализации соискателем лицензии;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 в отношении образовательных программ, реализуемых с применением исключительно электронного обучения, дистанционных образо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вательных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технологий;</a:t>
                      </a:r>
                    </a:p>
                  </a:txBody>
                  <a:tcPr>
                    <a:solidFill>
                      <a:srgbClr val="660033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43318" y="2123538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«б» пункта 5, подпункт «б»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6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994184" y="965681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697890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00962"/>
              </p:ext>
            </p:extLst>
          </p:nvPr>
        </p:nvGraphicFramePr>
        <p:xfrm>
          <a:off x="362500" y="2743200"/>
          <a:ext cx="8257625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7625"/>
              </a:tblGrid>
              <a:tr h="3476625">
                <a:tc>
                  <a:txBody>
                    <a:bodyPr/>
                    <a:lstStyle/>
                    <a:p>
                      <a:r>
                        <a:rPr lang="ru-RU" sz="2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аличие разработанных и утвержденных организацией, осуществляющей образовательную деятельность, образовательных программ в соответствии с частями 2-8 статьи 12 Федерального закона "Об образовании в Российской Федерации". Программы профессионального обучения водителей транспортных средств должны быть также согласованы с Государственной инспекцией безопасности дорожного движения Министерства внутренних дел Российской Федерации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1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43317" y="2431315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«в» пункта 5, подпункт «в»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FF0000"/>
                </a:solidFill>
              </a:rPr>
              <a:t>ОТМЕНЕНО</a:t>
            </a:r>
            <a:r>
              <a:rPr lang="ru-RU" sz="2400" i="1" dirty="0" smtClean="0">
                <a:solidFill>
                  <a:srgbClr val="0099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ТРЕБОВАНИЕ</a:t>
            </a:r>
            <a:r>
              <a:rPr lang="ru-RU" sz="2400" i="1" dirty="0" smtClean="0">
                <a:solidFill>
                  <a:srgbClr val="009900"/>
                </a:solidFill>
              </a:rPr>
              <a:t> </a:t>
            </a:r>
          </a:p>
          <a:p>
            <a:endParaRPr lang="ru-RU" sz="2000" dirty="0" smtClean="0"/>
          </a:p>
          <a:p>
            <a:r>
              <a:rPr lang="ru-RU" sz="2000" dirty="0" smtClean="0"/>
              <a:t>наличие </a:t>
            </a:r>
            <a:r>
              <a:rPr lang="ru-RU" sz="2000" dirty="0"/>
              <a:t>согласованных с </a:t>
            </a:r>
            <a:r>
              <a:rPr lang="ru-RU" sz="2000" dirty="0" smtClean="0"/>
              <a:t>ГИБДД МВД РФ </a:t>
            </a:r>
            <a:r>
              <a:rPr lang="ru-RU" sz="2000" dirty="0"/>
              <a:t>программ подготовки (переподготовки) водителей автомототранспортных средств, трамваев и троллейбусов </a:t>
            </a:r>
            <a:r>
              <a:rPr lang="ru-RU" sz="2000" b="1" dirty="0" smtClean="0">
                <a:solidFill>
                  <a:srgbClr val="FF0000"/>
                </a:solidFill>
              </a:rPr>
              <a:t>(согласование </a:t>
            </a:r>
            <a:r>
              <a:rPr lang="ru-RU" sz="2000" b="1" dirty="0">
                <a:solidFill>
                  <a:srgbClr val="FF0000"/>
                </a:solidFill>
              </a:rPr>
              <a:t>программ ушло в требование </a:t>
            </a:r>
            <a:r>
              <a:rPr lang="ru-RU" sz="2000" b="1" dirty="0" smtClean="0">
                <a:solidFill>
                  <a:srgbClr val="FF0000"/>
                </a:solidFill>
              </a:rPr>
              <a:t>наличие </a:t>
            </a:r>
            <a:r>
              <a:rPr lang="ru-RU" sz="2000" b="1" dirty="0">
                <a:solidFill>
                  <a:srgbClr val="FF0000"/>
                </a:solidFill>
              </a:rPr>
              <a:t>программ)</a:t>
            </a:r>
            <a:r>
              <a:rPr lang="ru-RU" sz="2000" dirty="0"/>
              <a:t>, а также ее заключения о соответствии учебно-материальной базы установленным требованиям – для образовательных программ подготовки водителей </a:t>
            </a:r>
            <a:r>
              <a:rPr lang="ru-RU" sz="2000" b="1" dirty="0">
                <a:solidFill>
                  <a:srgbClr val="FF0000"/>
                </a:solidFill>
              </a:rPr>
              <a:t>(реквизиты заключения остались в перечне документов на лицензирование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76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924268" y="1119795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869996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16471"/>
              </p:ext>
            </p:extLst>
          </p:nvPr>
        </p:nvGraphicFramePr>
        <p:xfrm>
          <a:off x="381000" y="2905126"/>
          <a:ext cx="8635886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1"/>
                <a:gridCol w="2539885"/>
              </a:tblGrid>
              <a:tr h="31813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 штате лицензиата или привлечение им на ином законном основании педагогических работников, имеющих профессиональное образование, обладающих соответствующей квалификацией, имеющих стаж работы, необходимый для осуществления образовательной деятельности по реализуемым образовательным программам в соответствии с пунктом 2 части 3, частью 10 статьи 11, статьей 46 и статьей 50 Федерального закона "Об образовании в Российской Федерации«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ранее такое требование было только при лицензировании новых образовательных программ</a:t>
                      </a:r>
                      <a:endParaRPr lang="ru-RU" sz="1800" b="0" i="0" u="none" strike="noStrike" kern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u="none" strike="noStrike" kern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Соискатель лицензии или лицензиат должен представить гарантийное письмо с обязательством о привлечении им педагогических работников соответствующей квалификации </a:t>
                      </a:r>
                      <a:endParaRPr lang="ru-RU" sz="16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44754" y="2580738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«г»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2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924268" y="1119795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869996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870707"/>
              </p:ext>
            </p:extLst>
          </p:nvPr>
        </p:nvGraphicFramePr>
        <p:xfrm>
          <a:off x="381000" y="2905126"/>
          <a:ext cx="8143875" cy="3219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875"/>
              </a:tblGrid>
              <a:tr h="32194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Указанное требование не применяется: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 при реализации образовательных программ с использованием сетевой формы в отношении части образовательной программы, не предусмотренной для реализации лицензиатом;</a:t>
                      </a: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2. в отношении части образовательной программы, срок реализации которой еще не наступил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u="none" strike="noStrike" kern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44754" y="2580738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«г»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12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033" y="1756401"/>
            <a:ext cx="834586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Днем предоставления </a:t>
            </a:r>
            <a:r>
              <a:rPr lang="ru-RU" sz="2400" dirty="0" smtClean="0"/>
              <a:t>лицензии является </a:t>
            </a:r>
            <a:r>
              <a:rPr lang="ru-RU" sz="2400" dirty="0" smtClean="0">
                <a:solidFill>
                  <a:srgbClr val="FF0000"/>
                </a:solidFill>
              </a:rPr>
              <a:t>день внесения </a:t>
            </a:r>
            <a:r>
              <a:rPr lang="ru-RU" sz="2400" dirty="0" smtClean="0"/>
              <a:t>в реестр лицензий </a:t>
            </a:r>
            <a:r>
              <a:rPr lang="ru-RU" sz="2400" dirty="0" smtClean="0">
                <a:solidFill>
                  <a:srgbClr val="FF0000"/>
                </a:solidFill>
              </a:rPr>
              <a:t>записи</a:t>
            </a:r>
            <a:r>
              <a:rPr lang="ru-RU" sz="2400" dirty="0" smtClean="0"/>
              <a:t> о предоставлении лицензии.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(ч</a:t>
            </a:r>
            <a:r>
              <a:rPr lang="ru-RU" sz="1600" dirty="0">
                <a:solidFill>
                  <a:srgbClr val="4320D6"/>
                </a:solidFill>
              </a:rPr>
              <a:t>. 3 ст. 9 Федерального закона о лицензировании)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Запись</a:t>
            </a:r>
            <a:r>
              <a:rPr lang="ru-RU" sz="2400" dirty="0" smtClean="0"/>
              <a:t> </a:t>
            </a:r>
            <a:r>
              <a:rPr lang="ru-RU" sz="2400" dirty="0"/>
              <a:t>в реестр лицензий </a:t>
            </a:r>
            <a:r>
              <a:rPr lang="ru-RU" sz="2400" dirty="0">
                <a:solidFill>
                  <a:srgbClr val="FF0000"/>
                </a:solidFill>
              </a:rPr>
              <a:t>вносится в день регистрации приказа</a:t>
            </a:r>
            <a:r>
              <a:rPr lang="ru-RU" sz="2400" dirty="0"/>
              <a:t> о предоставлении (переоформлении) лицензии (реквизиты приказа вносятся в реестр лицензий</a:t>
            </a:r>
            <a:r>
              <a:rPr lang="ru-RU" sz="2400" dirty="0" smtClean="0"/>
              <a:t>).</a:t>
            </a:r>
            <a:endParaRPr lang="ru-RU" sz="2400" dirty="0"/>
          </a:p>
          <a:p>
            <a:r>
              <a:rPr lang="ru-RU" sz="1600" dirty="0" smtClean="0">
                <a:solidFill>
                  <a:srgbClr val="4320D6"/>
                </a:solidFill>
              </a:rPr>
              <a:t>(</a:t>
            </a:r>
            <a:r>
              <a:rPr lang="ru-RU" sz="1600" dirty="0">
                <a:solidFill>
                  <a:srgbClr val="4320D6"/>
                </a:solidFill>
              </a:rPr>
              <a:t>ч. 3 ст. </a:t>
            </a:r>
            <a:r>
              <a:rPr lang="ru-RU" sz="1600" dirty="0" smtClean="0">
                <a:solidFill>
                  <a:srgbClr val="4320D6"/>
                </a:solidFill>
              </a:rPr>
              <a:t>14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лицензировании)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Действие</a:t>
            </a:r>
            <a:r>
              <a:rPr lang="ru-RU" sz="2400" dirty="0"/>
              <a:t> лицензии </a:t>
            </a:r>
            <a:r>
              <a:rPr lang="ru-RU" sz="2400" dirty="0">
                <a:solidFill>
                  <a:srgbClr val="FF0000"/>
                </a:solidFill>
              </a:rPr>
              <a:t>прекращается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со дня внесения </a:t>
            </a:r>
            <a:r>
              <a:rPr lang="ru-RU" sz="2400" dirty="0"/>
              <a:t>соответствующей </a:t>
            </a:r>
            <a:r>
              <a:rPr lang="ru-RU" sz="2400" dirty="0">
                <a:solidFill>
                  <a:srgbClr val="FF0000"/>
                </a:solidFill>
              </a:rPr>
              <a:t>записи</a:t>
            </a:r>
            <a:r>
              <a:rPr lang="ru-RU" sz="2400" dirty="0"/>
              <a:t> в реестр лицензий </a:t>
            </a:r>
            <a:r>
              <a:rPr lang="ru-RU" sz="1600" dirty="0"/>
              <a:t>на основании заявления лицензиата о прекращении лицензируемого вида деятельности, либо со дня внесения соответствующих записей в единый государственный реестр юридических лиц или единый государственный реестр индивидуальных предпринимателей, либо со дня вступления в законную силу решения суда об аннулировании лицензии.</a:t>
            </a:r>
            <a:endParaRPr lang="ru-RU" sz="1600" dirty="0" smtClean="0"/>
          </a:p>
          <a:p>
            <a:r>
              <a:rPr lang="ru-RU" sz="1600" dirty="0" smtClean="0">
                <a:solidFill>
                  <a:srgbClr val="4320D6"/>
                </a:solidFill>
              </a:rPr>
              <a:t>(</a:t>
            </a:r>
            <a:r>
              <a:rPr lang="ru-RU" sz="1600" dirty="0">
                <a:solidFill>
                  <a:srgbClr val="4320D6"/>
                </a:solidFill>
              </a:rPr>
              <a:t>ч. </a:t>
            </a:r>
            <a:r>
              <a:rPr lang="ru-RU" sz="1600" dirty="0" smtClean="0">
                <a:solidFill>
                  <a:srgbClr val="4320D6"/>
                </a:solidFill>
              </a:rPr>
              <a:t>18 </a:t>
            </a:r>
            <a:r>
              <a:rPr lang="ru-RU" sz="1600" dirty="0">
                <a:solidFill>
                  <a:srgbClr val="4320D6"/>
                </a:solidFill>
              </a:rPr>
              <a:t>ст. </a:t>
            </a:r>
            <a:r>
              <a:rPr lang="ru-RU" sz="1600" dirty="0" smtClean="0">
                <a:solidFill>
                  <a:srgbClr val="4320D6"/>
                </a:solidFill>
              </a:rPr>
              <a:t>20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</a:t>
            </a:r>
            <a:r>
              <a:rPr lang="ru-RU" sz="1600" dirty="0" smtClean="0">
                <a:solidFill>
                  <a:srgbClr val="4320D6"/>
                </a:solidFill>
              </a:rPr>
              <a:t>)</a:t>
            </a:r>
            <a:endParaRPr lang="ru-RU" sz="1600" dirty="0">
              <a:solidFill>
                <a:srgbClr val="4320D6"/>
              </a:solidFill>
            </a:endParaRPr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6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19518" y="7632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495425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8065"/>
              </p:ext>
            </p:extLst>
          </p:nvPr>
        </p:nvGraphicFramePr>
        <p:xfrm>
          <a:off x="161926" y="2691764"/>
          <a:ext cx="8764227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4227"/>
              </a:tblGrid>
              <a:tr h="3137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 соответствии с пунктом 2 статьи 40 Федерального закона "О санитарно-эпидемиологическом благополучии населения" санитарно-эпидемиологического заключения о соответствии санитарным правилам зданий, строений, сооружений, помещений, оборудования и иного имущества, необходимых для осуществления образовательной деятельности по образовательным программам, заявленным к лицензированию.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0" i="1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D0DBD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43318" y="2277426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«г» пункта 5, подпункт «д»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2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19518" y="7632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518" y="1495425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215044"/>
              </p:ext>
            </p:extLst>
          </p:nvPr>
        </p:nvGraphicFramePr>
        <p:xfrm>
          <a:off x="362500" y="2377440"/>
          <a:ext cx="8749636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9636"/>
              </a:tblGrid>
              <a:tr h="3947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Указанное требование не применяется: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 намерении реализовывать образовательные программы с использованием сетевой формы в отношении части образовательной программы, не предусмотренной для реализации лицензиатом;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при организации образовательной деятельности в форме практической подготовки;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 к загранучреждениям Министерства иностранных дел Российской Федерации;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4. к российским образовательным организациям, расположенным за пределами территории Российской Федерации, и образовательным организациям, созданным в соответствии с международными договорами Российской Федерации и расположенным за пределами территории Российской Федерации;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отношении образовательных программ, реализуемых с применением исключительно электронного обучения, дистанционных образовательных технологий;</a:t>
                      </a:r>
                    </a:p>
                  </a:txBody>
                  <a:tcPr>
                    <a:solidFill>
                      <a:srgbClr val="BD0DBD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43318" y="2123538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«г» пункта 5, подпункт «д»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3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>
                <a:solidFill>
                  <a:srgbClr val="FF0000"/>
                </a:solidFill>
              </a:rPr>
              <a:t>БЕЗ ИЗМЕНЕНИЙ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000" dirty="0"/>
              <a:t>наличие в соответствии с </a:t>
            </a:r>
            <a:r>
              <a:rPr lang="ru-RU" sz="2000" u="sng" dirty="0">
                <a:hlinkClick r:id="rId4"/>
              </a:rPr>
              <a:t>частью 10 статьи 79 Федерального закона "Об образовании в Российской Федерации" </a:t>
            </a:r>
            <a:r>
              <a:rPr lang="ru-RU" sz="2000" u="sng" dirty="0"/>
              <a:t> </a:t>
            </a:r>
            <a:r>
              <a:rPr lang="ru-RU" sz="2000" dirty="0"/>
              <a:t>у профессиональной образовательной организации, образовательной организации высшего образования, организации, осуществляющей образовательную деятельность по основным программам профессионального обучения, специальных условий для получения образования обучающимися с ограниченными возможностями </a:t>
            </a:r>
            <a:r>
              <a:rPr lang="ru-RU" sz="2000" dirty="0" smtClean="0"/>
              <a:t>здоровья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43318" y="3256805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«д» пункта 5, подпункт «е» пункта 7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8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Новое требование для соискателя лицензии 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(было только для лицензиата)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sz="2000" dirty="0"/>
              <a:t>наличие договора о сетевой форме реализации образовательных программ </a:t>
            </a:r>
            <a:r>
              <a:rPr lang="ru-RU" sz="2000" dirty="0" smtClean="0"/>
              <a:t>в </a:t>
            </a:r>
            <a:r>
              <a:rPr lang="ru-RU" sz="2000" dirty="0"/>
              <a:t>соответствии </a:t>
            </a:r>
            <a:r>
              <a:rPr lang="ru-RU" sz="2000" dirty="0">
                <a:solidFill>
                  <a:srgbClr val="4320D6"/>
                </a:solidFill>
              </a:rPr>
              <a:t>со статьей 15 Федерального закона «Об образовании в Российской Федерации» </a:t>
            </a:r>
            <a:r>
              <a:rPr lang="ru-RU" sz="2000" dirty="0"/>
              <a:t>- </a:t>
            </a:r>
            <a:br>
              <a:rPr lang="ru-RU" sz="2000" dirty="0"/>
            </a:br>
            <a:r>
              <a:rPr lang="ru-RU" sz="2000" dirty="0"/>
              <a:t>для образовательных программ, реализуемых организацией, осуществляющей образовательную деятельность, с использованием сетевой формы реализации образовательных программ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43318" y="2601069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«г» пункта 6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1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лицензионных условий и требований, предъявляемых  к соискателю лицензии и лицензиату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Положение о лицензировании образовательной деятельности, утвержденное постановлением Правительства РФ от 18.09.2020 № 1490 </a:t>
            </a:r>
            <a:r>
              <a:rPr lang="ru-RU" sz="1400" dirty="0" smtClean="0">
                <a:solidFill>
                  <a:srgbClr val="FF0000"/>
                </a:solidFill>
              </a:rPr>
              <a:t>(действует с 1 января 2021 года по 31 января 2021 года)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34586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marL="82296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Новое требование для соискателя лицензии </a:t>
            </a:r>
          </a:p>
          <a:p>
            <a:pPr marL="82296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и лицензиата</a:t>
            </a:r>
            <a:endParaRPr lang="ru-RU" sz="2400" dirty="0">
              <a:solidFill>
                <a:srgbClr val="FF0000"/>
              </a:solidFill>
            </a:endParaRPr>
          </a:p>
          <a:p>
            <a:pPr marL="82550" indent="0">
              <a:buFont typeface="Wingdings 2" pitchFamily="18" charset="2"/>
              <a:buNone/>
            </a:pPr>
            <a:r>
              <a:rPr lang="ru-RU" altLang="ru-RU" sz="2000" dirty="0"/>
              <a:t>соответствие требованиям, предусмотренным </a:t>
            </a:r>
            <a:r>
              <a:rPr lang="ru-RU" altLang="ru-RU" sz="2000" dirty="0">
                <a:solidFill>
                  <a:srgbClr val="4320D6"/>
                </a:solidFill>
              </a:rPr>
              <a:t>частью 6 статьи 85 Федерального закона «Об образовании в Российской Федерации», </a:t>
            </a:r>
            <a:r>
              <a:rPr lang="ru-RU" altLang="ru-RU" sz="2000" dirty="0"/>
              <a:t>- для организаций, осуществляющих образовательную деятельность по образовательным программам в области подготовки специалистов авиационного персонала гражданской авиации, членов экипажей судов в соответствии с международными требованиями, а также в области подготовки работников железнодорожного транспорта, непосредственно связанных с движением поездов и маневровой работой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43318" y="2601069"/>
            <a:ext cx="67147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320D6"/>
                </a:solidFill>
              </a:rPr>
              <a:t>Подпункт «е» пункта 6 Положения </a:t>
            </a:r>
            <a:r>
              <a:rPr lang="ru-RU" sz="1400" dirty="0">
                <a:solidFill>
                  <a:srgbClr val="4320D6"/>
                </a:solidFill>
              </a:rPr>
              <a:t>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 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лицензирования и государственной аккредитации образовательной деятельности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8" y="1790163"/>
            <a:ext cx="7159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4320D6"/>
                </a:solidFill>
              </a:rPr>
              <a:t>Постановление Правительства Российской Федерации от 3 апреля 2020 года № 440 «О продлении действия разрешений и иных особенностях в отношении разрешительной деятельности в 2020 и 2021 годах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45407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marL="82550" indent="0" algn="ctr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С 1 января 2021 года продлено </a:t>
            </a:r>
            <a:r>
              <a:rPr lang="ru-RU" altLang="ru-RU" sz="2000" b="1" dirty="0">
                <a:solidFill>
                  <a:srgbClr val="FF0000"/>
                </a:solidFill>
              </a:rPr>
              <a:t>на 1 год </a:t>
            </a:r>
            <a:endParaRPr lang="ru-RU" altLang="ru-RU" sz="2000" b="1" dirty="0" smtClean="0">
              <a:solidFill>
                <a:srgbClr val="FF0000"/>
              </a:solidFill>
            </a:endParaRPr>
          </a:p>
          <a:p>
            <a:pPr marL="82550" indent="0">
              <a:buFont typeface="Wingdings 2" pitchFamily="18" charset="2"/>
              <a:buNone/>
            </a:pPr>
            <a:r>
              <a:rPr lang="ru-RU" altLang="ru-RU" sz="2000" dirty="0" smtClean="0"/>
              <a:t>действие государственной аккредитации образовательной деятельности </a:t>
            </a:r>
            <a:r>
              <a:rPr lang="ru-RU" altLang="ru-RU" sz="2000" dirty="0" smtClean="0">
                <a:solidFill>
                  <a:srgbClr val="0066FF"/>
                </a:solidFill>
              </a:rPr>
              <a:t>20</a:t>
            </a:r>
            <a:r>
              <a:rPr lang="ru-RU" altLang="ru-RU" sz="2000" dirty="0" smtClean="0"/>
              <a:t> профессиональных образовательных организаций</a:t>
            </a:r>
          </a:p>
          <a:p>
            <a:pPr marL="82550" indent="0">
              <a:buFont typeface="Wingdings 2" pitchFamily="18" charset="2"/>
              <a:buNone/>
            </a:pPr>
            <a:r>
              <a:rPr lang="ru-RU" altLang="ru-RU" sz="2000" dirty="0" smtClean="0"/>
              <a:t> </a:t>
            </a:r>
          </a:p>
          <a:p>
            <a:pPr marL="82550" indent="0">
              <a:buFont typeface="Wingdings 2" pitchFamily="18" charset="2"/>
              <a:buNone/>
            </a:pPr>
            <a:r>
              <a:rPr lang="ru-RU" altLang="ru-RU" sz="2000" dirty="0" smtClean="0"/>
              <a:t>в их числе те организации, действие государственной аккредитации </a:t>
            </a:r>
            <a:r>
              <a:rPr lang="ru-RU" altLang="ru-RU" sz="2000" dirty="0"/>
              <a:t>которых было продлено </a:t>
            </a:r>
            <a:r>
              <a:rPr lang="ru-RU" altLang="ru-RU" sz="2000" dirty="0">
                <a:solidFill>
                  <a:srgbClr val="0066FF"/>
                </a:solidFill>
              </a:rPr>
              <a:t>на 1 год в </a:t>
            </a:r>
            <a:r>
              <a:rPr lang="ru-RU" altLang="ru-RU" sz="2000" dirty="0" smtClean="0">
                <a:solidFill>
                  <a:srgbClr val="0066FF"/>
                </a:solidFill>
              </a:rPr>
              <a:t>2020 году </a:t>
            </a:r>
          </a:p>
          <a:p>
            <a:pPr marL="82550" indent="0">
              <a:buFont typeface="Wingdings 2" pitchFamily="18" charset="2"/>
              <a:buNone/>
            </a:pPr>
            <a:endParaRPr lang="ru-RU" altLang="ru-RU" sz="2000" dirty="0" smtClean="0">
              <a:solidFill>
                <a:srgbClr val="FF0000"/>
              </a:solidFill>
            </a:endParaRPr>
          </a:p>
          <a:p>
            <a:pPr marL="82550" indent="0" algn="ctr">
              <a:buFont typeface="Wingdings 2" pitchFamily="18" charset="2"/>
              <a:buNone/>
            </a:pPr>
            <a:r>
              <a:rPr lang="ru-RU" altLang="ru-RU" dirty="0" smtClean="0">
                <a:solidFill>
                  <a:srgbClr val="FF0000"/>
                </a:solidFill>
              </a:rPr>
              <a:t>без переоформления свидетельства о государственной аккредитации</a:t>
            </a:r>
          </a:p>
          <a:p>
            <a:pPr marL="82550" indent="0">
              <a:buFont typeface="Wingdings 2" pitchFamily="18" charset="2"/>
              <a:buNone/>
            </a:pPr>
            <a:endParaRPr lang="ru-RU" altLang="ru-RU" sz="2000" dirty="0" smtClean="0"/>
          </a:p>
          <a:p>
            <a:pPr marL="82550" indent="0">
              <a:buFont typeface="Wingdings 2" pitchFamily="18" charset="2"/>
              <a:buNone/>
            </a:pPr>
            <a:r>
              <a:rPr lang="ru-RU" altLang="ru-RU" sz="1600" dirty="0" smtClean="0"/>
              <a:t>Соответствующие записи о продлении срока государственной аккредитации внесены в реестр свидетельств на сайте министерства </a:t>
            </a:r>
            <a:r>
              <a:rPr lang="en-US" altLang="ru-RU" sz="1600" dirty="0">
                <a:solidFill>
                  <a:srgbClr val="1919F3"/>
                </a:solidFill>
                <a:hlinkClick r:id="rId4"/>
              </a:rPr>
              <a:t>http://www.krasobrnadzor.ru</a:t>
            </a:r>
            <a:r>
              <a:rPr lang="en-US" altLang="ru-RU" sz="1600" dirty="0" smtClean="0">
                <a:solidFill>
                  <a:srgbClr val="1919F3"/>
                </a:solidFill>
                <a:hlinkClick r:id="rId4"/>
              </a:rPr>
              <a:t>/</a:t>
            </a:r>
            <a:r>
              <a:rPr lang="ru-RU" altLang="ru-RU" sz="1600" dirty="0" smtClean="0">
                <a:solidFill>
                  <a:srgbClr val="1919F3"/>
                </a:solidFill>
              </a:rPr>
              <a:t>, </a:t>
            </a:r>
            <a:r>
              <a:rPr lang="ru-RU" altLang="ru-RU" sz="1600" dirty="0" smtClean="0"/>
              <a:t>а также в федеральный реестр свидетельств посредством ИС АКНДПП</a:t>
            </a: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7959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лицензирования и государственной аккредитации образовательной деятельности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9493" y="4914363"/>
            <a:ext cx="7159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4320D6"/>
                </a:solidFill>
              </a:rPr>
              <a:t>пункт 7.1 постановления Правительства Российской Федерации от 3 апреля 2020 года № 440 «О продлении действия разрешений и иных особенностях в отношении разрешительной деятельности в 2020 и 2021 годах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4540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algn="ctr"/>
            <a:r>
              <a:rPr lang="ru-RU" sz="2000" dirty="0"/>
              <a:t>Лицензии, </a:t>
            </a:r>
            <a:r>
              <a:rPr lang="ru-RU" sz="2000" dirty="0" smtClean="0"/>
              <a:t>свидетельства о государственной аккредитации, </a:t>
            </a:r>
            <a:r>
              <a:rPr lang="ru-RU" sz="2000" dirty="0"/>
              <a:t>которые не переоформлялись в соответствии с </a:t>
            </a:r>
            <a:r>
              <a:rPr lang="ru-RU" sz="2000" dirty="0" smtClean="0">
                <a:solidFill>
                  <a:srgbClr val="4320D6"/>
                </a:solidFill>
              </a:rPr>
              <a:t>постановлением </a:t>
            </a:r>
            <a:r>
              <a:rPr lang="ru-RU" sz="2000" dirty="0">
                <a:solidFill>
                  <a:srgbClr val="4320D6"/>
                </a:solidFill>
              </a:rPr>
              <a:t>Правительства Российской Федерации от 3 апреля 2020 года № 440 </a:t>
            </a:r>
            <a:r>
              <a:rPr lang="ru-RU" sz="2000" dirty="0" smtClean="0"/>
              <a:t>в </a:t>
            </a:r>
            <a:r>
              <a:rPr lang="ru-RU" sz="2000" dirty="0"/>
              <a:t>2020 году, должны быть переоформлены</a:t>
            </a:r>
          </a:p>
          <a:p>
            <a:pPr marL="82550" indent="0" algn="ctr">
              <a:buFont typeface="Wingdings 2" pitchFamily="18" charset="2"/>
              <a:buNone/>
            </a:pPr>
            <a:r>
              <a:rPr lang="ru-RU" altLang="ru-RU" sz="2000" dirty="0" smtClean="0"/>
              <a:t> 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в срок до 1 июля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8366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19493" y="971550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законодательства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лицензирования и государственной аккредитации образовательной деятельности</a:t>
            </a: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033" y="1572369"/>
            <a:ext cx="834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lvl="0"/>
            <a:endParaRPr lang="ru-RU" sz="1600" i="1" dirty="0">
              <a:solidFill>
                <a:srgbClr val="0099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717" y="1790163"/>
            <a:ext cx="80891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4320D6"/>
                </a:solidFill>
              </a:rPr>
              <a:t>В соответствии с подпунктом «г» пункта 35</a:t>
            </a:r>
            <a:br>
              <a:rPr lang="ru-RU" sz="1600" dirty="0" smtClean="0">
                <a:solidFill>
                  <a:srgbClr val="4320D6"/>
                </a:solidFill>
              </a:rPr>
            </a:br>
            <a:r>
              <a:rPr lang="ru-RU" sz="1600" dirty="0" smtClean="0">
                <a:solidFill>
                  <a:srgbClr val="4320D6"/>
                </a:solidFill>
              </a:rPr>
              <a:t> Положения о государственной аккредитации образовательной деятельности, утвержденного постановлением Правительства Российской Федерации от 18.11.2013 № 1309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033" y="2601069"/>
            <a:ext cx="84540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600" dirty="0" smtClean="0"/>
          </a:p>
          <a:p>
            <a:pPr marL="82550" indent="0" algn="ctr">
              <a:buFont typeface="Wingdings 2" pitchFamily="18" charset="2"/>
              <a:buNone/>
            </a:pPr>
            <a:endParaRPr lang="ru-RU" altLang="ru-RU" sz="2000" b="1" dirty="0" smtClean="0">
              <a:solidFill>
                <a:srgbClr val="FF0000"/>
              </a:solidFill>
            </a:endParaRPr>
          </a:p>
          <a:p>
            <a:pPr marL="82550" indent="0" algn="ctr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С 1 января 2021 года </a:t>
            </a:r>
          </a:p>
          <a:p>
            <a:pPr marL="82550" algn="ctr"/>
            <a:endParaRPr lang="ru-RU" altLang="ru-RU" sz="2000" dirty="0" smtClean="0"/>
          </a:p>
          <a:p>
            <a:pPr marL="82550" algn="ctr"/>
            <a:r>
              <a:rPr lang="ru-RU" altLang="ru-RU" sz="2000" dirty="0" smtClean="0">
                <a:solidFill>
                  <a:srgbClr val="BD0DBD"/>
                </a:solidFill>
              </a:rPr>
              <a:t>без </a:t>
            </a:r>
            <a:r>
              <a:rPr lang="ru-RU" altLang="ru-RU" sz="2000" dirty="0">
                <a:solidFill>
                  <a:srgbClr val="BD0DBD"/>
                </a:solidFill>
              </a:rPr>
              <a:t>выезда </a:t>
            </a:r>
            <a:r>
              <a:rPr lang="ru-RU" altLang="ru-RU" sz="2000" dirty="0"/>
              <a:t>в образовательную организацию </a:t>
            </a:r>
            <a:r>
              <a:rPr lang="ru-RU" altLang="ru-RU" sz="2000" dirty="0" smtClean="0">
                <a:solidFill>
                  <a:srgbClr val="BD0DBD"/>
                </a:solidFill>
              </a:rPr>
              <a:t>с использованием дистанционных технологий</a:t>
            </a:r>
            <a:r>
              <a:rPr lang="ru-RU" altLang="ru-RU" sz="2000" dirty="0" smtClean="0"/>
              <a:t> проводятся </a:t>
            </a:r>
            <a:r>
              <a:rPr lang="ru-RU" altLang="ru-RU" sz="2000" dirty="0" err="1" smtClean="0"/>
              <a:t>аккредитационные</a:t>
            </a:r>
            <a:r>
              <a:rPr lang="ru-RU" altLang="ru-RU" sz="2000" dirty="0" smtClean="0"/>
              <a:t> экспертизы в отношении ранее </a:t>
            </a:r>
            <a:r>
              <a:rPr lang="ru-RU" altLang="ru-RU" sz="2000" dirty="0"/>
              <a:t>не </a:t>
            </a:r>
            <a:r>
              <a:rPr lang="ru-RU" altLang="ru-RU" sz="2000" dirty="0" smtClean="0"/>
              <a:t>аккредитованных образовательных программ</a:t>
            </a:r>
            <a:endParaRPr lang="ru-RU" altLang="ru-RU" sz="2000" dirty="0">
              <a:solidFill>
                <a:srgbClr val="0066FF"/>
              </a:solidFill>
            </a:endParaRPr>
          </a:p>
          <a:p>
            <a:pPr marL="82550" indent="0" algn="ctr">
              <a:buFont typeface="Wingdings 2" pitchFamily="18" charset="2"/>
              <a:buNone/>
            </a:pPr>
            <a:r>
              <a:rPr lang="ru-RU" altLang="ru-RU" sz="2000" dirty="0" smtClean="0"/>
              <a:t> </a:t>
            </a:r>
          </a:p>
          <a:p>
            <a:pPr marL="82550" indent="0">
              <a:buFont typeface="Wingdings 2" pitchFamily="18" charset="2"/>
              <a:buNone/>
            </a:pPr>
            <a:r>
              <a:rPr lang="ru-RU" altLang="ru-RU" sz="2000" dirty="0" smtClean="0"/>
              <a:t> </a:t>
            </a:r>
          </a:p>
          <a:p>
            <a:pPr marL="82550" indent="0">
              <a:buFont typeface="Wingdings 2" pitchFamily="18" charset="2"/>
              <a:buNone/>
            </a:pPr>
            <a:endParaRPr lang="ru-RU" altLang="ru-RU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5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409" y="1708776"/>
            <a:ext cx="83458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Лицензирующие органы формируют и ведут в электронном виде реестры лицензий на конкретные виды деятельности, лицензирование которых они осуществляют, в порядке, установленном Правительством Российской Федерации.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(ч</a:t>
            </a:r>
            <a:r>
              <a:rPr lang="ru-RU" sz="1600" dirty="0">
                <a:solidFill>
                  <a:srgbClr val="4320D6"/>
                </a:solidFill>
              </a:rPr>
              <a:t>. </a:t>
            </a:r>
            <a:r>
              <a:rPr lang="ru-RU" sz="1600" dirty="0" smtClean="0">
                <a:solidFill>
                  <a:srgbClr val="4320D6"/>
                </a:solidFill>
              </a:rPr>
              <a:t>2 </a:t>
            </a:r>
            <a:r>
              <a:rPr lang="ru-RU" sz="1600" dirty="0">
                <a:solidFill>
                  <a:srgbClr val="4320D6"/>
                </a:solidFill>
              </a:rPr>
              <a:t>ст. </a:t>
            </a:r>
            <a:r>
              <a:rPr lang="ru-RU" sz="1600" dirty="0" smtClean="0">
                <a:solidFill>
                  <a:srgbClr val="4320D6"/>
                </a:solidFill>
              </a:rPr>
              <a:t>21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лицензировании)</a:t>
            </a:r>
          </a:p>
          <a:p>
            <a:endParaRPr lang="ru-RU" sz="1600" i="1" dirty="0" smtClean="0">
              <a:solidFill>
                <a:srgbClr val="009900"/>
              </a:solidFill>
            </a:endParaRPr>
          </a:p>
          <a:p>
            <a:endParaRPr lang="ru-RU" sz="1600" i="1" dirty="0">
              <a:solidFill>
                <a:srgbClr val="009900"/>
              </a:solidFill>
            </a:endParaRPr>
          </a:p>
          <a:p>
            <a:endParaRPr lang="ru-RU" sz="1600" i="1" dirty="0">
              <a:solidFill>
                <a:srgbClr val="009900"/>
              </a:solidFill>
            </a:endParaRPr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47205917"/>
              </p:ext>
            </p:extLst>
          </p:nvPr>
        </p:nvGraphicFramePr>
        <p:xfrm>
          <a:off x="286583" y="2743200"/>
          <a:ext cx="8688766" cy="3483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1933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409" y="1708776"/>
            <a:ext cx="83458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</a:t>
            </a:r>
            <a:r>
              <a:rPr lang="ru-RU" sz="2000" dirty="0" smtClean="0"/>
              <a:t>орядок </a:t>
            </a:r>
            <a:r>
              <a:rPr lang="ru-RU" sz="2000" dirty="0"/>
              <a:t>формирования и ведения реестра </a:t>
            </a:r>
            <a:r>
              <a:rPr lang="ru-RU" sz="2000" dirty="0" smtClean="0"/>
              <a:t>лицензий,</a:t>
            </a:r>
            <a:endParaRPr lang="ru-RU" sz="2000" dirty="0"/>
          </a:p>
          <a:p>
            <a:pPr algn="ctr"/>
            <a:r>
              <a:rPr lang="ru-RU" sz="2000" dirty="0"/>
              <a:t> </a:t>
            </a:r>
            <a:r>
              <a:rPr lang="ru-RU" sz="2000" dirty="0" smtClean="0"/>
              <a:t>типовая форма </a:t>
            </a:r>
            <a:r>
              <a:rPr lang="ru-RU" sz="2000" dirty="0"/>
              <a:t>выписки из реестра лицензий </a:t>
            </a:r>
            <a:r>
              <a:rPr lang="ru-RU" sz="2000" dirty="0" smtClean="0"/>
              <a:t>утверждены </a:t>
            </a:r>
            <a:r>
              <a:rPr lang="ru-RU" sz="2000" dirty="0"/>
              <a:t>Правительством Российской Федерации 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(</a:t>
            </a:r>
            <a:r>
              <a:rPr lang="ru-RU" sz="1600" dirty="0">
                <a:solidFill>
                  <a:srgbClr val="4320D6"/>
                </a:solidFill>
              </a:rPr>
              <a:t>п. 4, п. 6 ч. 1 ст. 5 Федерального закона о </a:t>
            </a:r>
            <a:r>
              <a:rPr lang="ru-RU" sz="1600" dirty="0" smtClean="0">
                <a:solidFill>
                  <a:srgbClr val="4320D6"/>
                </a:solidFill>
              </a:rPr>
              <a:t>лицензировании</a:t>
            </a:r>
          </a:p>
          <a:p>
            <a:r>
              <a:rPr lang="ru-RU" sz="1600" dirty="0" smtClean="0">
                <a:solidFill>
                  <a:srgbClr val="4320D6"/>
                </a:solidFill>
              </a:rPr>
              <a:t>постановление Правительства РФ от 29.12.2020 № </a:t>
            </a:r>
            <a:r>
              <a:rPr lang="ru-RU" sz="1600" dirty="0">
                <a:solidFill>
                  <a:srgbClr val="4320D6"/>
                </a:solidFill>
              </a:rPr>
              <a:t>2343 «Об утверждении Правил формирования и ведения реестра лицензий и типовой формы выписки из реестра лицензий»)</a:t>
            </a:r>
          </a:p>
          <a:p>
            <a:endParaRPr lang="ru-RU" sz="1600" i="1" dirty="0" smtClean="0">
              <a:solidFill>
                <a:srgbClr val="009900"/>
              </a:solidFill>
            </a:endParaRPr>
          </a:p>
          <a:p>
            <a:endParaRPr lang="ru-RU" sz="2400" b="1" i="1" dirty="0">
              <a:solidFill>
                <a:srgbClr val="009900"/>
              </a:solidFill>
            </a:endParaRPr>
          </a:p>
          <a:p>
            <a:pPr algn="ctr"/>
            <a:r>
              <a:rPr lang="ru-RU" sz="2400" b="1" i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содержащиеся в реестрах лицензий, </a:t>
            </a:r>
            <a:r>
              <a:rPr lang="ru-RU" sz="2400" b="1" i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открытыми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исключением случаев, если доступ к таким сведениям в соответствии с законодательством Российской Федерации ограничен</a:t>
            </a:r>
          </a:p>
          <a:p>
            <a:pPr algn="ctr"/>
            <a:endParaRPr lang="ru-RU" sz="1600" i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7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033" y="1820576"/>
            <a:ext cx="8345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Государственная пошлина уплачивается за предоставление лицензии и переоформление лицензии</a:t>
            </a:r>
            <a:endParaRPr lang="ru-RU" sz="2400" dirty="0"/>
          </a:p>
          <a:p>
            <a:r>
              <a:rPr lang="ru-RU" sz="1600" dirty="0" smtClean="0">
                <a:solidFill>
                  <a:srgbClr val="4320D6"/>
                </a:solidFill>
              </a:rPr>
              <a:t>(ч</a:t>
            </a:r>
            <a:r>
              <a:rPr lang="ru-RU" sz="1600" dirty="0">
                <a:solidFill>
                  <a:srgbClr val="4320D6"/>
                </a:solidFill>
              </a:rPr>
              <a:t>. 1 ст. </a:t>
            </a:r>
            <a:r>
              <a:rPr lang="ru-RU" sz="1600" dirty="0" smtClean="0">
                <a:solidFill>
                  <a:srgbClr val="4320D6"/>
                </a:solidFill>
              </a:rPr>
              <a:t>10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</a:t>
            </a:r>
            <a:r>
              <a:rPr lang="ru-RU" sz="1600" dirty="0" smtClean="0">
                <a:solidFill>
                  <a:srgbClr val="4320D6"/>
                </a:solidFill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033" y="2880938"/>
            <a:ext cx="834586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Выписка из реестра лицензий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на бумажном носителе </a:t>
            </a:r>
            <a:r>
              <a:rPr lang="ru-RU" sz="2400" dirty="0"/>
              <a:t>предоставляется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за плату</a:t>
            </a:r>
            <a:r>
              <a:rPr lang="ru-RU" sz="2400" dirty="0" smtClean="0"/>
              <a:t>. </a:t>
            </a:r>
          </a:p>
          <a:p>
            <a:r>
              <a:rPr lang="ru-RU" sz="2400" dirty="0"/>
              <a:t>Выписка из реестра лицензий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в форме электронного документа</a:t>
            </a:r>
            <a:r>
              <a:rPr lang="ru-RU" sz="2400" dirty="0"/>
              <a:t>, подписанного усиленной квалифицированной электронной подписью лицензирующего органа, предоставляется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без взимания платы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rgbClr val="4320D6"/>
                </a:solidFill>
              </a:rPr>
              <a:t>(ч</a:t>
            </a:r>
            <a:r>
              <a:rPr lang="ru-RU" sz="1600" dirty="0">
                <a:solidFill>
                  <a:srgbClr val="4320D6"/>
                </a:solidFill>
              </a:rPr>
              <a:t>. </a:t>
            </a:r>
            <a:r>
              <a:rPr lang="ru-RU" sz="1600" dirty="0" smtClean="0">
                <a:solidFill>
                  <a:srgbClr val="4320D6"/>
                </a:solidFill>
              </a:rPr>
              <a:t>3 </a:t>
            </a:r>
            <a:r>
              <a:rPr lang="ru-RU" sz="1600" dirty="0">
                <a:solidFill>
                  <a:srgbClr val="4320D6"/>
                </a:solidFill>
              </a:rPr>
              <a:t>ст. </a:t>
            </a:r>
            <a:r>
              <a:rPr lang="ru-RU" sz="1600" dirty="0" smtClean="0">
                <a:solidFill>
                  <a:srgbClr val="4320D6"/>
                </a:solidFill>
              </a:rPr>
              <a:t>10 </a:t>
            </a:r>
            <a:r>
              <a:rPr lang="ru-RU" sz="1600" dirty="0">
                <a:solidFill>
                  <a:srgbClr val="4320D6"/>
                </a:solidFill>
              </a:rPr>
              <a:t>Федерального закона о лицензировании)</a:t>
            </a:r>
            <a:endParaRPr lang="ru-RU" sz="1600" dirty="0" smtClean="0">
              <a:solidFill>
                <a:srgbClr val="4320D6"/>
              </a:solidFill>
            </a:endParaRPr>
          </a:p>
          <a:p>
            <a:r>
              <a:rPr lang="ru-RU" sz="1400" i="1" dirty="0" smtClean="0">
                <a:solidFill>
                  <a:srgbClr val="009900"/>
                </a:solidFill>
              </a:rPr>
              <a:t>Комментарии:</a:t>
            </a:r>
            <a:endParaRPr lang="ru-RU" sz="1400" i="1" dirty="0">
              <a:solidFill>
                <a:srgbClr val="009900"/>
              </a:solidFill>
            </a:endParaRPr>
          </a:p>
          <a:p>
            <a:r>
              <a:rPr lang="ru-RU" sz="1400" i="1" dirty="0">
                <a:solidFill>
                  <a:srgbClr val="009900"/>
                </a:solidFill>
              </a:rPr>
              <a:t>Приказом Минэкономразвития России от 06.11.2020 № 742 утвержден Порядок взимания и возврата платы за предоставление выписки из реестра лицензий на бумажном носителе</a:t>
            </a:r>
          </a:p>
        </p:txBody>
      </p:sp>
    </p:spTree>
    <p:extLst>
      <p:ext uri="{BB962C8B-B14F-4D97-AF65-F5344CB8AC3E}">
        <p14:creationId xmlns:p14="http://schemas.microsoft.com/office/powerpoint/2010/main" val="428112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Сведения, содержащиеся в выписке из реестра лицензий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409" y="1708776"/>
            <a:ext cx="83458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320D6"/>
                </a:solidFill>
              </a:rPr>
              <a:t>Статус лицензии (действующая/приостановлена/приостановлена частично/прекращена)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Регистрационный номер лицензии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320D6"/>
                </a:solidFill>
              </a:rPr>
              <a:t>Дата предоставления лицензии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Полное наименование ЮЛ (ФИО ИП), организационно-правовая форма, адрес места нахождения ЮЛ, ОГРН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Адреса</a:t>
            </a:r>
            <a:r>
              <a:rPr lang="ru-RU" sz="1600" dirty="0" smtClean="0">
                <a:solidFill>
                  <a:srgbClr val="4320D6"/>
                </a:solidFill>
              </a:rPr>
              <a:t> </a:t>
            </a:r>
            <a:r>
              <a:rPr lang="ru-RU" sz="1600" dirty="0" smtClean="0"/>
              <a:t>осуществления </a:t>
            </a:r>
            <a:r>
              <a:rPr lang="ru-RU" sz="1600" dirty="0"/>
              <a:t>отдельного вида деятельности, подлежащего </a:t>
            </a:r>
            <a:r>
              <a:rPr lang="ru-RU" sz="1600" dirty="0" smtClean="0"/>
              <a:t>лицензированию</a:t>
            </a:r>
            <a:endParaRPr lang="ru-RU" sz="1600" dirty="0" smtClean="0">
              <a:solidFill>
                <a:srgbClr val="4320D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320D6"/>
                </a:solidFill>
              </a:rPr>
              <a:t>Лицензируемый вид деятельности с указанием выполняемых работ, оказываемых услуг, составляющих лицензируемый вид деятельности (перечень программ)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Номер и дата приказа (распоряжения) о предоставлении лицензии</a:t>
            </a:r>
          </a:p>
          <a:p>
            <a:endParaRPr lang="ru-RU" sz="1600" dirty="0" smtClean="0">
              <a:solidFill>
                <a:srgbClr val="4320D6"/>
              </a:solidFill>
            </a:endParaRPr>
          </a:p>
          <a:p>
            <a:r>
              <a:rPr lang="ru-RU" sz="1600" dirty="0" smtClean="0">
                <a:solidFill>
                  <a:srgbClr val="4320D6"/>
                </a:solidFill>
              </a:rPr>
              <a:t>Отдельным пунктом (11) указываются сведения о филиалах организации (наименование филиала, адрес места нахождения, адрес места нахождения, мест осуществления вида деятельности, подлежащего лицензированию, лицензируемый вид деятельности (перечень программ)</a:t>
            </a:r>
            <a:endParaRPr lang="ru-RU" sz="1600" dirty="0">
              <a:solidFill>
                <a:srgbClr val="4320D6"/>
              </a:solidFill>
            </a:endParaRPr>
          </a:p>
          <a:p>
            <a:endParaRPr lang="ru-RU" sz="1600" dirty="0">
              <a:solidFill>
                <a:srgbClr val="4320D6"/>
              </a:solidFill>
            </a:endParaRPr>
          </a:p>
          <a:p>
            <a:r>
              <a:rPr lang="ru-RU" sz="1600" dirty="0" smtClean="0">
                <a:solidFill>
                  <a:srgbClr val="FF0000"/>
                </a:solidFill>
              </a:rPr>
              <a:t>ВАЖНО! Выписка носит информационный характер, после ее составления в реестр лицензий могут быть внесены изменения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BD0DBD"/>
              </a:solidFill>
            </a:endParaRPr>
          </a:p>
          <a:p>
            <a:endParaRPr lang="ru-RU" sz="1600" i="1" dirty="0">
              <a:solidFill>
                <a:srgbClr val="BD0DBD"/>
              </a:solidFill>
            </a:endParaRPr>
          </a:p>
          <a:p>
            <a:endParaRPr lang="ru-RU" sz="1600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3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6" y="1851651"/>
            <a:ext cx="35643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BD0DBD"/>
                </a:solidFill>
              </a:rPr>
              <a:t>На </a:t>
            </a:r>
            <a:r>
              <a:rPr lang="ru-RU" dirty="0">
                <a:solidFill>
                  <a:srgbClr val="BD0DBD"/>
                </a:solidFill>
              </a:rPr>
              <a:t>выписку из реестра лицензий </a:t>
            </a:r>
            <a:r>
              <a:rPr lang="ru-RU" dirty="0" smtClean="0">
                <a:solidFill>
                  <a:srgbClr val="BD0DBD"/>
                </a:solidFill>
              </a:rPr>
              <a:t>нанесен </a:t>
            </a:r>
            <a:r>
              <a:rPr lang="ru-RU" dirty="0">
                <a:solidFill>
                  <a:srgbClr val="BD0DBD"/>
                </a:solidFill>
              </a:rPr>
              <a:t>двухмерный штриховой код, содержащий в кодированном виде адрес страницы в информационно-телекоммуникационной сети "Интернет" с размещенными на ней записями в реестре лицензий, содержащими сведения о предоставленной лицензии</a:t>
            </a:r>
            <a:r>
              <a:rPr lang="ru-RU" dirty="0" smtClean="0">
                <a:solidFill>
                  <a:srgbClr val="BD0DBD"/>
                </a:solidFill>
              </a:rPr>
              <a:t>.</a:t>
            </a:r>
          </a:p>
          <a:p>
            <a:r>
              <a:rPr lang="ru-RU" sz="1400" dirty="0" smtClean="0">
                <a:solidFill>
                  <a:srgbClr val="4320D6"/>
                </a:solidFill>
              </a:rPr>
              <a:t>(ч</a:t>
            </a:r>
            <a:r>
              <a:rPr lang="ru-RU" sz="1400" dirty="0">
                <a:solidFill>
                  <a:srgbClr val="4320D6"/>
                </a:solidFill>
              </a:rPr>
              <a:t>. </a:t>
            </a:r>
            <a:r>
              <a:rPr lang="ru-RU" sz="1400" dirty="0" smtClean="0">
                <a:solidFill>
                  <a:srgbClr val="4320D6"/>
                </a:solidFill>
              </a:rPr>
              <a:t>9 </a:t>
            </a:r>
            <a:r>
              <a:rPr lang="ru-RU" sz="1400" dirty="0">
                <a:solidFill>
                  <a:srgbClr val="4320D6"/>
                </a:solidFill>
              </a:rPr>
              <a:t>ст. </a:t>
            </a:r>
            <a:r>
              <a:rPr lang="ru-RU" sz="1400" dirty="0" smtClean="0">
                <a:solidFill>
                  <a:srgbClr val="4320D6"/>
                </a:solidFill>
              </a:rPr>
              <a:t>21 </a:t>
            </a:r>
            <a:r>
              <a:rPr lang="ru-RU" sz="1400" dirty="0">
                <a:solidFill>
                  <a:srgbClr val="4320D6"/>
                </a:solidFill>
              </a:rPr>
              <a:t>Федерального закона о лицензировании</a:t>
            </a:r>
            <a:r>
              <a:rPr lang="ru-RU" sz="1400" dirty="0" smtClean="0">
                <a:solidFill>
                  <a:srgbClr val="4320D6"/>
                </a:solidFill>
              </a:rPr>
              <a:t>)</a:t>
            </a:r>
            <a:endParaRPr lang="ru-RU" sz="1400" dirty="0">
              <a:solidFill>
                <a:srgbClr val="4320D6"/>
              </a:solidFill>
            </a:endParaRPr>
          </a:p>
        </p:txBody>
      </p:sp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2" t="14491" r="24740" b="18749"/>
          <a:stretch/>
        </p:blipFill>
        <p:spPr bwMode="auto">
          <a:xfrm>
            <a:off x="3944093" y="2362340"/>
            <a:ext cx="4818068" cy="369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94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krasobrnadzor.ru/assets/images/blaz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-66675"/>
            <a:ext cx="965656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rasobrnadzor.ru/assets/images/logo-na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77" y="285749"/>
            <a:ext cx="50482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4657" y="953716"/>
            <a:ext cx="8092618" cy="7322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Реестровой модели лицензирования</a:t>
            </a:r>
            <a:endParaRPr lang="ru-RU" sz="2000" b="1" dirty="0">
              <a:solidFill>
                <a:srgbClr val="4320D6"/>
              </a:solidFill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9800" r="15260" b="16529"/>
          <a:stretch/>
        </p:blipFill>
        <p:spPr bwMode="auto">
          <a:xfrm>
            <a:off x="835277" y="2359290"/>
            <a:ext cx="7591377" cy="408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26" y="1712959"/>
            <a:ext cx="864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CC0000"/>
                </a:solidFill>
              </a:rPr>
              <a:t>При помощи двухмерного штрихового кода, нанесенного на выписку из реестра лицензий, </a:t>
            </a:r>
            <a:r>
              <a:rPr lang="ru-RU" sz="1200" dirty="0" smtClean="0">
                <a:solidFill>
                  <a:srgbClr val="CC0000"/>
                </a:solidFill>
              </a:rPr>
              <a:t>обеспечено </a:t>
            </a:r>
            <a:r>
              <a:rPr lang="ru-RU" sz="1200" dirty="0">
                <a:solidFill>
                  <a:srgbClr val="CC0000"/>
                </a:solidFill>
              </a:rPr>
              <a:t>отображение записей в отношении конкретной лицензии, сведения о которой содержатся в выписке из реестра лицензий, а также </a:t>
            </a:r>
            <a:r>
              <a:rPr lang="ru-RU" sz="1200" dirty="0" smtClean="0">
                <a:solidFill>
                  <a:srgbClr val="CC0000"/>
                </a:solidFill>
              </a:rPr>
              <a:t>реализовано </a:t>
            </a:r>
            <a:r>
              <a:rPr lang="ru-RU" sz="1200" dirty="0">
                <a:solidFill>
                  <a:srgbClr val="CC0000"/>
                </a:solidFill>
              </a:rPr>
              <a:t>подтверждение актуальности представленной в выписке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7883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36359</TotalTime>
  <Words>3361</Words>
  <Application>Microsoft Office PowerPoint</Application>
  <PresentationFormat>Экран (4:3)</PresentationFormat>
  <Paragraphs>240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Петенев Артем Игоревич</cp:lastModifiedBy>
  <cp:revision>4776</cp:revision>
  <cp:lastPrinted>2019-03-28T09:45:26Z</cp:lastPrinted>
  <dcterms:created xsi:type="dcterms:W3CDTF">2011-03-04T05:46:20Z</dcterms:created>
  <dcterms:modified xsi:type="dcterms:W3CDTF">2021-03-29T04:43:23Z</dcterms:modified>
</cp:coreProperties>
</file>