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1412" r:id="rId2"/>
    <p:sldId id="1425" r:id="rId3"/>
    <p:sldId id="1426" r:id="rId4"/>
    <p:sldId id="1427" r:id="rId5"/>
    <p:sldId id="1428" r:id="rId6"/>
    <p:sldId id="1429" r:id="rId7"/>
    <p:sldId id="1430" r:id="rId8"/>
    <p:sldId id="1431" r:id="rId9"/>
    <p:sldId id="1437" r:id="rId10"/>
    <p:sldId id="1438" r:id="rId11"/>
    <p:sldId id="1439" r:id="rId12"/>
    <p:sldId id="1442" r:id="rId13"/>
    <p:sldId id="1440" r:id="rId14"/>
    <p:sldId id="1441" r:id="rId15"/>
  </p:sldIdLst>
  <p:sldSz cx="9144000" cy="6858000" type="screen4x3"/>
  <p:notesSz cx="6808788" cy="99409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319">
          <p15:clr>
            <a:srgbClr val="A4A3A4"/>
          </p15:clr>
        </p15:guide>
        <p15:guide id="2" orient="horz" pos="576">
          <p15:clr>
            <a:srgbClr val="A4A3A4"/>
          </p15:clr>
        </p15:guide>
        <p15:guide id="3" orient="horz" pos="1194">
          <p15:clr>
            <a:srgbClr val="A4A3A4"/>
          </p15:clr>
        </p15:guide>
        <p15:guide id="4" orient="horz" pos="4289">
          <p15:clr>
            <a:srgbClr val="A4A3A4"/>
          </p15:clr>
        </p15:guide>
        <p15:guide id="5" orient="horz" pos="3026">
          <p15:clr>
            <a:srgbClr val="A4A3A4"/>
          </p15:clr>
        </p15:guide>
        <p15:guide id="6" orient="horz" pos="3947">
          <p15:clr>
            <a:srgbClr val="A4A3A4"/>
          </p15:clr>
        </p15:guide>
        <p15:guide id="7" orient="horz" pos="2479">
          <p15:clr>
            <a:srgbClr val="A4A3A4"/>
          </p15:clr>
        </p15:guide>
        <p15:guide id="8" orient="horz" pos="1311">
          <p15:clr>
            <a:srgbClr val="A4A3A4"/>
          </p15:clr>
        </p15:guide>
        <p15:guide id="9" orient="horz" pos="3155">
          <p15:clr>
            <a:srgbClr val="A4A3A4"/>
          </p15:clr>
        </p15:guide>
        <p15:guide id="10" pos="5592">
          <p15:clr>
            <a:srgbClr val="A4A3A4"/>
          </p15:clr>
        </p15:guide>
        <p15:guide id="11" pos="5759">
          <p15:clr>
            <a:srgbClr val="A4A3A4"/>
          </p15:clr>
        </p15:guide>
        <p15:guide id="12" pos="2893">
          <p15:clr>
            <a:srgbClr val="A4A3A4"/>
          </p15:clr>
        </p15:guide>
        <p15:guide id="13" pos="5507">
          <p15:clr>
            <a:srgbClr val="A4A3A4"/>
          </p15:clr>
        </p15:guide>
        <p15:guide id="14" pos="142">
          <p15:clr>
            <a:srgbClr val="A4A3A4"/>
          </p15:clr>
        </p15:guide>
        <p15:guide id="15" pos="614">
          <p15:clr>
            <a:srgbClr val="A4A3A4"/>
          </p15:clr>
        </p15:guide>
        <p15:guide id="16" pos="3915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5">
          <p15:clr>
            <a:srgbClr val="A4A3A4"/>
          </p15:clr>
        </p15:guide>
        <p15:guide id="2" pos="213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20D6"/>
    <a:srgbClr val="0066FF"/>
    <a:srgbClr val="556B56"/>
    <a:srgbClr val="CCFFFF"/>
    <a:srgbClr val="CC0000"/>
    <a:srgbClr val="660033"/>
    <a:srgbClr val="009900"/>
    <a:srgbClr val="DA2725"/>
    <a:srgbClr val="FF9900"/>
    <a:srgbClr val="5077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30" autoAdjust="0"/>
    <p:restoredTop sz="93829" autoAdjust="0"/>
  </p:normalViewPr>
  <p:slideViewPr>
    <p:cSldViewPr snapToGrid="0">
      <p:cViewPr>
        <p:scale>
          <a:sx n="116" d="100"/>
          <a:sy n="116" d="100"/>
        </p:scale>
        <p:origin x="-1026" y="72"/>
      </p:cViewPr>
      <p:guideLst>
        <p:guide orient="horz"/>
        <p:guide orient="horz" pos="1517"/>
        <p:guide orient="horz" pos="3"/>
        <p:guide orient="horz" pos="2154"/>
        <p:guide orient="horz" pos="1010"/>
        <p:guide pos="5620"/>
        <p:guide pos="148"/>
        <p:guide pos="2887"/>
        <p:guide pos="2019"/>
        <p:guide pos="2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76" d="100"/>
          <a:sy n="76" d="100"/>
        </p:scale>
        <p:origin x="-3330" y="-108"/>
      </p:cViewPr>
      <p:guideLst>
        <p:guide orient="horz" pos="3130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582" cy="497762"/>
          </a:xfrm>
          <a:prstGeom prst="rect">
            <a:avLst/>
          </a:prstGeom>
        </p:spPr>
        <p:txBody>
          <a:bodyPr vert="horz" lIns="91641" tIns="45821" rIns="91641" bIns="45821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614" y="0"/>
            <a:ext cx="2950582" cy="497762"/>
          </a:xfrm>
          <a:prstGeom prst="rect">
            <a:avLst/>
          </a:prstGeom>
        </p:spPr>
        <p:txBody>
          <a:bodyPr vert="horz" lIns="91641" tIns="45821" rIns="91641" bIns="45821" rtlCol="0"/>
          <a:lstStyle>
            <a:lvl1pPr algn="r">
              <a:defRPr sz="1200"/>
            </a:lvl1pPr>
          </a:lstStyle>
          <a:p>
            <a:fld id="{CF59A541-0937-4642-B9CF-8B940F90B2BC}" type="datetimeFigureOut">
              <a:rPr lang="ru-RU" smtClean="0"/>
              <a:pPr/>
              <a:t>10.04.2017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1575"/>
            <a:ext cx="2950582" cy="497761"/>
          </a:xfrm>
          <a:prstGeom prst="rect">
            <a:avLst/>
          </a:prstGeom>
        </p:spPr>
        <p:txBody>
          <a:bodyPr vert="horz" lIns="91641" tIns="45821" rIns="91641" bIns="45821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614" y="9441575"/>
            <a:ext cx="2950582" cy="497761"/>
          </a:xfrm>
          <a:prstGeom prst="rect">
            <a:avLst/>
          </a:prstGeom>
        </p:spPr>
        <p:txBody>
          <a:bodyPr vert="horz" lIns="91641" tIns="45821" rIns="91641" bIns="45821" rtlCol="0" anchor="b"/>
          <a:lstStyle>
            <a:lvl1pPr algn="r">
              <a:defRPr sz="1200"/>
            </a:lvl1pPr>
          </a:lstStyle>
          <a:p>
            <a:fld id="{010DB85A-6BFB-4AA5-87FF-3B51FC537B3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30057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582" cy="497762"/>
          </a:xfrm>
          <a:prstGeom prst="rect">
            <a:avLst/>
          </a:prstGeom>
        </p:spPr>
        <p:txBody>
          <a:bodyPr vert="horz" lIns="91641" tIns="45821" rIns="91641" bIns="45821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614" y="0"/>
            <a:ext cx="2950582" cy="497762"/>
          </a:xfrm>
          <a:prstGeom prst="rect">
            <a:avLst/>
          </a:prstGeom>
        </p:spPr>
        <p:txBody>
          <a:bodyPr vert="horz" lIns="91641" tIns="45821" rIns="91641" bIns="45821" rtlCol="0"/>
          <a:lstStyle>
            <a:lvl1pPr algn="r">
              <a:defRPr sz="1200"/>
            </a:lvl1pPr>
          </a:lstStyle>
          <a:p>
            <a:fld id="{A909AE1A-891E-4AD9-B412-EAA3C69B04A9}" type="datetimeFigureOut">
              <a:rPr lang="ru-RU" smtClean="0"/>
              <a:pPr/>
              <a:t>10.04.2017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70462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641" tIns="45821" rIns="91641" bIns="45821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517" y="4721582"/>
            <a:ext cx="5445756" cy="4473495"/>
          </a:xfrm>
          <a:prstGeom prst="rect">
            <a:avLst/>
          </a:prstGeom>
        </p:spPr>
        <p:txBody>
          <a:bodyPr vert="horz" lIns="91641" tIns="45821" rIns="91641" bIns="45821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1575"/>
            <a:ext cx="2950582" cy="497761"/>
          </a:xfrm>
          <a:prstGeom prst="rect">
            <a:avLst/>
          </a:prstGeom>
        </p:spPr>
        <p:txBody>
          <a:bodyPr vert="horz" lIns="91641" tIns="45821" rIns="91641" bIns="45821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614" y="9441575"/>
            <a:ext cx="2950582" cy="497761"/>
          </a:xfrm>
          <a:prstGeom prst="rect">
            <a:avLst/>
          </a:prstGeom>
        </p:spPr>
        <p:txBody>
          <a:bodyPr vert="horz" lIns="91641" tIns="45821" rIns="91641" bIns="45821" rtlCol="0" anchor="b"/>
          <a:lstStyle>
            <a:lvl1pPr algn="r">
              <a:defRPr sz="1200"/>
            </a:lvl1pPr>
          </a:lstStyle>
          <a:p>
            <a:fld id="{ACEB1050-AA26-4374-A567-F91DB2E511A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26324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7EA8E-DDBA-4EA2-96E9-9E4D2B05894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79EED-3886-4E51-86A1-0214F13A5A03}" type="datetimeFigureOut">
              <a:rPr lang="ru-RU"/>
              <a:pPr>
                <a:defRPr/>
              </a:pPr>
              <a:t>10.04.2017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8917F-F78B-49E1-B287-8033EB8DFD7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70544E-5391-4505-AD86-7795B68219D8}" type="datetimeFigureOut">
              <a:rPr lang="ru-RU"/>
              <a:pPr>
                <a:defRPr/>
              </a:pPr>
              <a:t>10.04.2017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F781C-A0BB-4728-9F28-0418E91E493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44F56E-BC05-4B0D-A622-E2EC3187AA0A}" type="datetimeFigureOut">
              <a:rPr lang="ru-RU"/>
              <a:pPr>
                <a:defRPr/>
              </a:pPr>
              <a:t>10.04.2017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1223F-4900-4170-BA34-0156F171F91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592AA-D7F1-4DA1-BAF8-EE6B703964A1}" type="datetimeFigureOut">
              <a:rPr lang="ru-RU"/>
              <a:pPr>
                <a:defRPr/>
              </a:pPr>
              <a:t>10.04.2017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B270E-A9D3-48D6-847C-280A90FCD6A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-1" y="0"/>
            <a:ext cx="9142413" cy="161925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4C5288-4108-44F4-A231-DA5505BEDF8B}" type="datetimeFigureOut">
              <a:rPr lang="ru-RU"/>
              <a:pPr>
                <a:defRPr/>
              </a:pPr>
              <a:t>10.04.2017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D1216-6F0F-4184-A66F-615EB023FF7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45217F-C68E-4F0B-AA6F-E43A35365FEB}" type="datetimeFigureOut">
              <a:rPr lang="ru-RU"/>
              <a:pPr>
                <a:defRPr/>
              </a:pPr>
              <a:t>10.04.2017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0A861-8607-40A1-8672-805EBCB7499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BF62CA-B2B9-4D22-8A3C-65B1EC38831E}" type="datetimeFigureOut">
              <a:rPr lang="ru-RU"/>
              <a:pPr>
                <a:defRPr/>
              </a:pPr>
              <a:t>10.04.2017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47273-A5ED-4B7A-B344-B7652A6C41F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DA4F38-B41A-4841-A6FC-9E7311BF6660}" type="datetimeFigureOut">
              <a:rPr lang="ru-RU"/>
              <a:pPr>
                <a:defRPr/>
              </a:pPr>
              <a:t>10.04.2017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5A621-49F2-4DA3-A7AE-3172CD61628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478190-BB94-4E72-8CBF-925EA2A48355}" type="datetimeFigureOut">
              <a:rPr lang="ru-RU"/>
              <a:pPr>
                <a:defRPr/>
              </a:pPr>
              <a:t>10.04.2017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98D69-EBF6-43CD-A2A5-BDD8B14EA0A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A5F37A-FE06-4891-9A29-931C3D318605}" type="datetimeFigureOut">
              <a:rPr lang="ru-RU"/>
              <a:pPr>
                <a:defRPr/>
              </a:pPr>
              <a:t>10.04.2017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2D0AA-3B02-482B-9040-E90205F6DD4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МОН_Логотип.wmf"/>
          <p:cNvPicPr>
            <a:picLocks noChangeAspect="1"/>
          </p:cNvPicPr>
          <p:nvPr userDrawn="1"/>
        </p:nvPicPr>
        <p:blipFill>
          <a:blip r:embed="rId13"/>
          <a:srcRect r="65645"/>
          <a:stretch>
            <a:fillRect/>
          </a:stretch>
        </p:blipFill>
        <p:spPr>
          <a:xfrm>
            <a:off x="200027" y="62865"/>
            <a:ext cx="902380" cy="852344"/>
          </a:xfrm>
          <a:prstGeom prst="rect">
            <a:avLst/>
          </a:prstGeom>
        </p:spPr>
      </p:pic>
      <p:pic>
        <p:nvPicPr>
          <p:cNvPr id="18" name="Picture 2" descr="C:\Users\zalega\Desktop\Красноярск 2015\Рисунки\Top.png"/>
          <p:cNvPicPr preferRelativeResize="0">
            <a:picLocks noChangeArrowheads="1"/>
          </p:cNvPicPr>
          <p:nvPr userDrawn="1"/>
        </p:nvPicPr>
        <p:blipFill>
          <a:blip r:embed="rId1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016000" y="6505577"/>
            <a:ext cx="8137159" cy="360000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 rot="16200000">
            <a:off x="8424374" y="5765009"/>
            <a:ext cx="72000" cy="1404000"/>
          </a:xfrm>
          <a:prstGeom prst="rect">
            <a:avLst/>
          </a:prstGeom>
          <a:solidFill>
            <a:srgbClr val="DD8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-1" y="6505577"/>
            <a:ext cx="999859" cy="352425"/>
          </a:xfrm>
          <a:prstGeom prst="rect">
            <a:avLst/>
          </a:prstGeom>
          <a:solidFill>
            <a:srgbClr val="DD8F3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 bwMode="auto">
          <a:xfrm>
            <a:off x="3343276" y="6484938"/>
            <a:ext cx="5800724" cy="40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0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1026" name="Заголовок 1"/>
          <p:cNvSpPr>
            <a:spLocks noGrp="1"/>
          </p:cNvSpPr>
          <p:nvPr userDrawn="1">
            <p:ph type="title"/>
          </p:nvPr>
        </p:nvSpPr>
        <p:spPr bwMode="auto">
          <a:xfrm>
            <a:off x="1160060" y="56644"/>
            <a:ext cx="7717239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 userDrawn="1"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C910099-E5F3-4960-89FA-DD2C751702D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9" name="Подзаголовок 2"/>
          <p:cNvSpPr txBox="1">
            <a:spLocks/>
          </p:cNvSpPr>
          <p:nvPr userDrawn="1"/>
        </p:nvSpPr>
        <p:spPr bwMode="auto">
          <a:xfrm>
            <a:off x="0" y="6490546"/>
            <a:ext cx="982766" cy="40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kumimoji="0" lang="en-US" sz="18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krao.ru</a:t>
            </a:r>
            <a:endParaRPr lang="ru-RU" sz="1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18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0" name="Подзаголовок 2"/>
          <p:cNvSpPr txBox="1">
            <a:spLocks/>
          </p:cNvSpPr>
          <p:nvPr userDrawn="1"/>
        </p:nvSpPr>
        <p:spPr bwMode="auto">
          <a:xfrm>
            <a:off x="990211" y="6503987"/>
            <a:ext cx="4402185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85725" eaLnBrk="0" hangingPunct="0">
              <a:spcBef>
                <a:spcPts val="0"/>
              </a:spcBef>
              <a:defRPr/>
            </a:pP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Красноярский край</a:t>
            </a:r>
          </a:p>
        </p:txBody>
      </p:sp>
      <p:pic>
        <p:nvPicPr>
          <p:cNvPr id="13" name="Picture 2" descr="C:\Users\zalega\Desktop\Красноярск 2015\Рисунки\Top.png"/>
          <p:cNvPicPr>
            <a:picLocks noChangeArrowheads="1"/>
          </p:cNvPicPr>
          <p:nvPr userDrawn="1"/>
        </p:nvPicPr>
        <p:blipFill>
          <a:blip r:embed="rId1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 flipV="1">
            <a:off x="0" y="961051"/>
            <a:ext cx="9153159" cy="360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lang="ru-RU" sz="3200" b="1" kern="1400" cap="all" spc="0" dirty="0" smtClean="0">
          <a:ln w="0"/>
          <a:solidFill>
            <a:srgbClr val="5077A6"/>
          </a:solidFill>
          <a:effectLst/>
          <a:latin typeface="Arial" pitchFamily="34" charset="0"/>
          <a:ea typeface="+mn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801" y="28576"/>
            <a:ext cx="1362075" cy="1171575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dirty="0"/>
          </a:p>
        </p:txBody>
      </p:sp>
      <p:sp>
        <p:nvSpPr>
          <p:cNvPr id="9" name="Подзаголовок 2"/>
          <p:cNvSpPr>
            <a:spLocks noGrp="1"/>
          </p:cNvSpPr>
          <p:nvPr>
            <p:ph type="body" idx="1"/>
          </p:nvPr>
        </p:nvSpPr>
        <p:spPr>
          <a:xfrm>
            <a:off x="1753170" y="5390850"/>
            <a:ext cx="6973168" cy="477805"/>
          </a:xfrm>
        </p:spPr>
        <p:txBody>
          <a:bodyPr anchor="t">
            <a:noAutofit/>
          </a:bodyPr>
          <a:lstStyle/>
          <a:p>
            <a:pPr algn="r">
              <a:spcBef>
                <a:spcPts val="0"/>
              </a:spcBef>
              <a:defRPr/>
            </a:pPr>
            <a:r>
              <a:rPr lang="ru-RU" dirty="0" smtClean="0">
                <a:solidFill>
                  <a:srgbClr val="4320D6"/>
                </a:solidFill>
              </a:rPr>
              <a:t>Грак Денис Валерьевич, </a:t>
            </a:r>
            <a:r>
              <a:rPr lang="ru-RU" sz="2000" dirty="0" smtClean="0">
                <a:solidFill>
                  <a:srgbClr val="4320D6"/>
                </a:solidFill>
                <a:latin typeface="Arial" pitchFamily="34" charset="0"/>
                <a:cs typeface="Arial" pitchFamily="34" charset="0"/>
              </a:rPr>
              <a:t>заместитель начальника отдела по надзору и контролю за соблюдением законодательства</a:t>
            </a:r>
            <a:endParaRPr lang="ru-RU" sz="2000" dirty="0">
              <a:solidFill>
                <a:srgbClr val="4320D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Рисунок 15" descr="МОН_Логотип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7" y="175988"/>
            <a:ext cx="3106286" cy="1008000"/>
          </a:xfrm>
          <a:prstGeom prst="rect">
            <a:avLst/>
          </a:prstGeom>
        </p:spPr>
      </p:pic>
      <p:cxnSp>
        <p:nvCxnSpPr>
          <p:cNvPr id="28" name="Прямая соединительная линия 27"/>
          <p:cNvCxnSpPr/>
          <p:nvPr/>
        </p:nvCxnSpPr>
        <p:spPr>
          <a:xfrm>
            <a:off x="1913116" y="5279403"/>
            <a:ext cx="7128000" cy="0"/>
          </a:xfrm>
          <a:prstGeom prst="line">
            <a:avLst/>
          </a:prstGeom>
          <a:ln w="28575">
            <a:solidFill>
              <a:srgbClr val="507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1228677" y="1916871"/>
            <a:ext cx="701992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4320D6"/>
                </a:solidFill>
                <a:cs typeface="Arial" panose="020B0604020202020204" pitchFamily="34" charset="0"/>
              </a:rPr>
              <a:t>Платные образовательные услуги </a:t>
            </a:r>
            <a:endParaRPr lang="ru-RU" sz="2400" b="1" dirty="0" smtClean="0">
              <a:solidFill>
                <a:srgbClr val="4320D6"/>
              </a:solidFill>
              <a:cs typeface="Arial" panose="020B0604020202020204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по </a:t>
            </a:r>
            <a:r>
              <a:rPr lang="ru-RU" sz="2400" b="1" dirty="0">
                <a:solidFill>
                  <a:srgbClr val="4320D6"/>
                </a:solidFill>
                <a:cs typeface="Arial" panose="020B0604020202020204" pitchFamily="34" charset="0"/>
              </a:rPr>
              <a:t>реализации образовательной программы профессионального обучения водителей. Договор об оказании платных образовательных услуг: форма и основания его расторжения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66439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801" y="28576"/>
            <a:ext cx="1362075" cy="1171575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 descr="МОН_Логотип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7" y="175988"/>
            <a:ext cx="3106286" cy="100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31838" y="1757234"/>
            <a:ext cx="780947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4320D6"/>
                </a:solidFill>
                <a:cs typeface="Arial" panose="020B0604020202020204" pitchFamily="34" charset="0"/>
              </a:rPr>
              <a:t>А. Отсутствие в договоре любого из вышеуказанных сведений, предусмотренных п. 12 Правил. Это также квалифицируется как нарушение правил оказания платных образовательных услуг и влечет административную ответственность по ч. 1 ст. 19.30 КоАП РФ.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31838" y="3880021"/>
            <a:ext cx="77257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Б. </a:t>
            </a:r>
            <a:r>
              <a:rPr lang="ru-RU" sz="2000" b="1" dirty="0">
                <a:solidFill>
                  <a:srgbClr val="4320D6"/>
                </a:solidFill>
                <a:cs typeface="Arial" panose="020B0604020202020204" pitchFamily="34" charset="0"/>
              </a:rPr>
              <a:t>Н</a:t>
            </a:r>
            <a:r>
              <a:rPr lang="ru-RU" sz="20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еправомерное </a:t>
            </a:r>
            <a:r>
              <a:rPr lang="ru-RU" sz="2000" b="1" dirty="0">
                <a:solidFill>
                  <a:srgbClr val="4320D6"/>
                </a:solidFill>
                <a:cs typeface="Arial" panose="020B0604020202020204" pitchFamily="34" charset="0"/>
              </a:rPr>
              <a:t>увеличение </a:t>
            </a:r>
            <a:r>
              <a:rPr lang="ru-RU" sz="20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образовательной организацией </a:t>
            </a:r>
            <a:r>
              <a:rPr lang="ru-RU" sz="2000" b="1" dirty="0">
                <a:solidFill>
                  <a:srgbClr val="4320D6"/>
                </a:solidFill>
                <a:cs typeface="Arial" panose="020B0604020202020204" pitchFamily="34" charset="0"/>
              </a:rPr>
              <a:t>стоимости обучения. </a:t>
            </a:r>
          </a:p>
        </p:txBody>
      </p:sp>
    </p:spTree>
    <p:extLst>
      <p:ext uri="{BB962C8B-B14F-4D97-AF65-F5344CB8AC3E}">
        <p14:creationId xmlns:p14="http://schemas.microsoft.com/office/powerpoint/2010/main" val="78633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801" y="28576"/>
            <a:ext cx="1362075" cy="1171575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 descr="МОН_Логотип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7" y="175988"/>
            <a:ext cx="3106286" cy="100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731838" y="1951672"/>
            <a:ext cx="77778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4320D6"/>
                </a:solidFill>
                <a:cs typeface="Arial" panose="020B0604020202020204" pitchFamily="34" charset="0"/>
              </a:rPr>
              <a:t>В. Отсутствие договора об оказании платных образовательных услуг, в том числе при реализации части образовательной </a:t>
            </a:r>
            <a:r>
              <a:rPr lang="ru-RU" sz="20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программы.</a:t>
            </a:r>
          </a:p>
          <a:p>
            <a:endParaRPr lang="ru-RU" sz="2000" dirty="0" smtClean="0"/>
          </a:p>
          <a:p>
            <a:r>
              <a:rPr lang="ru-RU" sz="2000" b="1" dirty="0">
                <a:solidFill>
                  <a:srgbClr val="4320D6"/>
                </a:solidFill>
                <a:cs typeface="Arial" panose="020B0604020202020204" pitchFamily="34" charset="0"/>
              </a:rPr>
              <a:t>Г. Включение в </a:t>
            </a:r>
            <a:r>
              <a:rPr lang="ru-RU" sz="20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договор об оказании платных образовательных услуг </a:t>
            </a:r>
            <a:r>
              <a:rPr lang="ru-RU" sz="2000" b="1" dirty="0">
                <a:solidFill>
                  <a:srgbClr val="4320D6"/>
                </a:solidFill>
                <a:cs typeface="Arial" panose="020B0604020202020204" pitchFamily="34" charset="0"/>
              </a:rPr>
              <a:t>условий, противоречащих действующему законодательству и фактически ограничивших права </a:t>
            </a:r>
            <a:r>
              <a:rPr lang="ru-RU" sz="20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обучающихся.</a:t>
            </a:r>
            <a:endParaRPr lang="ru-RU" sz="2000" b="1" dirty="0">
              <a:solidFill>
                <a:srgbClr val="4320D6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633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GRAK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5719" y="150878"/>
            <a:ext cx="6400800" cy="6320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20216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801" y="28576"/>
            <a:ext cx="1362075" cy="1171575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 descr="МОН_Логотип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7" y="175988"/>
            <a:ext cx="3106286" cy="100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70919" y="2282052"/>
            <a:ext cx="728224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4320D6"/>
                </a:solidFill>
                <a:cs typeface="Arial" panose="020B0604020202020204" pitchFamily="34" charset="0"/>
              </a:rPr>
              <a:t>Порядок и основания расторжения </a:t>
            </a:r>
            <a:r>
              <a:rPr lang="ru-RU" sz="28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договора об оказании платных образовательных услуг</a:t>
            </a:r>
            <a:endParaRPr lang="ru-RU" sz="2800" b="1" dirty="0">
              <a:solidFill>
                <a:srgbClr val="4320D6"/>
              </a:solidFill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1893" y="3977825"/>
            <a:ext cx="3622107" cy="2414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33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341" y="2397210"/>
            <a:ext cx="5209059" cy="3906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2534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801" y="28576"/>
            <a:ext cx="1362075" cy="1171575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 descr="МОН_Логотип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7" y="175988"/>
            <a:ext cx="3106286" cy="100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72159" y="1568309"/>
            <a:ext cx="70199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Почему это важно?</a:t>
            </a:r>
            <a:endParaRPr lang="ru-RU" sz="28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880285" y="2531937"/>
            <a:ext cx="766528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1. Договор об оказании платных образовательных услуг – гарантия взаимного учета интересов и «подушка безопасности» в случаях спора с потребителем услуги.</a:t>
            </a:r>
          </a:p>
          <a:p>
            <a:pPr algn="just"/>
            <a:endParaRPr lang="ru-RU" sz="2000" b="1" dirty="0">
              <a:solidFill>
                <a:srgbClr val="4320D6"/>
              </a:solidFill>
              <a:cs typeface="Arial" panose="020B0604020202020204" pitchFamily="34" charset="0"/>
            </a:endParaRPr>
          </a:p>
          <a:p>
            <a:pPr algn="just"/>
            <a:r>
              <a:rPr lang="ru-RU" sz="20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2</a:t>
            </a:r>
            <a:r>
              <a:rPr lang="ru-RU" sz="2000" b="1" dirty="0">
                <a:solidFill>
                  <a:srgbClr val="4320D6"/>
                </a:solidFill>
                <a:cs typeface="Arial" panose="020B0604020202020204" pitchFamily="34" charset="0"/>
              </a:rPr>
              <a:t>. </a:t>
            </a:r>
            <a:r>
              <a:rPr lang="ru-RU" sz="20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Несоблюдение </a:t>
            </a:r>
            <a:r>
              <a:rPr lang="ru-RU" sz="2000" b="1" dirty="0">
                <a:solidFill>
                  <a:srgbClr val="4320D6"/>
                </a:solidFill>
                <a:cs typeface="Arial" panose="020B0604020202020204" pitchFamily="34" charset="0"/>
              </a:rPr>
              <a:t>требований к содержанию договора об оказании платных образовательных услуг</a:t>
            </a:r>
            <a:r>
              <a:rPr lang="ru-RU" sz="20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 </a:t>
            </a:r>
            <a:r>
              <a:rPr lang="ru-RU" sz="2000" b="1" dirty="0">
                <a:solidFill>
                  <a:srgbClr val="4320D6"/>
                </a:solidFill>
                <a:cs typeface="Arial" panose="020B0604020202020204" pitchFamily="34" charset="0"/>
              </a:rPr>
              <a:t>рассматривается законом как административное правонарушение, предусмотренное частью 1 статьи 19.30 КоАП </a:t>
            </a:r>
            <a:r>
              <a:rPr lang="ru-RU" sz="20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РФ.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95039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801" y="28576"/>
            <a:ext cx="1362075" cy="1171575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 descr="МОН_Логотип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7" y="175988"/>
            <a:ext cx="3106286" cy="100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21490" y="1762896"/>
            <a:ext cx="755409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За 2016 </a:t>
            </a:r>
            <a:r>
              <a:rPr lang="ru-RU" sz="2800" b="1" dirty="0">
                <a:solidFill>
                  <a:srgbClr val="4320D6"/>
                </a:solidFill>
                <a:cs typeface="Arial" panose="020B0604020202020204" pitchFamily="34" charset="0"/>
              </a:rPr>
              <a:t>год министерством образования Красноярского края возбуждено 10 </a:t>
            </a:r>
            <a:r>
              <a:rPr lang="ru-RU" sz="28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дел </a:t>
            </a:r>
            <a:r>
              <a:rPr lang="ru-RU" sz="2800" b="1" dirty="0">
                <a:solidFill>
                  <a:srgbClr val="4320D6"/>
                </a:solidFill>
                <a:cs typeface="Arial" panose="020B0604020202020204" pitchFamily="34" charset="0"/>
              </a:rPr>
              <a:t>об административных </a:t>
            </a:r>
            <a:r>
              <a:rPr lang="ru-RU" sz="28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правонарушениях по ч. 1 ст. 19.30 КоАП РФ, </a:t>
            </a:r>
            <a:r>
              <a:rPr lang="ru-RU" sz="2800" b="1" dirty="0">
                <a:solidFill>
                  <a:srgbClr val="4320D6"/>
                </a:solidFill>
                <a:cs typeface="Arial" panose="020B0604020202020204" pitchFamily="34" charset="0"/>
              </a:rPr>
              <a:t>в доход казны взыскано 350 тыс. рублей штрафов</a:t>
            </a:r>
          </a:p>
        </p:txBody>
      </p:sp>
    </p:spTree>
    <p:extLst>
      <p:ext uri="{BB962C8B-B14F-4D97-AF65-F5344CB8AC3E}">
        <p14:creationId xmlns:p14="http://schemas.microsoft.com/office/powerpoint/2010/main" val="1546763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801" y="28576"/>
            <a:ext cx="1362075" cy="1171575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 descr="МОН_Логотип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7" y="175988"/>
            <a:ext cx="3106286" cy="100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21490" y="1622853"/>
            <a:ext cx="75540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Нормативная правовая база</a:t>
            </a:r>
            <a:endParaRPr lang="ru-RU" sz="2800" b="1" dirty="0">
              <a:solidFill>
                <a:srgbClr val="4320D6"/>
              </a:solidFill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90829" y="2370074"/>
            <a:ext cx="735639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4320D6"/>
                </a:solidFill>
                <a:cs typeface="Arial" panose="020B0604020202020204" pitchFamily="34" charset="0"/>
              </a:rPr>
              <a:t>Федеральный закон от 29.12.2012 № 273-ФЗ «Об образовании в Российской Федерации</a:t>
            </a:r>
            <a:r>
              <a:rPr lang="ru-RU" sz="20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»;</a:t>
            </a:r>
          </a:p>
          <a:p>
            <a:pPr algn="just"/>
            <a:endParaRPr lang="ru-RU" sz="2000" b="1" dirty="0">
              <a:solidFill>
                <a:srgbClr val="4320D6"/>
              </a:solidFill>
              <a:cs typeface="Arial" panose="020B0604020202020204" pitchFamily="34" charset="0"/>
            </a:endParaRPr>
          </a:p>
          <a:p>
            <a:pPr algn="just"/>
            <a:r>
              <a:rPr lang="ru-RU" sz="20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Правила </a:t>
            </a:r>
            <a:r>
              <a:rPr lang="ru-RU" sz="2000" b="1" dirty="0">
                <a:solidFill>
                  <a:srgbClr val="4320D6"/>
                </a:solidFill>
                <a:cs typeface="Arial" panose="020B0604020202020204" pitchFamily="34" charset="0"/>
              </a:rPr>
              <a:t>оказания платных образовательных услуг, утвержденные постановлением Правительства Российской Федерации от 15.08.2013 № </a:t>
            </a:r>
            <a:r>
              <a:rPr lang="ru-RU" sz="20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706.</a:t>
            </a:r>
            <a:endParaRPr lang="ru-RU" sz="2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6313" y="4300152"/>
            <a:ext cx="2148010" cy="2146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763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801" y="28576"/>
            <a:ext cx="1362075" cy="1171575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 descr="МОН_Логотип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7" y="175988"/>
            <a:ext cx="3106286" cy="100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239794" y="2331281"/>
            <a:ext cx="698156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пункт 12 Правил </a:t>
            </a:r>
            <a:r>
              <a:rPr lang="ru-RU" sz="2800" b="1" dirty="0">
                <a:solidFill>
                  <a:srgbClr val="4320D6"/>
                </a:solidFill>
                <a:cs typeface="Arial" panose="020B0604020202020204" pitchFamily="34" charset="0"/>
              </a:rPr>
              <a:t>оказания платных образовательных услуг, утвержденные постановлением Правительства Российской Федерации от 15.08.2013 № 706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546763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801" y="28576"/>
            <a:ext cx="1362075" cy="1171575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 descr="МОН_Логотип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7" y="175988"/>
            <a:ext cx="3106286" cy="100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23785" y="1211594"/>
            <a:ext cx="767766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4320D6"/>
                </a:solidFill>
                <a:cs typeface="Arial" panose="020B0604020202020204" pitchFamily="34" charset="0"/>
              </a:rPr>
              <a:t>а) полное наименование </a:t>
            </a:r>
            <a:r>
              <a:rPr lang="ru-RU" sz="20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автошколы</a:t>
            </a:r>
            <a:r>
              <a:rPr lang="ru-RU" sz="2000" b="1" dirty="0">
                <a:solidFill>
                  <a:srgbClr val="4320D6"/>
                </a:solidFill>
                <a:cs typeface="Arial" panose="020B0604020202020204" pitchFamily="34" charset="0"/>
              </a:rPr>
              <a:t>, или ФИО </a:t>
            </a:r>
            <a:r>
              <a:rPr lang="ru-RU" sz="20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индивидуального предпринимателя, </a:t>
            </a:r>
            <a:r>
              <a:rPr lang="ru-RU" sz="2000" b="1" dirty="0">
                <a:solidFill>
                  <a:srgbClr val="4320D6"/>
                </a:solidFill>
                <a:cs typeface="Arial" panose="020B0604020202020204" pitchFamily="34" charset="0"/>
              </a:rPr>
              <a:t>который от своего имени услуги оказывает</a:t>
            </a:r>
            <a:r>
              <a:rPr lang="ru-RU" sz="20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;</a:t>
            </a:r>
          </a:p>
          <a:p>
            <a:endParaRPr lang="ru-RU" sz="2000" b="1" dirty="0">
              <a:solidFill>
                <a:srgbClr val="4320D6"/>
              </a:solidFill>
              <a:cs typeface="Arial" panose="020B0604020202020204" pitchFamily="34" charset="0"/>
            </a:endParaRPr>
          </a:p>
          <a:p>
            <a:r>
              <a:rPr lang="ru-RU" sz="2000" b="1" dirty="0">
                <a:solidFill>
                  <a:srgbClr val="4320D6"/>
                </a:solidFill>
                <a:cs typeface="Arial" panose="020B0604020202020204" pitchFamily="34" charset="0"/>
              </a:rPr>
              <a:t>б) место нахождения или место жительства </a:t>
            </a:r>
            <a:r>
              <a:rPr lang="ru-RU" sz="20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исполнителя;</a:t>
            </a:r>
          </a:p>
          <a:p>
            <a:endParaRPr lang="ru-RU" sz="2000" b="1" dirty="0">
              <a:solidFill>
                <a:srgbClr val="4320D6"/>
              </a:solidFill>
              <a:cs typeface="Arial" panose="020B0604020202020204" pitchFamily="34" charset="0"/>
            </a:endParaRPr>
          </a:p>
          <a:p>
            <a:r>
              <a:rPr lang="ru-RU" sz="2000" b="1" dirty="0">
                <a:solidFill>
                  <a:srgbClr val="4320D6"/>
                </a:solidFill>
                <a:cs typeface="Arial" panose="020B0604020202020204" pitchFamily="34" charset="0"/>
              </a:rPr>
              <a:t>в) наименование или фамилия, имя, отчество (при наличии) заказчика, телефон </a:t>
            </a:r>
            <a:r>
              <a:rPr lang="ru-RU" sz="20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заказчика;</a:t>
            </a:r>
          </a:p>
          <a:p>
            <a:endParaRPr lang="ru-RU" sz="2000" b="1" dirty="0">
              <a:solidFill>
                <a:srgbClr val="4320D6"/>
              </a:solidFill>
              <a:cs typeface="Arial" panose="020B0604020202020204" pitchFamily="34" charset="0"/>
            </a:endParaRPr>
          </a:p>
          <a:p>
            <a:r>
              <a:rPr lang="ru-RU" sz="2000" b="1" dirty="0">
                <a:solidFill>
                  <a:srgbClr val="4320D6"/>
                </a:solidFill>
                <a:cs typeface="Arial" panose="020B0604020202020204" pitchFamily="34" charset="0"/>
              </a:rPr>
              <a:t>г) место нахождения или место жительства </a:t>
            </a:r>
            <a:r>
              <a:rPr lang="ru-RU" sz="20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заказчика;</a:t>
            </a:r>
          </a:p>
          <a:p>
            <a:endParaRPr lang="ru-RU" sz="2000" dirty="0" smtClean="0"/>
          </a:p>
          <a:p>
            <a:r>
              <a:rPr lang="ru-RU" sz="2000" b="1" dirty="0">
                <a:solidFill>
                  <a:srgbClr val="4320D6"/>
                </a:solidFill>
                <a:cs typeface="Arial" panose="020B0604020202020204" pitchFamily="34" charset="0"/>
              </a:rPr>
              <a:t>д) фамилия, имя, отчество представителя исполнителя и (или) заказчика, реквизиты документа, удостоверяющего полномочия представителя исполнителя и (или) заказчика;</a:t>
            </a:r>
          </a:p>
          <a:p>
            <a:endParaRPr lang="ru-RU" sz="2000" b="1" dirty="0">
              <a:solidFill>
                <a:srgbClr val="4320D6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6763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801" y="28576"/>
            <a:ext cx="1362075" cy="1171575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 descr="МОН_Логотип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7" y="175988"/>
            <a:ext cx="3106286" cy="100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64973" y="1357338"/>
            <a:ext cx="763647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4320D6"/>
                </a:solidFill>
                <a:cs typeface="Arial" panose="020B0604020202020204" pitchFamily="34" charset="0"/>
              </a:rPr>
              <a:t>е) фамилия, имя, отчество (при наличии) обучающегося, его место жительства, телефон (указывается в случае оказания платных образовательных услуг в пользу обучающегося, не являющегося заказчиком по договору);</a:t>
            </a:r>
          </a:p>
          <a:p>
            <a:endParaRPr lang="ru-RU" sz="2000" b="1" dirty="0">
              <a:solidFill>
                <a:srgbClr val="4320D6"/>
              </a:solidFill>
              <a:cs typeface="Arial" panose="020B0604020202020204" pitchFamily="34" charset="0"/>
            </a:endParaRPr>
          </a:p>
          <a:p>
            <a:r>
              <a:rPr lang="ru-RU" sz="2000" b="1" dirty="0">
                <a:solidFill>
                  <a:srgbClr val="4320D6"/>
                </a:solidFill>
                <a:cs typeface="Arial" panose="020B0604020202020204" pitchFamily="34" charset="0"/>
              </a:rPr>
              <a:t>ж) права, обязанности и ответственность исполнителя, заказчика и обучающегося;</a:t>
            </a:r>
          </a:p>
          <a:p>
            <a:endParaRPr lang="ru-RU" sz="2000" b="1" dirty="0">
              <a:solidFill>
                <a:srgbClr val="4320D6"/>
              </a:solidFill>
              <a:cs typeface="Arial" panose="020B0604020202020204" pitchFamily="34" charset="0"/>
            </a:endParaRPr>
          </a:p>
          <a:p>
            <a:r>
              <a:rPr lang="ru-RU" sz="2000" b="1" dirty="0">
                <a:solidFill>
                  <a:srgbClr val="4320D6"/>
                </a:solidFill>
                <a:cs typeface="Arial" panose="020B0604020202020204" pitchFamily="34" charset="0"/>
              </a:rPr>
              <a:t>з) полная стоимость образовательных услуг, порядок их оплаты;</a:t>
            </a:r>
          </a:p>
          <a:p>
            <a:endParaRPr lang="ru-RU" sz="2000" b="1" dirty="0">
              <a:solidFill>
                <a:srgbClr val="4320D6"/>
              </a:solidFill>
              <a:cs typeface="Arial" panose="020B0604020202020204" pitchFamily="34" charset="0"/>
            </a:endParaRPr>
          </a:p>
          <a:p>
            <a:r>
              <a:rPr lang="ru-RU" sz="2000" b="1" dirty="0">
                <a:solidFill>
                  <a:srgbClr val="4320D6"/>
                </a:solidFill>
                <a:cs typeface="Arial" panose="020B0604020202020204" pitchFamily="34" charset="0"/>
              </a:rPr>
              <a:t>и) сведения о лицензии на осуществление образовательной деятельности (наименование лицензирующего органа, номер и дата регистрации лицензии);</a:t>
            </a:r>
          </a:p>
        </p:txBody>
      </p:sp>
    </p:spTree>
    <p:extLst>
      <p:ext uri="{BB962C8B-B14F-4D97-AF65-F5344CB8AC3E}">
        <p14:creationId xmlns:p14="http://schemas.microsoft.com/office/powerpoint/2010/main" val="1546763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801" y="28576"/>
            <a:ext cx="1362075" cy="1171575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 descr="МОН_Логотип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7" y="175988"/>
            <a:ext cx="3106286" cy="100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893804" y="1324387"/>
            <a:ext cx="8134865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4320D6"/>
                </a:solidFill>
                <a:cs typeface="Arial" panose="020B0604020202020204" pitchFamily="34" charset="0"/>
              </a:rPr>
              <a:t>к) вид, уровень и (или) направленность образовательной программы (часть образовательной программы определенного уровня, вида и (или) направленности);</a:t>
            </a:r>
          </a:p>
          <a:p>
            <a:endParaRPr lang="ru-RU" sz="2000" b="1" dirty="0">
              <a:solidFill>
                <a:srgbClr val="4320D6"/>
              </a:solidFill>
              <a:cs typeface="Arial" panose="020B0604020202020204" pitchFamily="34" charset="0"/>
            </a:endParaRPr>
          </a:p>
          <a:p>
            <a:r>
              <a:rPr lang="ru-RU" sz="2000" b="1" dirty="0">
                <a:solidFill>
                  <a:srgbClr val="4320D6"/>
                </a:solidFill>
                <a:cs typeface="Arial" panose="020B0604020202020204" pitchFamily="34" charset="0"/>
              </a:rPr>
              <a:t>л) форма обучения;</a:t>
            </a:r>
          </a:p>
          <a:p>
            <a:endParaRPr lang="ru-RU" sz="2000" b="1" dirty="0">
              <a:solidFill>
                <a:srgbClr val="4320D6"/>
              </a:solidFill>
              <a:cs typeface="Arial" panose="020B0604020202020204" pitchFamily="34" charset="0"/>
            </a:endParaRPr>
          </a:p>
          <a:p>
            <a:r>
              <a:rPr lang="ru-RU" sz="2000" b="1" dirty="0">
                <a:solidFill>
                  <a:srgbClr val="4320D6"/>
                </a:solidFill>
                <a:cs typeface="Arial" panose="020B0604020202020204" pitchFamily="34" charset="0"/>
              </a:rPr>
              <a:t>м) сроки освоения образовательной программы (продолжительность обучения);</a:t>
            </a:r>
          </a:p>
          <a:p>
            <a:endParaRPr lang="ru-RU" sz="2000" b="1" dirty="0">
              <a:solidFill>
                <a:srgbClr val="4320D6"/>
              </a:solidFill>
              <a:cs typeface="Arial" panose="020B0604020202020204" pitchFamily="34" charset="0"/>
            </a:endParaRPr>
          </a:p>
          <a:p>
            <a:r>
              <a:rPr lang="ru-RU" sz="2000" b="1" dirty="0">
                <a:solidFill>
                  <a:srgbClr val="4320D6"/>
                </a:solidFill>
                <a:cs typeface="Arial" panose="020B0604020202020204" pitchFamily="34" charset="0"/>
              </a:rPr>
              <a:t>н) вид документа (при наличии), выдаваемого обучающемуся после успешного освоения им соответствующей образовательной программы (части образовательной программы); </a:t>
            </a:r>
          </a:p>
          <a:p>
            <a:endParaRPr lang="ru-RU" sz="2000" b="1" dirty="0">
              <a:solidFill>
                <a:srgbClr val="4320D6"/>
              </a:solidFill>
              <a:cs typeface="Arial" panose="020B0604020202020204" pitchFamily="34" charset="0"/>
            </a:endParaRPr>
          </a:p>
          <a:p>
            <a:r>
              <a:rPr lang="ru-RU" sz="2000" b="1" dirty="0">
                <a:solidFill>
                  <a:srgbClr val="4320D6"/>
                </a:solidFill>
                <a:cs typeface="Arial" panose="020B0604020202020204" pitchFamily="34" charset="0"/>
              </a:rPr>
              <a:t>о) порядок изменения и расторжения </a:t>
            </a:r>
            <a:r>
              <a:rPr lang="ru-RU" sz="20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договора</a:t>
            </a:r>
            <a:r>
              <a:rPr lang="ru-RU" sz="2000" b="1" dirty="0">
                <a:solidFill>
                  <a:srgbClr val="4320D6"/>
                </a:solidFill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46763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801" y="28576"/>
            <a:ext cx="1362075" cy="1171575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 descr="МОН_Логотип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7" y="175988"/>
            <a:ext cx="3106286" cy="100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03406" y="2315003"/>
            <a:ext cx="67179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4320D6"/>
                </a:solidFill>
                <a:cs typeface="Arial" panose="020B0604020202020204" pitchFamily="34" charset="0"/>
              </a:rPr>
              <a:t>Типичные нарушения </a:t>
            </a:r>
            <a:r>
              <a:rPr lang="ru-RU" sz="28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законодательства в </a:t>
            </a:r>
            <a:r>
              <a:rPr lang="ru-RU" sz="2800" b="1" dirty="0">
                <a:solidFill>
                  <a:srgbClr val="4320D6"/>
                </a:solidFill>
                <a:cs typeface="Arial" panose="020B0604020202020204" pitchFamily="34" charset="0"/>
              </a:rPr>
              <a:t>сфере </a:t>
            </a:r>
            <a:r>
              <a:rPr lang="ru-RU" sz="28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оказания платных </a:t>
            </a:r>
            <a:r>
              <a:rPr lang="ru-RU" sz="2800" b="1" dirty="0">
                <a:solidFill>
                  <a:srgbClr val="4320D6"/>
                </a:solidFill>
                <a:cs typeface="Arial" panose="020B0604020202020204" pitchFamily="34" charset="0"/>
              </a:rPr>
              <a:t>образовательных услуг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1" y="3792486"/>
            <a:ext cx="2313458" cy="2713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924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07004"/>
        </a:solidFill>
        <a:ln w="38100"/>
      </a:spPr>
      <a:bodyPr lIns="36000" tIns="36000" rIns="36000" bIns="36000" anchor="ctr"/>
      <a:lstStyle/>
      <a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32008</TotalTime>
  <Words>514</Words>
  <Application>Microsoft Office PowerPoint</Application>
  <PresentationFormat>Экран (4:3)</PresentationFormat>
  <Paragraphs>45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Мелькикян Марина Аркадьевна</dc:creator>
  <cp:lastModifiedBy>GRAK</cp:lastModifiedBy>
  <cp:revision>4298</cp:revision>
  <cp:lastPrinted>2016-11-16T09:51:42Z</cp:lastPrinted>
  <dcterms:created xsi:type="dcterms:W3CDTF">2011-03-04T05:46:20Z</dcterms:created>
  <dcterms:modified xsi:type="dcterms:W3CDTF">2017-04-10T07:53:36Z</dcterms:modified>
</cp:coreProperties>
</file>