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1412" r:id="rId2"/>
    <p:sldId id="1452" r:id="rId3"/>
    <p:sldId id="1453" r:id="rId4"/>
    <p:sldId id="1454" r:id="rId5"/>
    <p:sldId id="1455" r:id="rId6"/>
    <p:sldId id="1456" r:id="rId7"/>
    <p:sldId id="1457" r:id="rId8"/>
    <p:sldId id="1458" r:id="rId9"/>
    <p:sldId id="1459" r:id="rId10"/>
    <p:sldId id="1460" r:id="rId11"/>
    <p:sldId id="1461" r:id="rId12"/>
    <p:sldId id="1462" r:id="rId13"/>
    <p:sldId id="1463" r:id="rId14"/>
    <p:sldId id="1465" r:id="rId15"/>
    <p:sldId id="1466" r:id="rId16"/>
    <p:sldId id="1467" r:id="rId17"/>
    <p:sldId id="1468" r:id="rId18"/>
    <p:sldId id="1469" r:id="rId19"/>
    <p:sldId id="1470" r:id="rId20"/>
    <p:sldId id="1472" r:id="rId21"/>
    <p:sldId id="1471" r:id="rId22"/>
    <p:sldId id="1473" r:id="rId23"/>
    <p:sldId id="1474" r:id="rId24"/>
    <p:sldId id="1475" r:id="rId25"/>
    <p:sldId id="1002" r:id="rId26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0D6"/>
    <a:srgbClr val="0066FF"/>
    <a:srgbClr val="556B56"/>
    <a:srgbClr val="CCFFFF"/>
    <a:srgbClr val="CC0000"/>
    <a:srgbClr val="660033"/>
    <a:srgbClr val="009900"/>
    <a:srgbClr val="DA2725"/>
    <a:srgbClr val="FF9900"/>
    <a:srgbClr val="507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3829" autoAdjust="0"/>
  </p:normalViewPr>
  <p:slideViewPr>
    <p:cSldViewPr snapToGrid="0">
      <p:cViewPr>
        <p:scale>
          <a:sx n="100" d="100"/>
          <a:sy n="100" d="100"/>
        </p:scale>
        <p:origin x="-2106" y="-414"/>
      </p:cViewPr>
      <p:guideLst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30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1" tIns="45821" rIns="91641" bIns="4582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7" y="4721582"/>
            <a:ext cx="5445756" cy="4473495"/>
          </a:xfrm>
          <a:prstGeom prst="rect">
            <a:avLst/>
          </a:prstGeom>
        </p:spPr>
        <p:txBody>
          <a:bodyPr vert="horz" lIns="91641" tIns="45821" rIns="91641" bIns="4582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70462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/>
              <a:pPr>
                <a:defRPr/>
              </a:pPr>
              <a:t>10.04.2017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1913116" y="5079995"/>
            <a:ext cx="7050585" cy="1311280"/>
          </a:xfrm>
        </p:spPr>
        <p:txBody>
          <a:bodyPr anchor="t">
            <a:no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dirty="0" smtClean="0">
                <a:solidFill>
                  <a:srgbClr val="4320D6"/>
                </a:solidFill>
              </a:rPr>
              <a:t>Рубцов Иван </a:t>
            </a:r>
            <a:r>
              <a:rPr lang="ru-RU" dirty="0" smtClean="0">
                <a:solidFill>
                  <a:srgbClr val="4320D6"/>
                </a:solidFill>
              </a:rPr>
              <a:t>Валерьевич</a:t>
            </a:r>
          </a:p>
          <a:p>
            <a:pPr algn="r">
              <a:spcBef>
                <a:spcPts val="0"/>
              </a:spcBef>
              <a:defRPr/>
            </a:pPr>
            <a:r>
              <a:rPr lang="ru-RU" dirty="0" smtClean="0">
                <a:solidFill>
                  <a:srgbClr val="4320D6"/>
                </a:solidFill>
              </a:rPr>
              <a:t> </a:t>
            </a:r>
          </a:p>
          <a:p>
            <a:pPr algn="r">
              <a:spcBef>
                <a:spcPts val="0"/>
              </a:spcBef>
              <a:defRPr/>
            </a:pPr>
            <a:r>
              <a:rPr lang="ru-RU" sz="2000" dirty="0" smtClean="0">
                <a:solidFill>
                  <a:srgbClr val="4320D6"/>
                </a:solidFill>
                <a:latin typeface="Arial" pitchFamily="34" charset="0"/>
                <a:cs typeface="Arial" pitchFamily="34" charset="0"/>
              </a:rPr>
              <a:t>консультант – юрист отдела по надзору и контролю </a:t>
            </a:r>
          </a:p>
          <a:p>
            <a:pPr algn="r">
              <a:spcBef>
                <a:spcPts val="0"/>
              </a:spcBef>
              <a:defRPr/>
            </a:pPr>
            <a:r>
              <a:rPr lang="ru-RU" sz="2000" dirty="0" smtClean="0">
                <a:solidFill>
                  <a:srgbClr val="4320D6"/>
                </a:solidFill>
                <a:latin typeface="Arial" pitchFamily="34" charset="0"/>
                <a:cs typeface="Arial" pitchFamily="34" charset="0"/>
              </a:rPr>
              <a:t>за соблюдением законодательства</a:t>
            </a:r>
            <a:endParaRPr lang="ru-RU" sz="2000" dirty="0">
              <a:solidFill>
                <a:srgbClr val="4320D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079995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504825" y="1350005"/>
            <a:ext cx="82105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sz="3600" b="1" dirty="0">
                <a:solidFill>
                  <a:srgbClr val="4320D6"/>
                </a:solidFill>
                <a:cs typeface="Arial" panose="020B0604020202020204" pitchFamily="34" charset="0"/>
              </a:rPr>
              <a:t>«Отдельные вопросы соблюдения условий реализации образовательных программ подготовки водителей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643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30" y="1569432"/>
            <a:ext cx="809779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4. Недобросовестная конкуренция, демпинг цен</a:t>
            </a:r>
          </a:p>
          <a:p>
            <a:pPr algn="ctr">
              <a:spcAft>
                <a:spcPts val="0"/>
              </a:spcAft>
            </a:pPr>
            <a:endParaRPr lang="ru-RU" sz="34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endParaRPr lang="ru-RU" sz="34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endParaRPr lang="ru-RU" sz="34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«На подготовку водителей установят минимальные цены»</a:t>
            </a:r>
            <a:endParaRPr lang="ru-RU" sz="36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 descr="C:\Users\Ivan\Desktop\28627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963" y="2910015"/>
            <a:ext cx="5386388" cy="183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11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949" y="1517363"/>
            <a:ext cx="83629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5. Постановление 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Правительства РФ от 26.08.2013 № 729 «О федеральной информационной системе «Федеральный реестр сведений о документах об образовании и (или) квалификации, документах об обучении»</a:t>
            </a:r>
            <a:endParaRPr lang="ru-RU" sz="36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56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r="733" b="1381"/>
          <a:stretch/>
        </p:blipFill>
        <p:spPr>
          <a:xfrm>
            <a:off x="206869" y="1120347"/>
            <a:ext cx="8718055" cy="512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15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949" y="1279238"/>
            <a:ext cx="83629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6. П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рофессиональный стандарт </a:t>
            </a:r>
            <a:r>
              <a:rPr lang="ru-RU" sz="3600" b="1" dirty="0">
                <a:solidFill>
                  <a:srgbClr val="4320D6"/>
                </a:solidFill>
                <a:cs typeface="Arial" panose="020B0604020202020204" pitchFamily="34" charset="0"/>
              </a:rPr>
              <a:t>«Мастер производственного обучения вождению транспортных средств соответствующих категорий и подкатегорий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…</a:t>
            </a:r>
          </a:p>
          <a:p>
            <a:pPr algn="ctr">
              <a:spcAft>
                <a:spcPts val="0"/>
              </a:spcAft>
            </a:pPr>
            <a:r>
              <a:rPr lang="ru-RU" sz="5400" b="1" i="1" dirty="0">
                <a:solidFill>
                  <a:srgbClr val="4320D6"/>
                </a:solidFill>
                <a:cs typeface="Arial" panose="020B0604020202020204" pitchFamily="34" charset="0"/>
              </a:rPr>
              <a:t>п</a:t>
            </a:r>
            <a:r>
              <a:rPr lang="ru-RU" sz="5400" b="1" i="1" dirty="0" smtClean="0">
                <a:solidFill>
                  <a:srgbClr val="4320D6"/>
                </a:solidFill>
                <a:cs typeface="Arial" panose="020B0604020202020204" pitchFamily="34" charset="0"/>
              </a:rPr>
              <a:t>оследняя стадия утверждения</a:t>
            </a:r>
            <a:endParaRPr lang="ru-RU" sz="5400" b="1" i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65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6249" y="1183988"/>
            <a:ext cx="73975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Кто 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и по какой программе готовит мастеров производственного обучения?</a:t>
            </a:r>
            <a:endParaRPr lang="ru-RU" sz="36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2" descr="C:\Users\Ivan\Desktop\Bingu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845" y="3277523"/>
            <a:ext cx="2428987" cy="272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19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5547" y="1183988"/>
            <a:ext cx="776828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Приказ </a:t>
            </a:r>
            <a:r>
              <a:rPr lang="ru-RU" sz="2800" b="1" dirty="0" err="1">
                <a:solidFill>
                  <a:srgbClr val="4320D6"/>
                </a:solidFill>
                <a:cs typeface="Arial" panose="020B0604020202020204" pitchFamily="34" charset="0"/>
              </a:rPr>
              <a:t>Минобрнауки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 России от 29.10.2013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№ 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1199 «Об утверждении перечней профессий и специальностей среднего профессионального образования»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ПЕРЕЧЕНЬ </a:t>
            </a:r>
            <a:r>
              <a:rPr lang="ru-RU" sz="3200" b="1" dirty="0">
                <a:solidFill>
                  <a:srgbClr val="4320D6"/>
                </a:solidFill>
                <a:cs typeface="Arial" panose="020B0604020202020204" pitchFamily="34" charset="0"/>
              </a:rPr>
              <a:t>СПЕЦИАЛЬНОСТЕЙ СРЕДНЕГО ПРОФЕССИОНАЛЬНОГО </a:t>
            </a:r>
            <a:r>
              <a:rPr lang="ru-RU" sz="32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ОБРАЗОВАНИЯ</a:t>
            </a:r>
            <a:endParaRPr lang="ru-RU" sz="32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620380"/>
              </p:ext>
            </p:extLst>
          </p:nvPr>
        </p:nvGraphicFramePr>
        <p:xfrm>
          <a:off x="744860" y="5025138"/>
          <a:ext cx="7909654" cy="10759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6121"/>
                <a:gridCol w="3088977"/>
                <a:gridCol w="271455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44.02.06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Профессиональное обучение (по отраслям)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Мастер производственного </a:t>
                      </a:r>
                      <a:r>
                        <a:rPr lang="ru-RU" sz="1800" dirty="0" smtClean="0">
                          <a:effectLst/>
                        </a:rPr>
                        <a:t>обучения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04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50" y="1356983"/>
            <a:ext cx="858202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000" b="1" dirty="0">
                <a:solidFill>
                  <a:srgbClr val="4320D6"/>
                </a:solidFill>
                <a:cs typeface="Arial" panose="020B0604020202020204" pitchFamily="34" charset="0"/>
              </a:rPr>
              <a:t>Приказ </a:t>
            </a:r>
            <a:r>
              <a:rPr lang="ru-RU" sz="3000" b="1" dirty="0" err="1">
                <a:solidFill>
                  <a:srgbClr val="4320D6"/>
                </a:solidFill>
                <a:cs typeface="Arial" panose="020B0604020202020204" pitchFamily="34" charset="0"/>
              </a:rPr>
              <a:t>Минобрнауки</a:t>
            </a:r>
            <a:r>
              <a:rPr lang="ru-RU" sz="3000" b="1" dirty="0">
                <a:solidFill>
                  <a:srgbClr val="4320D6"/>
                </a:solidFill>
                <a:cs typeface="Arial" panose="020B0604020202020204" pitchFamily="34" charset="0"/>
              </a:rPr>
              <a:t> России от </a:t>
            </a:r>
            <a:r>
              <a:rPr lang="ru-RU" sz="3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27.10.2014 № </a:t>
            </a:r>
            <a:r>
              <a:rPr lang="ru-RU" sz="3000" b="1" dirty="0">
                <a:solidFill>
                  <a:srgbClr val="4320D6"/>
                </a:solidFill>
                <a:cs typeface="Arial" panose="020B0604020202020204" pitchFamily="34" charset="0"/>
              </a:rPr>
              <a:t>1386 </a:t>
            </a:r>
            <a:r>
              <a:rPr lang="ru-RU" sz="3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«Об </a:t>
            </a:r>
            <a:r>
              <a:rPr lang="ru-RU" sz="3000" b="1" dirty="0">
                <a:solidFill>
                  <a:srgbClr val="4320D6"/>
                </a:solidFill>
                <a:cs typeface="Arial" panose="020B0604020202020204" pitchFamily="34" charset="0"/>
              </a:rPr>
              <a:t>утверждении федерального государственного образовательного стандарта среднего профессионального образования по специальности 44.02.06 Профессиональное обучение (по отраслям</a:t>
            </a:r>
            <a:r>
              <a:rPr lang="ru-RU" sz="3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)»</a:t>
            </a:r>
            <a:endParaRPr lang="ru-RU" sz="30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154319"/>
              </p:ext>
            </p:extLst>
          </p:nvPr>
        </p:nvGraphicFramePr>
        <p:xfrm>
          <a:off x="688868" y="4680971"/>
          <a:ext cx="7851987" cy="1575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04295"/>
                <a:gridCol w="2610812"/>
                <a:gridCol w="2636880"/>
              </a:tblGrid>
              <a:tr h="5379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образования, необходимый для приема на обучение по ППССЗ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квалификации углубленной подготовки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Срок получения СПО по ППССЗ углубленной подготовки в очной форме </a:t>
                      </a:r>
                      <a:r>
                        <a:rPr lang="ru-RU" sz="1400" dirty="0" smtClean="0">
                          <a:effectLst/>
                        </a:rPr>
                        <a:t>обучения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227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среднее общее образование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Мастер производственного </a:t>
                      </a:r>
                      <a:r>
                        <a:rPr lang="ru-RU" sz="1400" dirty="0" smtClean="0">
                          <a:effectLst/>
                        </a:rPr>
                        <a:t>обучения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 года 10 месяцев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363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основное общее </a:t>
                      </a:r>
                      <a:r>
                        <a:rPr lang="ru-RU" sz="1400" dirty="0" smtClean="0">
                          <a:effectLst/>
                        </a:rPr>
                        <a:t>образование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 года 10 </a:t>
                      </a:r>
                      <a:r>
                        <a:rPr lang="ru-RU" sz="1400" dirty="0" smtClean="0">
                          <a:effectLst/>
                        </a:rPr>
                        <a:t>месяцев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5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6248" y="1393538"/>
            <a:ext cx="739757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Профессиональный стандарт </a:t>
            </a:r>
            <a:r>
              <a:rPr lang="ru-RU" sz="3200" b="1" dirty="0">
                <a:solidFill>
                  <a:srgbClr val="4320D6"/>
                </a:solidFill>
                <a:cs typeface="Arial" panose="020B0604020202020204" pitchFamily="34" charset="0"/>
              </a:rPr>
              <a:t>«Педагог профессионального обучения, профессионального образования и дополнительного профессионального образования</a:t>
            </a:r>
            <a:r>
              <a:rPr lang="ru-RU" sz="32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», утвержденный приказом </a:t>
            </a:r>
            <a:r>
              <a:rPr lang="ru-RU" sz="3200" b="1" dirty="0">
                <a:solidFill>
                  <a:srgbClr val="4320D6"/>
                </a:solidFill>
                <a:cs typeface="Arial" panose="020B0604020202020204" pitchFamily="34" charset="0"/>
              </a:rPr>
              <a:t>Минтруда России </a:t>
            </a:r>
            <a:r>
              <a:rPr lang="ru-RU" sz="32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от 08.09.2015 № 608н</a:t>
            </a:r>
          </a:p>
          <a:p>
            <a:pPr algn="ctr">
              <a:spcAft>
                <a:spcPts val="0"/>
              </a:spcAft>
            </a:pPr>
            <a:endParaRPr lang="ru-RU" sz="20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4320D6"/>
                </a:solidFill>
                <a:cs typeface="Arial" panose="020B0604020202020204" pitchFamily="34" charset="0"/>
              </a:rPr>
              <a:t>Вступил в силу с 01.01.2017</a:t>
            </a:r>
            <a:endParaRPr lang="ru-RU" sz="4000" b="1" i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13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375" y="1183988"/>
            <a:ext cx="84772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Проект </a:t>
            </a:r>
            <a:r>
              <a:rPr lang="ru-RU" sz="4000" b="1" dirty="0">
                <a:solidFill>
                  <a:srgbClr val="4320D6"/>
                </a:solidFill>
                <a:cs typeface="Arial" panose="020B0604020202020204" pitchFamily="34" charset="0"/>
              </a:rPr>
              <a:t>Приказа Минтруда России «Об утверждении профессионального стандарта </a:t>
            </a:r>
            <a:r>
              <a:rPr lang="ru-RU" sz="4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«Мастер </a:t>
            </a:r>
            <a:r>
              <a:rPr lang="ru-RU" sz="4000" b="1" dirty="0">
                <a:solidFill>
                  <a:srgbClr val="4320D6"/>
                </a:solidFill>
                <a:cs typeface="Arial" panose="020B0604020202020204" pitchFamily="34" charset="0"/>
              </a:rPr>
              <a:t>производственного обучения вождению транспортных средств соответствующих категорий и подкатегорий»</a:t>
            </a:r>
          </a:p>
        </p:txBody>
      </p:sp>
    </p:spTree>
    <p:extLst>
      <p:ext uri="{BB962C8B-B14F-4D97-AF65-F5344CB8AC3E}">
        <p14:creationId xmlns:p14="http://schemas.microsoft.com/office/powerpoint/2010/main" val="115849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9758" t="26837" r="15564" b="2845"/>
          <a:stretch/>
        </p:blipFill>
        <p:spPr bwMode="auto">
          <a:xfrm>
            <a:off x="231689" y="1097690"/>
            <a:ext cx="8807536" cy="51030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330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>
                <a:solidFill>
                  <a:srgbClr val="7030A0"/>
                </a:solidFill>
              </a:rPr>
              <a:t>Всероссийский научно-практический семинар-совещание руководящих работников автошкол</a:t>
            </a:r>
            <a:r>
              <a:rPr lang="ru-RU" sz="2000" dirty="0" smtClean="0">
                <a:solidFill>
                  <a:srgbClr val="7030A0"/>
                </a:solidFill>
              </a:rPr>
              <a:t>: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250" y="1428751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4320D6"/>
                </a:solidFill>
                <a:latin typeface="Arial" charset="0"/>
              </a:rPr>
              <a:t>«Актуальные вопросы развития системы профессионального обучения и допуска водителей к управлению транспортными средствами</a:t>
            </a:r>
            <a:r>
              <a:rPr lang="ru-RU" sz="3600" b="1" dirty="0" smtClean="0">
                <a:solidFill>
                  <a:srgbClr val="4320D6"/>
                </a:solidFill>
                <a:latin typeface="Arial" charset="0"/>
              </a:rPr>
              <a:t>»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4320D6"/>
              </a:solidFill>
              <a:latin typeface="Arial" charset="0"/>
            </a:endParaRP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4320D6"/>
                </a:solidFill>
                <a:latin typeface="Arial" charset="0"/>
              </a:rPr>
              <a:t>Март 2017 г. Коломна</a:t>
            </a:r>
            <a:endParaRPr lang="ru-RU" sz="3600" b="1" i="1" dirty="0">
              <a:solidFill>
                <a:srgbClr val="4320D6"/>
              </a:solidFill>
              <a:latin typeface="Arial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0079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3879" t="17506" r="19872" b="5033"/>
          <a:stretch/>
        </p:blipFill>
        <p:spPr bwMode="auto">
          <a:xfrm>
            <a:off x="1545812" y="1088738"/>
            <a:ext cx="6693313" cy="52930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756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7139" t="26258" r="2340" b="27762"/>
          <a:stretch/>
        </p:blipFill>
        <p:spPr bwMode="auto">
          <a:xfrm>
            <a:off x="229627" y="1872049"/>
            <a:ext cx="8819121" cy="31221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035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2893" t="20350" r="19257" b="3063"/>
          <a:stretch/>
        </p:blipFill>
        <p:spPr bwMode="auto">
          <a:xfrm>
            <a:off x="1517651" y="1174463"/>
            <a:ext cx="6845299" cy="5102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569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2524" t="16411" r="18855" b="2800"/>
          <a:stretch/>
        </p:blipFill>
        <p:spPr bwMode="auto">
          <a:xfrm>
            <a:off x="1374776" y="1212563"/>
            <a:ext cx="6797674" cy="50644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2650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НОВЫЙ Профессиональный стандарт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3632" t="16411" r="19339" b="2786"/>
          <a:stretch/>
        </p:blipFill>
        <p:spPr bwMode="auto">
          <a:xfrm>
            <a:off x="1470026" y="1250662"/>
            <a:ext cx="6664324" cy="51120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2650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57231" y="1752968"/>
            <a:ext cx="7717239" cy="2561968"/>
          </a:xfrm>
        </p:spPr>
        <p:txBody>
          <a:bodyPr/>
          <a:lstStyle/>
          <a:p>
            <a:r>
              <a:rPr lang="ru-RU" dirty="0" smtClean="0">
                <a:solidFill>
                  <a:srgbClr val="0066FF"/>
                </a:solidFill>
              </a:rPr>
              <a:t>Вперед, ДРУЗЬЯ! </a:t>
            </a:r>
            <a:br>
              <a:rPr lang="ru-RU" dirty="0" smtClean="0">
                <a:solidFill>
                  <a:srgbClr val="0066FF"/>
                </a:solidFill>
              </a:rPr>
            </a:br>
            <a:r>
              <a:rPr lang="ru-RU" dirty="0" smtClean="0">
                <a:solidFill>
                  <a:srgbClr val="0066FF"/>
                </a:solidFill>
              </a:rPr>
              <a:t/>
            </a:r>
            <a:br>
              <a:rPr lang="ru-RU" dirty="0" smtClean="0">
                <a:solidFill>
                  <a:srgbClr val="0066FF"/>
                </a:solidFill>
              </a:rPr>
            </a:br>
            <a:r>
              <a:rPr lang="ru-RU" dirty="0">
                <a:solidFill>
                  <a:srgbClr val="0066FF"/>
                </a:solidFill>
              </a:rPr>
              <a:t> </a:t>
            </a:r>
            <a:r>
              <a:rPr lang="ru-RU" dirty="0" smtClean="0">
                <a:solidFill>
                  <a:srgbClr val="0066FF"/>
                </a:solidFill>
              </a:rPr>
              <a:t>ВПЕРЕДИ НАС ЖДЕТ…</a:t>
            </a:r>
            <a:endParaRPr lang="ru-RU" dirty="0">
              <a:solidFill>
                <a:srgbClr val="0066FF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42" name="Picture 2" descr="C:\Users\Ivan\Desktop\28-iyulya-157208-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3" b="7298"/>
          <a:stretch/>
        </p:blipFill>
        <p:spPr bwMode="auto">
          <a:xfrm>
            <a:off x="5553158" y="2294104"/>
            <a:ext cx="3469942" cy="344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9"/>
          <p:cNvSpPr txBox="1">
            <a:spLocks/>
          </p:cNvSpPr>
          <p:nvPr/>
        </p:nvSpPr>
        <p:spPr bwMode="auto">
          <a:xfrm>
            <a:off x="1176381" y="146599"/>
            <a:ext cx="7717239" cy="62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dirty="0" smtClean="0">
                <a:solidFill>
                  <a:srgbClr val="0066FF"/>
                </a:solidFill>
              </a:rPr>
              <a:t>Спасибо за внимание!</a:t>
            </a:r>
            <a:endParaRPr lang="ru-RU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>
                <a:solidFill>
                  <a:srgbClr val="7030A0"/>
                </a:solidFill>
              </a:rPr>
              <a:t>Всероссийский научно-практический семинар-совещание руководящих работников автошкол</a:t>
            </a:r>
            <a:r>
              <a:rPr lang="ru-RU" sz="2000" dirty="0" smtClean="0">
                <a:solidFill>
                  <a:srgbClr val="7030A0"/>
                </a:solidFill>
              </a:rPr>
              <a:t>: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" y="126682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4320D6"/>
                </a:solidFill>
              </a:rPr>
              <a:t>План мероприятий на 2017 год </a:t>
            </a:r>
            <a:endParaRPr lang="ru-RU" sz="4000" b="1" dirty="0" smtClean="0">
              <a:solidFill>
                <a:srgbClr val="4320D6"/>
              </a:solidFill>
            </a:endParaRPr>
          </a:p>
          <a:p>
            <a:pPr marL="0" indent="0" algn="ctr">
              <a:buNone/>
            </a:pPr>
            <a:endParaRPr lang="ru-RU" sz="3000" b="1" dirty="0" smtClean="0">
              <a:solidFill>
                <a:srgbClr val="4320D6"/>
              </a:solidFill>
            </a:endParaRPr>
          </a:p>
          <a:p>
            <a:pPr marL="0" indent="0" algn="ctr">
              <a:buNone/>
            </a:pPr>
            <a:r>
              <a:rPr lang="ru-RU" sz="3000" b="1" dirty="0" smtClean="0">
                <a:solidFill>
                  <a:srgbClr val="4320D6"/>
                </a:solidFill>
              </a:rPr>
              <a:t>по </a:t>
            </a:r>
            <a:r>
              <a:rPr lang="ru-RU" sz="3000" b="1" dirty="0">
                <a:solidFill>
                  <a:srgbClr val="4320D6"/>
                </a:solidFill>
              </a:rPr>
              <a:t>повышению качества подготовки водителей транспортных средств различных категорий и совершенствованию профессиональной подготовки и переподготовки водителей, осуществляющих коммерческую деятельность по перевозке пассажиров и грузов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4320D6"/>
              </a:solidFill>
              <a:latin typeface="Arial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556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" y="126682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3600" b="1" dirty="0">
              <a:solidFill>
                <a:srgbClr val="4320D6"/>
              </a:solidFill>
              <a:latin typeface="Arial" charset="0"/>
            </a:endParaRP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2151" y="4394916"/>
            <a:ext cx="7331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«Водитель» - профессия</a:t>
            </a:r>
            <a:endParaRPr lang="ru-RU" sz="40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2" descr="C:\Users\Ivan\Desktop\image004_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050" y="1518004"/>
            <a:ext cx="2403777" cy="240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8466" y="1694448"/>
            <a:ext cx="58804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 algn="ctr">
              <a:spcAft>
                <a:spcPts val="0"/>
              </a:spcAft>
              <a:buAutoNum type="arabicPeriod"/>
            </a:pPr>
            <a:r>
              <a:rPr lang="ru-RU" sz="4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Грузовые и пассажирские перевозки </a:t>
            </a:r>
            <a:endParaRPr lang="ru-RU" sz="44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8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82313" y="2048934"/>
            <a:ext cx="52722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2. Программы подготовки водителей машин, оборудованных </a:t>
            </a:r>
            <a:r>
              <a:rPr lang="ru-RU" sz="4000" b="1" dirty="0" err="1" smtClean="0">
                <a:solidFill>
                  <a:srgbClr val="4320D6"/>
                </a:solidFill>
                <a:cs typeface="Arial" panose="020B0604020202020204" pitchFamily="34" charset="0"/>
              </a:rPr>
              <a:t>спецсигналами</a:t>
            </a:r>
            <a:endParaRPr lang="ru-RU" sz="40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2" descr="C:\Users\Ivan\Desktop\ambulance-clipart-1628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7" y="2144159"/>
            <a:ext cx="3706978" cy="297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7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1891" y="1564446"/>
            <a:ext cx="63513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4320D6"/>
                </a:solidFill>
                <a:cs typeface="Arial" panose="020B0604020202020204" pitchFamily="34" charset="0"/>
              </a:rPr>
              <a:t>3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. 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Адаптированная программа </a:t>
            </a:r>
            <a:r>
              <a:rPr lang="ru-RU" sz="36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профессиональной подготовки водителей транспортных средств для лиц с ограниченными возможностями здоровья</a:t>
            </a:r>
            <a:endParaRPr lang="ru-RU" sz="3600" b="1" dirty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2" descr="C:\Users\Ivan\Desktop\553_ogranichennym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795" y="2502370"/>
            <a:ext cx="2094470" cy="209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03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7351" y="1526346"/>
            <a:ext cx="73316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Сайт Межрегиональной ассоциации автошкол </a:t>
            </a:r>
            <a:r>
              <a:rPr lang="en-US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maash.ru</a:t>
            </a:r>
            <a:r>
              <a:rPr lang="ru-RU" sz="2800" b="1" dirty="0">
                <a:solidFill>
                  <a:srgbClr val="4320D6"/>
                </a:solidFill>
                <a:cs typeface="Arial" panose="020B0604020202020204" pitchFamily="34" charset="0"/>
              </a:rPr>
              <a:t>, </a:t>
            </a:r>
            <a:r>
              <a:rPr lang="ru-RU" sz="2800" b="1" dirty="0" err="1">
                <a:solidFill>
                  <a:srgbClr val="4320D6"/>
                </a:solidFill>
                <a:cs typeface="Arial" panose="020B0604020202020204" pitchFamily="34" charset="0"/>
              </a:rPr>
              <a:t>мааш.рф</a:t>
            </a:r>
            <a:endParaRPr lang="ru-RU" sz="2800" b="1" dirty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Адаптированная </a:t>
            </a:r>
            <a:r>
              <a:rPr lang="ru-RU" sz="28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образовательная программа профессиональной подготовки водителей транспортных средств категории «В» для лиц с ОВЗ, имеющих медицинские показания к управлению транспортным средством с ручным управлением</a:t>
            </a:r>
          </a:p>
        </p:txBody>
      </p:sp>
    </p:spTree>
    <p:extLst>
      <p:ext uri="{BB962C8B-B14F-4D97-AF65-F5344CB8AC3E}">
        <p14:creationId xmlns:p14="http://schemas.microsoft.com/office/powerpoint/2010/main" val="249860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0873" y="1025474"/>
            <a:ext cx="7331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Адаптированная </a:t>
            </a:r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образовательная </a:t>
            </a:r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программа</a:t>
            </a:r>
            <a:endParaRPr lang="ru-RU" sz="24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5986" y="1487139"/>
            <a:ext cx="8501449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4320D6"/>
                </a:solidFill>
                <a:cs typeface="Arial" panose="020B0604020202020204" pitchFamily="34" charset="0"/>
              </a:rPr>
              <a:t>р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азработана в 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соответствии: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ФЗ от 10.12.1995 № 196-ФЗ «О безопасности дорожного движения»;</a:t>
            </a: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ФЗ от 29.12.2012 № 273-ФЗ «Об образовании в Российской Федерации»;</a:t>
            </a: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ФЗ от 24.11.1995 № 181-ФЗ «О социальной защите инвалидов в РФ»;</a:t>
            </a: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Постановление Совета Министров от 19.11.1993 № 1188 «Об утверждении перечня категорий инвалидов, для которых необходимы модификации средств транспорта, связи и информатики»;</a:t>
            </a: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Постановление Правительства РФ от 29.12.2014 № 1604 «О перечнях медицинских противопоказаний, медицинских показаний и медицинских ограничений к управлению транспортным средством»</a:t>
            </a:r>
          </a:p>
          <a:p>
            <a:pPr algn="ctr">
              <a:spcAft>
                <a:spcPts val="0"/>
              </a:spcAft>
            </a:pPr>
            <a:endParaRPr lang="ru-RU" sz="32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23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План мероприятий на 2017 год</a:t>
            </a:r>
            <a:r>
              <a:rPr lang="ru-RU" dirty="0" smtClean="0">
                <a:solidFill>
                  <a:srgbClr val="7030A0"/>
                </a:solidFill>
              </a:rPr>
              <a:t>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0873" y="1025474"/>
            <a:ext cx="7331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Адаптированная </a:t>
            </a:r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образовательная </a:t>
            </a:r>
            <a:r>
              <a:rPr lang="ru-RU" sz="2400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программа</a:t>
            </a:r>
            <a:endParaRPr lang="ru-RU" sz="24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5987" y="1610964"/>
            <a:ext cx="8501449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4320D6"/>
                </a:solidFill>
                <a:cs typeface="Arial" panose="020B0604020202020204" pitchFamily="34" charset="0"/>
              </a:rPr>
              <a:t>р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азработана на 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основании: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Порядка организации и осуществления образовательной деятельности по основным программам профессионального обучения, утвержденного приказом </a:t>
            </a:r>
            <a:r>
              <a:rPr lang="ru-RU" b="1" dirty="0" err="1" smtClean="0">
                <a:solidFill>
                  <a:srgbClr val="4320D6"/>
                </a:solidFill>
                <a:cs typeface="Arial" panose="020B0604020202020204" pitchFamily="34" charset="0"/>
              </a:rPr>
              <a:t>Минобрнауки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 РФ от 18.04.2013г. № 292;</a:t>
            </a: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Примерной программы профессиональной подготовки водителей транспортных средств категории «В», утвержденной приказом </a:t>
            </a:r>
            <a:r>
              <a:rPr lang="ru-RU" b="1" dirty="0" err="1" smtClean="0">
                <a:solidFill>
                  <a:srgbClr val="4320D6"/>
                </a:solidFill>
                <a:cs typeface="Arial" panose="020B0604020202020204" pitchFamily="34" charset="0"/>
              </a:rPr>
              <a:t>Минобрнауки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 РФ от 26.12.2013 № 1048;</a:t>
            </a: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Порядка обеспечения условий доступности для инвалидов объектов и предоставляемых услуг в сфере образования, а также оказания им при это необходимой помощи, утвержденного приказом </a:t>
            </a:r>
            <a:r>
              <a:rPr lang="ru-RU" b="1" dirty="0" err="1" smtClean="0">
                <a:solidFill>
                  <a:srgbClr val="4320D6"/>
                </a:solidFill>
                <a:cs typeface="Arial" panose="020B0604020202020204" pitchFamily="34" charset="0"/>
              </a:rPr>
              <a:t>Минобрнауки</a:t>
            </a:r>
            <a:r>
              <a:rPr lang="ru-RU" b="1" dirty="0" smtClean="0">
                <a:solidFill>
                  <a:srgbClr val="4320D6"/>
                </a:solidFill>
                <a:cs typeface="Arial" panose="020B0604020202020204" pitchFamily="34" charset="0"/>
              </a:rPr>
              <a:t> РФ от 09.11.2015 № 1309</a:t>
            </a:r>
          </a:p>
          <a:p>
            <a:pPr algn="ctr">
              <a:spcAft>
                <a:spcPts val="0"/>
              </a:spcAft>
            </a:pPr>
            <a:endParaRPr lang="ru-RU" sz="3200" b="1" dirty="0" smtClean="0">
              <a:solidFill>
                <a:srgbClr val="4320D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9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32330</TotalTime>
  <Words>667</Words>
  <Application>Microsoft Office PowerPoint</Application>
  <PresentationFormat>Экран (4:3)</PresentationFormat>
  <Paragraphs>95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Всероссийский научно-практический семинар-совещание руководящих работников автошкол:</vt:lpstr>
      <vt:lpstr>Всероссийский научно-практический семинар-совещание руководящих работников автошкол: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План мероприятий на 2017 год: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НОВЫЙ Профессиональный стандарт:</vt:lpstr>
      <vt:lpstr>Вперед, ДРУЗЬЯ!    ВПЕРЕДИ НАС ЖДЕТ…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Ivan</cp:lastModifiedBy>
  <cp:revision>4314</cp:revision>
  <cp:lastPrinted>2016-11-16T09:51:42Z</cp:lastPrinted>
  <dcterms:created xsi:type="dcterms:W3CDTF">2011-03-04T05:46:20Z</dcterms:created>
  <dcterms:modified xsi:type="dcterms:W3CDTF">2017-04-10T04:47:22Z</dcterms:modified>
</cp:coreProperties>
</file>