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1003" r:id="rId2"/>
    <p:sldId id="1010" r:id="rId3"/>
    <p:sldId id="1044" r:id="rId4"/>
    <p:sldId id="1036" r:id="rId5"/>
    <p:sldId id="1040" r:id="rId6"/>
    <p:sldId id="1043" r:id="rId7"/>
    <p:sldId id="1041" r:id="rId8"/>
    <p:sldId id="1042" r:id="rId9"/>
    <p:sldId id="1034" r:id="rId10"/>
    <p:sldId id="1028" r:id="rId11"/>
    <p:sldId id="1045" r:id="rId12"/>
    <p:sldId id="1033" r:id="rId13"/>
    <p:sldId id="1032" r:id="rId14"/>
    <p:sldId id="1035" r:id="rId15"/>
    <p:sldId id="1031" r:id="rId16"/>
    <p:sldId id="1039" r:id="rId17"/>
    <p:sldId id="1027" r:id="rId18"/>
    <p:sldId id="1046" r:id="rId19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41C1A11F-6A46-4C59-9C25-C03EFD9B64F9}">
          <p14:sldIdLst>
            <p14:sldId id="1003"/>
            <p14:sldId id="1010"/>
            <p14:sldId id="1044"/>
            <p14:sldId id="1036"/>
            <p14:sldId id="1040"/>
            <p14:sldId id="1043"/>
            <p14:sldId id="1041"/>
            <p14:sldId id="1042"/>
            <p14:sldId id="1034"/>
            <p14:sldId id="1028"/>
            <p14:sldId id="1045"/>
            <p14:sldId id="1033"/>
            <p14:sldId id="1032"/>
            <p14:sldId id="1035"/>
            <p14:sldId id="1031"/>
            <p14:sldId id="1039"/>
            <p14:sldId id="1027"/>
            <p14:sldId id="104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orient="horz" pos="576">
          <p15:clr>
            <a:srgbClr val="A4A3A4"/>
          </p15:clr>
        </p15:guide>
        <p15:guide id="3" orient="horz" pos="1194">
          <p15:clr>
            <a:srgbClr val="A4A3A4"/>
          </p15:clr>
        </p15:guide>
        <p15:guide id="4" orient="horz" pos="4289">
          <p15:clr>
            <a:srgbClr val="A4A3A4"/>
          </p15:clr>
        </p15:guide>
        <p15:guide id="5" orient="horz" pos="3026">
          <p15:clr>
            <a:srgbClr val="A4A3A4"/>
          </p15:clr>
        </p15:guide>
        <p15:guide id="6" orient="horz" pos="3947">
          <p15:clr>
            <a:srgbClr val="A4A3A4"/>
          </p15:clr>
        </p15:guide>
        <p15:guide id="7" orient="horz" pos="2479">
          <p15:clr>
            <a:srgbClr val="A4A3A4"/>
          </p15:clr>
        </p15:guide>
        <p15:guide id="8" orient="horz" pos="1311">
          <p15:clr>
            <a:srgbClr val="A4A3A4"/>
          </p15:clr>
        </p15:guide>
        <p15:guide id="9" orient="horz" pos="3155">
          <p15:clr>
            <a:srgbClr val="A4A3A4"/>
          </p15:clr>
        </p15:guide>
        <p15:guide id="10" pos="5592">
          <p15:clr>
            <a:srgbClr val="A4A3A4"/>
          </p15:clr>
        </p15:guide>
        <p15:guide id="11" pos="5759">
          <p15:clr>
            <a:srgbClr val="A4A3A4"/>
          </p15:clr>
        </p15:guide>
        <p15:guide id="12" pos="2893">
          <p15:clr>
            <a:srgbClr val="A4A3A4"/>
          </p15:clr>
        </p15:guide>
        <p15:guide id="13" pos="5507">
          <p15:clr>
            <a:srgbClr val="A4A3A4"/>
          </p15:clr>
        </p15:guide>
        <p15:guide id="14" pos="142">
          <p15:clr>
            <a:srgbClr val="A4A3A4"/>
          </p15:clr>
        </p15:guide>
        <p15:guide id="15" pos="614">
          <p15:clr>
            <a:srgbClr val="A4A3A4"/>
          </p15:clr>
        </p15:guide>
        <p15:guide id="16" pos="3915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5">
          <p15:clr>
            <a:srgbClr val="A4A3A4"/>
          </p15:clr>
        </p15:guide>
        <p15:guide id="2" pos="213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DA2725"/>
    <a:srgbClr val="CC0000"/>
    <a:srgbClr val="61FF61"/>
    <a:srgbClr val="93FF93"/>
    <a:srgbClr val="6DEDF3"/>
    <a:srgbClr val="F4FAB8"/>
    <a:srgbClr val="7AEAF6"/>
    <a:srgbClr val="0FFDB3"/>
    <a:srgbClr val="99D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0" autoAdjust="0"/>
    <p:restoredTop sz="93829" autoAdjust="0"/>
  </p:normalViewPr>
  <p:slideViewPr>
    <p:cSldViewPr snapToGrid="0">
      <p:cViewPr>
        <p:scale>
          <a:sx n="94" d="100"/>
          <a:sy n="94" d="100"/>
        </p:scale>
        <p:origin x="-2286" y="-438"/>
      </p:cViewPr>
      <p:guideLst>
        <p:guide orient="horz"/>
        <p:guide orient="horz" pos="1517"/>
        <p:guide orient="horz" pos="3"/>
        <p:guide orient="horz" pos="2154"/>
        <p:guide orient="horz" pos="1010"/>
        <p:guide pos="5620"/>
        <p:guide pos="148"/>
        <p:guide pos="2887"/>
        <p:guide pos="2019"/>
        <p:guide pos="2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6" d="100"/>
          <a:sy n="76" d="100"/>
        </p:scale>
        <p:origin x="-3330" y="-10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1EE8C8-A6C6-41E1-8DD6-9D2F6163BB2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2B7CBC-D7D7-4C07-B535-492B0ABD1D2C}">
      <dgm:prSet phldrT="[Текст]"/>
      <dgm:spPr>
        <a:solidFill>
          <a:srgbClr val="DA2725"/>
        </a:solidFill>
      </dgm:spPr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D60FD3B6-F9E1-4A1C-873C-B11669A1040C}" type="parTrans" cxnId="{56CC7D5C-FE1C-4BB7-8615-46BB86E30862}">
      <dgm:prSet/>
      <dgm:spPr/>
      <dgm:t>
        <a:bodyPr/>
        <a:lstStyle/>
        <a:p>
          <a:endParaRPr lang="ru-RU"/>
        </a:p>
      </dgm:t>
    </dgm:pt>
    <dgm:pt modelId="{5CEF9D36-7C16-46A4-93CB-CD0BE59647F1}" type="sibTrans" cxnId="{56CC7D5C-FE1C-4BB7-8615-46BB86E30862}">
      <dgm:prSet/>
      <dgm:spPr/>
      <dgm:t>
        <a:bodyPr/>
        <a:lstStyle/>
        <a:p>
          <a:endParaRPr lang="ru-RU"/>
        </a:p>
      </dgm:t>
    </dgm:pt>
    <dgm:pt modelId="{2B96921E-7161-4FB4-9882-AA889B3E4483}">
      <dgm:prSet phldrT="[Текст]"/>
      <dgm:spPr/>
      <dgm:t>
        <a:bodyPr/>
        <a:lstStyle/>
        <a:p>
          <a:r>
            <a:rPr lang="ru-RU" dirty="0" smtClean="0"/>
            <a:t>Увеличение срока обучения до 4,2 - 5,5 месяцев</a:t>
          </a:r>
          <a:endParaRPr lang="ru-RU" dirty="0"/>
        </a:p>
      </dgm:t>
    </dgm:pt>
    <dgm:pt modelId="{7910DBF8-A17A-480F-8EE3-76D44B797F73}" type="parTrans" cxnId="{0346FA37-F951-492D-B684-AFB406993110}">
      <dgm:prSet/>
      <dgm:spPr/>
      <dgm:t>
        <a:bodyPr/>
        <a:lstStyle/>
        <a:p>
          <a:endParaRPr lang="ru-RU"/>
        </a:p>
      </dgm:t>
    </dgm:pt>
    <dgm:pt modelId="{90454198-F899-4CA1-92AE-E1CFD2B14116}" type="sibTrans" cxnId="{0346FA37-F951-492D-B684-AFB406993110}">
      <dgm:prSet/>
      <dgm:spPr/>
      <dgm:t>
        <a:bodyPr/>
        <a:lstStyle/>
        <a:p>
          <a:endParaRPr lang="ru-RU"/>
        </a:p>
      </dgm:t>
    </dgm:pt>
    <dgm:pt modelId="{EB91CFF8-12C7-4D17-98E3-4C5FB4115581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2</a:t>
          </a:r>
          <a:endParaRPr lang="ru-RU" dirty="0">
            <a:solidFill>
              <a:srgbClr val="C00000"/>
            </a:solidFill>
          </a:endParaRPr>
        </a:p>
      </dgm:t>
    </dgm:pt>
    <dgm:pt modelId="{06C467C8-AB7F-4768-8940-1A67413D3EDA}" type="parTrans" cxnId="{1B2EF507-4EF7-4209-99B0-99AF70AF3C54}">
      <dgm:prSet/>
      <dgm:spPr/>
      <dgm:t>
        <a:bodyPr/>
        <a:lstStyle/>
        <a:p>
          <a:endParaRPr lang="ru-RU"/>
        </a:p>
      </dgm:t>
    </dgm:pt>
    <dgm:pt modelId="{6F46AD4A-B0AD-43D8-963C-9C0E609EB378}" type="sibTrans" cxnId="{1B2EF507-4EF7-4209-99B0-99AF70AF3C54}">
      <dgm:prSet/>
      <dgm:spPr/>
      <dgm:t>
        <a:bodyPr/>
        <a:lstStyle/>
        <a:p>
          <a:endParaRPr lang="ru-RU"/>
        </a:p>
      </dgm:t>
    </dgm:pt>
    <dgm:pt modelId="{5FBD2FE0-449A-42D8-A270-C5BA3B2B2B7F}">
      <dgm:prSet phldrT="[Текст]"/>
      <dgm:spPr/>
      <dgm:t>
        <a:bodyPr/>
        <a:lstStyle/>
        <a:p>
          <a:r>
            <a:rPr lang="ru-RU" dirty="0" smtClean="0"/>
            <a:t>Установление режима теоретических занятий, обучающихся по 45 минут, с перерывами для отдыха</a:t>
          </a:r>
          <a:endParaRPr lang="ru-RU" dirty="0"/>
        </a:p>
      </dgm:t>
    </dgm:pt>
    <dgm:pt modelId="{8D71F622-D792-42AE-9A45-B6BF8529BDAC}" type="parTrans" cxnId="{EB907D47-E164-420E-BE2F-7270A1FA5EEE}">
      <dgm:prSet/>
      <dgm:spPr/>
      <dgm:t>
        <a:bodyPr/>
        <a:lstStyle/>
        <a:p>
          <a:endParaRPr lang="ru-RU"/>
        </a:p>
      </dgm:t>
    </dgm:pt>
    <dgm:pt modelId="{B952032D-255B-4536-B158-3018BC1CBF10}" type="sibTrans" cxnId="{EB907D47-E164-420E-BE2F-7270A1FA5EEE}">
      <dgm:prSet/>
      <dgm:spPr/>
      <dgm:t>
        <a:bodyPr/>
        <a:lstStyle/>
        <a:p>
          <a:endParaRPr lang="ru-RU"/>
        </a:p>
      </dgm:t>
    </dgm:pt>
    <dgm:pt modelId="{B80C00C6-E85C-4EF9-8211-C68C403BC5EA}">
      <dgm:prSet phldrT="[Текст]"/>
      <dgm:spPr>
        <a:solidFill>
          <a:srgbClr val="61FF61"/>
        </a:solidFill>
      </dgm:spPr>
      <dgm:t>
        <a:bodyPr/>
        <a:lstStyle/>
        <a:p>
          <a:r>
            <a:rPr lang="ru-RU" dirty="0" smtClean="0">
              <a:solidFill>
                <a:srgbClr val="7030A0"/>
              </a:solidFill>
            </a:rPr>
            <a:t>3</a:t>
          </a:r>
          <a:endParaRPr lang="ru-RU" dirty="0">
            <a:solidFill>
              <a:srgbClr val="7030A0"/>
            </a:solidFill>
          </a:endParaRPr>
        </a:p>
      </dgm:t>
    </dgm:pt>
    <dgm:pt modelId="{B4DD850B-F50E-4265-B123-2C807BF6A2D4}" type="parTrans" cxnId="{633D8F61-8110-4A27-8284-3DACD9EC9D33}">
      <dgm:prSet/>
      <dgm:spPr/>
      <dgm:t>
        <a:bodyPr/>
        <a:lstStyle/>
        <a:p>
          <a:endParaRPr lang="ru-RU"/>
        </a:p>
      </dgm:t>
    </dgm:pt>
    <dgm:pt modelId="{A6031138-86DE-4F84-8062-CB5D848E4E79}" type="sibTrans" cxnId="{633D8F61-8110-4A27-8284-3DACD9EC9D33}">
      <dgm:prSet/>
      <dgm:spPr/>
      <dgm:t>
        <a:bodyPr/>
        <a:lstStyle/>
        <a:p>
          <a:endParaRPr lang="ru-RU"/>
        </a:p>
      </dgm:t>
    </dgm:pt>
    <dgm:pt modelId="{E42C1D59-7178-42CA-A1A3-58395E1BEA44}">
      <dgm:prSet phldrT="[Текст]"/>
      <dgm:spPr/>
      <dgm:t>
        <a:bodyPr/>
        <a:lstStyle/>
        <a:p>
          <a:r>
            <a:rPr lang="ru-RU" dirty="0" smtClean="0"/>
            <a:t>Обеспечение текущего контроля успеваемости обучающихся </a:t>
          </a:r>
          <a:endParaRPr lang="ru-RU" dirty="0"/>
        </a:p>
      </dgm:t>
    </dgm:pt>
    <dgm:pt modelId="{7C6A052D-DB87-4CCB-B0D9-BD51869DEF3A}" type="parTrans" cxnId="{033782C9-AEB9-448A-B75C-0ECF7DC1CDC4}">
      <dgm:prSet/>
      <dgm:spPr/>
      <dgm:t>
        <a:bodyPr/>
        <a:lstStyle/>
        <a:p>
          <a:endParaRPr lang="ru-RU"/>
        </a:p>
      </dgm:t>
    </dgm:pt>
    <dgm:pt modelId="{5CBC3A85-850A-41C4-89E4-1891A42DB088}" type="sibTrans" cxnId="{033782C9-AEB9-448A-B75C-0ECF7DC1CDC4}">
      <dgm:prSet/>
      <dgm:spPr/>
      <dgm:t>
        <a:bodyPr/>
        <a:lstStyle/>
        <a:p>
          <a:endParaRPr lang="ru-RU"/>
        </a:p>
      </dgm:t>
    </dgm:pt>
    <dgm:pt modelId="{9F5ECA6C-F2E6-4758-81D3-3474ACF6A33B}" type="pres">
      <dgm:prSet presAssocID="{0F1EE8C8-A6C6-41E1-8DD6-9D2F6163BB2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BA5A6E-1A03-4D44-8F3F-4EE2B5286D3D}" type="pres">
      <dgm:prSet presAssocID="{D02B7CBC-D7D7-4C07-B535-492B0ABD1D2C}" presName="composite" presStyleCnt="0"/>
      <dgm:spPr/>
    </dgm:pt>
    <dgm:pt modelId="{496A0F90-EADF-4B23-A5AB-406BF37EEACA}" type="pres">
      <dgm:prSet presAssocID="{D02B7CBC-D7D7-4C07-B535-492B0ABD1D2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764228-46E9-479E-9DC9-79DD8E3DC2E2}" type="pres">
      <dgm:prSet presAssocID="{D02B7CBC-D7D7-4C07-B535-492B0ABD1D2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9D60CD-0F09-4FB8-AA80-E56174D3DB07}" type="pres">
      <dgm:prSet presAssocID="{5CEF9D36-7C16-46A4-93CB-CD0BE59647F1}" presName="sp" presStyleCnt="0"/>
      <dgm:spPr/>
    </dgm:pt>
    <dgm:pt modelId="{35482055-261C-4731-8600-5CC40326426C}" type="pres">
      <dgm:prSet presAssocID="{EB91CFF8-12C7-4D17-98E3-4C5FB4115581}" presName="composite" presStyleCnt="0"/>
      <dgm:spPr/>
    </dgm:pt>
    <dgm:pt modelId="{007E49A7-8EE0-40B5-A6D9-9C52AD9EEC94}" type="pres">
      <dgm:prSet presAssocID="{EB91CFF8-12C7-4D17-98E3-4C5FB4115581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4E537B-0FE6-49A8-9EF4-891002EA5B8F}" type="pres">
      <dgm:prSet presAssocID="{EB91CFF8-12C7-4D17-98E3-4C5FB4115581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29BD8-0585-4DD2-AB6A-7B06F038BAA3}" type="pres">
      <dgm:prSet presAssocID="{6F46AD4A-B0AD-43D8-963C-9C0E609EB378}" presName="sp" presStyleCnt="0"/>
      <dgm:spPr/>
    </dgm:pt>
    <dgm:pt modelId="{52998B1B-A8BE-4528-AAFA-B558F15C8442}" type="pres">
      <dgm:prSet presAssocID="{B80C00C6-E85C-4EF9-8211-C68C403BC5EA}" presName="composite" presStyleCnt="0"/>
      <dgm:spPr/>
    </dgm:pt>
    <dgm:pt modelId="{08E2CA14-5F18-4B6E-A5CF-0A26F60FA285}" type="pres">
      <dgm:prSet presAssocID="{B80C00C6-E85C-4EF9-8211-C68C403BC5E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9A4BAF-2FC0-4526-A5DF-BC99E7FF5738}" type="pres">
      <dgm:prSet presAssocID="{B80C00C6-E85C-4EF9-8211-C68C403BC5EA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B2E9F4-AD4F-4027-9A44-23D77687A831}" type="presOf" srcId="{E42C1D59-7178-42CA-A1A3-58395E1BEA44}" destId="{4C9A4BAF-2FC0-4526-A5DF-BC99E7FF5738}" srcOrd="0" destOrd="0" presId="urn:microsoft.com/office/officeart/2005/8/layout/chevron2"/>
    <dgm:cxn modelId="{1B2EF507-4EF7-4209-99B0-99AF70AF3C54}" srcId="{0F1EE8C8-A6C6-41E1-8DD6-9D2F6163BB25}" destId="{EB91CFF8-12C7-4D17-98E3-4C5FB4115581}" srcOrd="1" destOrd="0" parTransId="{06C467C8-AB7F-4768-8940-1A67413D3EDA}" sibTransId="{6F46AD4A-B0AD-43D8-963C-9C0E609EB378}"/>
    <dgm:cxn modelId="{033782C9-AEB9-448A-B75C-0ECF7DC1CDC4}" srcId="{B80C00C6-E85C-4EF9-8211-C68C403BC5EA}" destId="{E42C1D59-7178-42CA-A1A3-58395E1BEA44}" srcOrd="0" destOrd="0" parTransId="{7C6A052D-DB87-4CCB-B0D9-BD51869DEF3A}" sibTransId="{5CBC3A85-850A-41C4-89E4-1891A42DB088}"/>
    <dgm:cxn modelId="{56CC7D5C-FE1C-4BB7-8615-46BB86E30862}" srcId="{0F1EE8C8-A6C6-41E1-8DD6-9D2F6163BB25}" destId="{D02B7CBC-D7D7-4C07-B535-492B0ABD1D2C}" srcOrd="0" destOrd="0" parTransId="{D60FD3B6-F9E1-4A1C-873C-B11669A1040C}" sibTransId="{5CEF9D36-7C16-46A4-93CB-CD0BE59647F1}"/>
    <dgm:cxn modelId="{EB907D47-E164-420E-BE2F-7270A1FA5EEE}" srcId="{EB91CFF8-12C7-4D17-98E3-4C5FB4115581}" destId="{5FBD2FE0-449A-42D8-A270-C5BA3B2B2B7F}" srcOrd="0" destOrd="0" parTransId="{8D71F622-D792-42AE-9A45-B6BF8529BDAC}" sibTransId="{B952032D-255B-4536-B158-3018BC1CBF10}"/>
    <dgm:cxn modelId="{809A641D-FF00-47F7-AA1A-D1EC3428280E}" type="presOf" srcId="{B80C00C6-E85C-4EF9-8211-C68C403BC5EA}" destId="{08E2CA14-5F18-4B6E-A5CF-0A26F60FA285}" srcOrd="0" destOrd="0" presId="urn:microsoft.com/office/officeart/2005/8/layout/chevron2"/>
    <dgm:cxn modelId="{0346FA37-F951-492D-B684-AFB406993110}" srcId="{D02B7CBC-D7D7-4C07-B535-492B0ABD1D2C}" destId="{2B96921E-7161-4FB4-9882-AA889B3E4483}" srcOrd="0" destOrd="0" parTransId="{7910DBF8-A17A-480F-8EE3-76D44B797F73}" sibTransId="{90454198-F899-4CA1-92AE-E1CFD2B14116}"/>
    <dgm:cxn modelId="{50BFB70A-1FBC-491A-B3CA-1FB065D84487}" type="presOf" srcId="{5FBD2FE0-449A-42D8-A270-C5BA3B2B2B7F}" destId="{A64E537B-0FE6-49A8-9EF4-891002EA5B8F}" srcOrd="0" destOrd="0" presId="urn:microsoft.com/office/officeart/2005/8/layout/chevron2"/>
    <dgm:cxn modelId="{A5103D74-6FCC-4FAB-AA23-A7D502D4015A}" type="presOf" srcId="{0F1EE8C8-A6C6-41E1-8DD6-9D2F6163BB25}" destId="{9F5ECA6C-F2E6-4758-81D3-3474ACF6A33B}" srcOrd="0" destOrd="0" presId="urn:microsoft.com/office/officeart/2005/8/layout/chevron2"/>
    <dgm:cxn modelId="{34ECA5DE-9325-4775-B2B0-AD9BC6339259}" type="presOf" srcId="{2B96921E-7161-4FB4-9882-AA889B3E4483}" destId="{D1764228-46E9-479E-9DC9-79DD8E3DC2E2}" srcOrd="0" destOrd="0" presId="urn:microsoft.com/office/officeart/2005/8/layout/chevron2"/>
    <dgm:cxn modelId="{890252AA-0A28-4864-92AE-3BEDA18BC27B}" type="presOf" srcId="{EB91CFF8-12C7-4D17-98E3-4C5FB4115581}" destId="{007E49A7-8EE0-40B5-A6D9-9C52AD9EEC94}" srcOrd="0" destOrd="0" presId="urn:microsoft.com/office/officeart/2005/8/layout/chevron2"/>
    <dgm:cxn modelId="{633D8F61-8110-4A27-8284-3DACD9EC9D33}" srcId="{0F1EE8C8-A6C6-41E1-8DD6-9D2F6163BB25}" destId="{B80C00C6-E85C-4EF9-8211-C68C403BC5EA}" srcOrd="2" destOrd="0" parTransId="{B4DD850B-F50E-4265-B123-2C807BF6A2D4}" sibTransId="{A6031138-86DE-4F84-8062-CB5D848E4E79}"/>
    <dgm:cxn modelId="{67461C51-9D90-4050-8D0B-9D7C6E987F6F}" type="presOf" srcId="{D02B7CBC-D7D7-4C07-B535-492B0ABD1D2C}" destId="{496A0F90-EADF-4B23-A5AB-406BF37EEACA}" srcOrd="0" destOrd="0" presId="urn:microsoft.com/office/officeart/2005/8/layout/chevron2"/>
    <dgm:cxn modelId="{111BCF3F-423B-41AA-AFD0-60657450DC91}" type="presParOf" srcId="{9F5ECA6C-F2E6-4758-81D3-3474ACF6A33B}" destId="{BCBA5A6E-1A03-4D44-8F3F-4EE2B5286D3D}" srcOrd="0" destOrd="0" presId="urn:microsoft.com/office/officeart/2005/8/layout/chevron2"/>
    <dgm:cxn modelId="{BA086200-57D7-4DE1-B552-EDC8460C358E}" type="presParOf" srcId="{BCBA5A6E-1A03-4D44-8F3F-4EE2B5286D3D}" destId="{496A0F90-EADF-4B23-A5AB-406BF37EEACA}" srcOrd="0" destOrd="0" presId="urn:microsoft.com/office/officeart/2005/8/layout/chevron2"/>
    <dgm:cxn modelId="{27BF38E0-9154-487C-B29C-243F844FC2A7}" type="presParOf" srcId="{BCBA5A6E-1A03-4D44-8F3F-4EE2B5286D3D}" destId="{D1764228-46E9-479E-9DC9-79DD8E3DC2E2}" srcOrd="1" destOrd="0" presId="urn:microsoft.com/office/officeart/2005/8/layout/chevron2"/>
    <dgm:cxn modelId="{CC52496D-F896-4725-BC78-13AF8C22F76F}" type="presParOf" srcId="{9F5ECA6C-F2E6-4758-81D3-3474ACF6A33B}" destId="{0C9D60CD-0F09-4FB8-AA80-E56174D3DB07}" srcOrd="1" destOrd="0" presId="urn:microsoft.com/office/officeart/2005/8/layout/chevron2"/>
    <dgm:cxn modelId="{BF75A881-F2C0-4F66-87FD-A93C8DE0DBC2}" type="presParOf" srcId="{9F5ECA6C-F2E6-4758-81D3-3474ACF6A33B}" destId="{35482055-261C-4731-8600-5CC40326426C}" srcOrd="2" destOrd="0" presId="urn:microsoft.com/office/officeart/2005/8/layout/chevron2"/>
    <dgm:cxn modelId="{4BAD27DF-8B01-4243-AEFE-696087373023}" type="presParOf" srcId="{35482055-261C-4731-8600-5CC40326426C}" destId="{007E49A7-8EE0-40B5-A6D9-9C52AD9EEC94}" srcOrd="0" destOrd="0" presId="urn:microsoft.com/office/officeart/2005/8/layout/chevron2"/>
    <dgm:cxn modelId="{E6647E4B-8C20-4BE6-932F-832183785004}" type="presParOf" srcId="{35482055-261C-4731-8600-5CC40326426C}" destId="{A64E537B-0FE6-49A8-9EF4-891002EA5B8F}" srcOrd="1" destOrd="0" presId="urn:microsoft.com/office/officeart/2005/8/layout/chevron2"/>
    <dgm:cxn modelId="{9A4E4262-41D8-4B7E-94C2-46EF412E6C48}" type="presParOf" srcId="{9F5ECA6C-F2E6-4758-81D3-3474ACF6A33B}" destId="{BDF29BD8-0585-4DD2-AB6A-7B06F038BAA3}" srcOrd="3" destOrd="0" presId="urn:microsoft.com/office/officeart/2005/8/layout/chevron2"/>
    <dgm:cxn modelId="{05E7D1FE-63F4-4554-95F2-AAFEC9949169}" type="presParOf" srcId="{9F5ECA6C-F2E6-4758-81D3-3474ACF6A33B}" destId="{52998B1B-A8BE-4528-AAFA-B558F15C8442}" srcOrd="4" destOrd="0" presId="urn:microsoft.com/office/officeart/2005/8/layout/chevron2"/>
    <dgm:cxn modelId="{A3296F37-D0DE-47C1-A4D0-92B51F4FE384}" type="presParOf" srcId="{52998B1B-A8BE-4528-AAFA-B558F15C8442}" destId="{08E2CA14-5F18-4B6E-A5CF-0A26F60FA285}" srcOrd="0" destOrd="0" presId="urn:microsoft.com/office/officeart/2005/8/layout/chevron2"/>
    <dgm:cxn modelId="{58D2D14E-3FFA-4F58-838D-CF820667A230}" type="presParOf" srcId="{52998B1B-A8BE-4528-AAFA-B558F15C8442}" destId="{4C9A4BAF-2FC0-4526-A5DF-BC99E7FF573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F1EE8C8-A6C6-41E1-8DD6-9D2F6163BB2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2B7CBC-D7D7-4C07-B535-492B0ABD1D2C}">
      <dgm:prSet phldrT="[Текст]"/>
      <dgm:spPr>
        <a:solidFill>
          <a:srgbClr val="DA2725"/>
        </a:solidFill>
      </dgm:spPr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D60FD3B6-F9E1-4A1C-873C-B11669A1040C}" type="parTrans" cxnId="{56CC7D5C-FE1C-4BB7-8615-46BB86E30862}">
      <dgm:prSet/>
      <dgm:spPr/>
      <dgm:t>
        <a:bodyPr/>
        <a:lstStyle/>
        <a:p>
          <a:endParaRPr lang="ru-RU"/>
        </a:p>
      </dgm:t>
    </dgm:pt>
    <dgm:pt modelId="{5CEF9D36-7C16-46A4-93CB-CD0BE59647F1}" type="sibTrans" cxnId="{56CC7D5C-FE1C-4BB7-8615-46BB86E30862}">
      <dgm:prSet/>
      <dgm:spPr/>
      <dgm:t>
        <a:bodyPr/>
        <a:lstStyle/>
        <a:p>
          <a:endParaRPr lang="ru-RU"/>
        </a:p>
      </dgm:t>
    </dgm:pt>
    <dgm:pt modelId="{2B96921E-7161-4FB4-9882-AA889B3E4483}">
      <dgm:prSet phldrT="[Текст]"/>
      <dgm:spPr/>
      <dgm:t>
        <a:bodyPr/>
        <a:lstStyle/>
        <a:p>
          <a:r>
            <a:rPr lang="ru-RU" dirty="0" smtClean="0"/>
            <a:t>Усиление контроля за организацией и проведением занятий практического обучения вождению со стороны руководства</a:t>
          </a:r>
          <a:endParaRPr lang="ru-RU" dirty="0"/>
        </a:p>
      </dgm:t>
    </dgm:pt>
    <dgm:pt modelId="{7910DBF8-A17A-480F-8EE3-76D44B797F73}" type="parTrans" cxnId="{0346FA37-F951-492D-B684-AFB406993110}">
      <dgm:prSet/>
      <dgm:spPr/>
      <dgm:t>
        <a:bodyPr/>
        <a:lstStyle/>
        <a:p>
          <a:endParaRPr lang="ru-RU"/>
        </a:p>
      </dgm:t>
    </dgm:pt>
    <dgm:pt modelId="{90454198-F899-4CA1-92AE-E1CFD2B14116}" type="sibTrans" cxnId="{0346FA37-F951-492D-B684-AFB406993110}">
      <dgm:prSet/>
      <dgm:spPr/>
      <dgm:t>
        <a:bodyPr/>
        <a:lstStyle/>
        <a:p>
          <a:endParaRPr lang="ru-RU"/>
        </a:p>
      </dgm:t>
    </dgm:pt>
    <dgm:pt modelId="{EB91CFF8-12C7-4D17-98E3-4C5FB4115581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2</a:t>
          </a:r>
          <a:endParaRPr lang="ru-RU" dirty="0">
            <a:solidFill>
              <a:srgbClr val="FF0000"/>
            </a:solidFill>
          </a:endParaRPr>
        </a:p>
      </dgm:t>
    </dgm:pt>
    <dgm:pt modelId="{06C467C8-AB7F-4768-8940-1A67413D3EDA}" type="parTrans" cxnId="{1B2EF507-4EF7-4209-99B0-99AF70AF3C54}">
      <dgm:prSet/>
      <dgm:spPr/>
      <dgm:t>
        <a:bodyPr/>
        <a:lstStyle/>
        <a:p>
          <a:endParaRPr lang="ru-RU"/>
        </a:p>
      </dgm:t>
    </dgm:pt>
    <dgm:pt modelId="{6F46AD4A-B0AD-43D8-963C-9C0E609EB378}" type="sibTrans" cxnId="{1B2EF507-4EF7-4209-99B0-99AF70AF3C54}">
      <dgm:prSet/>
      <dgm:spPr/>
      <dgm:t>
        <a:bodyPr/>
        <a:lstStyle/>
        <a:p>
          <a:endParaRPr lang="ru-RU"/>
        </a:p>
      </dgm:t>
    </dgm:pt>
    <dgm:pt modelId="{5FBD2FE0-449A-42D8-A270-C5BA3B2B2B7F}">
      <dgm:prSet phldrT="[Текст]"/>
      <dgm:spPr/>
      <dgm:t>
        <a:bodyPr/>
        <a:lstStyle/>
        <a:p>
          <a:r>
            <a:rPr lang="ru-RU" dirty="0" smtClean="0"/>
            <a:t>Организация надлежащего текущего контроля успеваемости и промежуточной аттестации обучающихся</a:t>
          </a:r>
          <a:endParaRPr lang="ru-RU" dirty="0"/>
        </a:p>
      </dgm:t>
    </dgm:pt>
    <dgm:pt modelId="{8D71F622-D792-42AE-9A45-B6BF8529BDAC}" type="parTrans" cxnId="{EB907D47-E164-420E-BE2F-7270A1FA5EEE}">
      <dgm:prSet/>
      <dgm:spPr/>
      <dgm:t>
        <a:bodyPr/>
        <a:lstStyle/>
        <a:p>
          <a:endParaRPr lang="ru-RU"/>
        </a:p>
      </dgm:t>
    </dgm:pt>
    <dgm:pt modelId="{B952032D-255B-4536-B158-3018BC1CBF10}" type="sibTrans" cxnId="{EB907D47-E164-420E-BE2F-7270A1FA5EEE}">
      <dgm:prSet/>
      <dgm:spPr/>
      <dgm:t>
        <a:bodyPr/>
        <a:lstStyle/>
        <a:p>
          <a:endParaRPr lang="ru-RU"/>
        </a:p>
      </dgm:t>
    </dgm:pt>
    <dgm:pt modelId="{B80C00C6-E85C-4EF9-8211-C68C403BC5EA}">
      <dgm:prSet phldrT="[Текст]"/>
      <dgm:spPr>
        <a:solidFill>
          <a:srgbClr val="61FF61"/>
        </a:solidFill>
      </dgm:spPr>
      <dgm:t>
        <a:bodyPr/>
        <a:lstStyle/>
        <a:p>
          <a:r>
            <a:rPr lang="ru-RU" dirty="0" smtClean="0">
              <a:solidFill>
                <a:srgbClr val="0066FF"/>
              </a:solidFill>
            </a:rPr>
            <a:t>3</a:t>
          </a:r>
          <a:endParaRPr lang="ru-RU" dirty="0">
            <a:solidFill>
              <a:srgbClr val="0066FF"/>
            </a:solidFill>
          </a:endParaRPr>
        </a:p>
      </dgm:t>
    </dgm:pt>
    <dgm:pt modelId="{B4DD850B-F50E-4265-B123-2C807BF6A2D4}" type="parTrans" cxnId="{633D8F61-8110-4A27-8284-3DACD9EC9D33}">
      <dgm:prSet/>
      <dgm:spPr/>
      <dgm:t>
        <a:bodyPr/>
        <a:lstStyle/>
        <a:p>
          <a:endParaRPr lang="ru-RU"/>
        </a:p>
      </dgm:t>
    </dgm:pt>
    <dgm:pt modelId="{A6031138-86DE-4F84-8062-CB5D848E4E79}" type="sibTrans" cxnId="{633D8F61-8110-4A27-8284-3DACD9EC9D33}">
      <dgm:prSet/>
      <dgm:spPr/>
      <dgm:t>
        <a:bodyPr/>
        <a:lstStyle/>
        <a:p>
          <a:endParaRPr lang="ru-RU"/>
        </a:p>
      </dgm:t>
    </dgm:pt>
    <dgm:pt modelId="{E42C1D59-7178-42CA-A1A3-58395E1BEA44}">
      <dgm:prSet phldrT="[Текст]"/>
      <dgm:spPr/>
      <dgm:t>
        <a:bodyPr/>
        <a:lstStyle/>
        <a:p>
          <a:r>
            <a:rPr lang="ru-RU" dirty="0" smtClean="0"/>
            <a:t>Профессиональная подготовка мастеров производственного обучения</a:t>
          </a:r>
          <a:endParaRPr lang="ru-RU" dirty="0"/>
        </a:p>
      </dgm:t>
    </dgm:pt>
    <dgm:pt modelId="{7C6A052D-DB87-4CCB-B0D9-BD51869DEF3A}" type="parTrans" cxnId="{033782C9-AEB9-448A-B75C-0ECF7DC1CDC4}">
      <dgm:prSet/>
      <dgm:spPr/>
      <dgm:t>
        <a:bodyPr/>
        <a:lstStyle/>
        <a:p>
          <a:endParaRPr lang="ru-RU"/>
        </a:p>
      </dgm:t>
    </dgm:pt>
    <dgm:pt modelId="{5CBC3A85-850A-41C4-89E4-1891A42DB088}" type="sibTrans" cxnId="{033782C9-AEB9-448A-B75C-0ECF7DC1CDC4}">
      <dgm:prSet/>
      <dgm:spPr/>
      <dgm:t>
        <a:bodyPr/>
        <a:lstStyle/>
        <a:p>
          <a:endParaRPr lang="ru-RU"/>
        </a:p>
      </dgm:t>
    </dgm:pt>
    <dgm:pt modelId="{9F5ECA6C-F2E6-4758-81D3-3474ACF6A33B}" type="pres">
      <dgm:prSet presAssocID="{0F1EE8C8-A6C6-41E1-8DD6-9D2F6163BB2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BA5A6E-1A03-4D44-8F3F-4EE2B5286D3D}" type="pres">
      <dgm:prSet presAssocID="{D02B7CBC-D7D7-4C07-B535-492B0ABD1D2C}" presName="composite" presStyleCnt="0"/>
      <dgm:spPr/>
    </dgm:pt>
    <dgm:pt modelId="{496A0F90-EADF-4B23-A5AB-406BF37EEACA}" type="pres">
      <dgm:prSet presAssocID="{D02B7CBC-D7D7-4C07-B535-492B0ABD1D2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764228-46E9-479E-9DC9-79DD8E3DC2E2}" type="pres">
      <dgm:prSet presAssocID="{D02B7CBC-D7D7-4C07-B535-492B0ABD1D2C}" presName="descendantText" presStyleLbl="alignAcc1" presStyleIdx="0" presStyleCnt="3" custScaleY="120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9D60CD-0F09-4FB8-AA80-E56174D3DB07}" type="pres">
      <dgm:prSet presAssocID="{5CEF9D36-7C16-46A4-93CB-CD0BE59647F1}" presName="sp" presStyleCnt="0"/>
      <dgm:spPr/>
    </dgm:pt>
    <dgm:pt modelId="{35482055-261C-4731-8600-5CC40326426C}" type="pres">
      <dgm:prSet presAssocID="{EB91CFF8-12C7-4D17-98E3-4C5FB4115581}" presName="composite" presStyleCnt="0"/>
      <dgm:spPr/>
    </dgm:pt>
    <dgm:pt modelId="{007E49A7-8EE0-40B5-A6D9-9C52AD9EEC94}" type="pres">
      <dgm:prSet presAssocID="{EB91CFF8-12C7-4D17-98E3-4C5FB4115581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4E537B-0FE6-49A8-9EF4-891002EA5B8F}" type="pres">
      <dgm:prSet presAssocID="{EB91CFF8-12C7-4D17-98E3-4C5FB4115581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29BD8-0585-4DD2-AB6A-7B06F038BAA3}" type="pres">
      <dgm:prSet presAssocID="{6F46AD4A-B0AD-43D8-963C-9C0E609EB378}" presName="sp" presStyleCnt="0"/>
      <dgm:spPr/>
    </dgm:pt>
    <dgm:pt modelId="{52998B1B-A8BE-4528-AAFA-B558F15C8442}" type="pres">
      <dgm:prSet presAssocID="{B80C00C6-E85C-4EF9-8211-C68C403BC5EA}" presName="composite" presStyleCnt="0"/>
      <dgm:spPr/>
    </dgm:pt>
    <dgm:pt modelId="{08E2CA14-5F18-4B6E-A5CF-0A26F60FA285}" type="pres">
      <dgm:prSet presAssocID="{B80C00C6-E85C-4EF9-8211-C68C403BC5E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9A4BAF-2FC0-4526-A5DF-BC99E7FF5738}" type="pres">
      <dgm:prSet presAssocID="{B80C00C6-E85C-4EF9-8211-C68C403BC5EA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2EF507-4EF7-4209-99B0-99AF70AF3C54}" srcId="{0F1EE8C8-A6C6-41E1-8DD6-9D2F6163BB25}" destId="{EB91CFF8-12C7-4D17-98E3-4C5FB4115581}" srcOrd="1" destOrd="0" parTransId="{06C467C8-AB7F-4768-8940-1A67413D3EDA}" sibTransId="{6F46AD4A-B0AD-43D8-963C-9C0E609EB378}"/>
    <dgm:cxn modelId="{1CDB6090-E3BA-4967-8A60-B91B85C5D578}" type="presOf" srcId="{0F1EE8C8-A6C6-41E1-8DD6-9D2F6163BB25}" destId="{9F5ECA6C-F2E6-4758-81D3-3474ACF6A33B}" srcOrd="0" destOrd="0" presId="urn:microsoft.com/office/officeart/2005/8/layout/chevron2"/>
    <dgm:cxn modelId="{F79D0F2F-42FA-47C4-9BD1-2955069D327C}" type="presOf" srcId="{D02B7CBC-D7D7-4C07-B535-492B0ABD1D2C}" destId="{496A0F90-EADF-4B23-A5AB-406BF37EEACA}" srcOrd="0" destOrd="0" presId="urn:microsoft.com/office/officeart/2005/8/layout/chevron2"/>
    <dgm:cxn modelId="{033782C9-AEB9-448A-B75C-0ECF7DC1CDC4}" srcId="{B80C00C6-E85C-4EF9-8211-C68C403BC5EA}" destId="{E42C1D59-7178-42CA-A1A3-58395E1BEA44}" srcOrd="0" destOrd="0" parTransId="{7C6A052D-DB87-4CCB-B0D9-BD51869DEF3A}" sibTransId="{5CBC3A85-850A-41C4-89E4-1891A42DB088}"/>
    <dgm:cxn modelId="{F1A9B34B-F79F-43B2-8388-93EEFF7F50DE}" type="presOf" srcId="{EB91CFF8-12C7-4D17-98E3-4C5FB4115581}" destId="{007E49A7-8EE0-40B5-A6D9-9C52AD9EEC94}" srcOrd="0" destOrd="0" presId="urn:microsoft.com/office/officeart/2005/8/layout/chevron2"/>
    <dgm:cxn modelId="{56CC7D5C-FE1C-4BB7-8615-46BB86E30862}" srcId="{0F1EE8C8-A6C6-41E1-8DD6-9D2F6163BB25}" destId="{D02B7CBC-D7D7-4C07-B535-492B0ABD1D2C}" srcOrd="0" destOrd="0" parTransId="{D60FD3B6-F9E1-4A1C-873C-B11669A1040C}" sibTransId="{5CEF9D36-7C16-46A4-93CB-CD0BE59647F1}"/>
    <dgm:cxn modelId="{EB907D47-E164-420E-BE2F-7270A1FA5EEE}" srcId="{EB91CFF8-12C7-4D17-98E3-4C5FB4115581}" destId="{5FBD2FE0-449A-42D8-A270-C5BA3B2B2B7F}" srcOrd="0" destOrd="0" parTransId="{8D71F622-D792-42AE-9A45-B6BF8529BDAC}" sibTransId="{B952032D-255B-4536-B158-3018BC1CBF10}"/>
    <dgm:cxn modelId="{0346FA37-F951-492D-B684-AFB406993110}" srcId="{D02B7CBC-D7D7-4C07-B535-492B0ABD1D2C}" destId="{2B96921E-7161-4FB4-9882-AA889B3E4483}" srcOrd="0" destOrd="0" parTransId="{7910DBF8-A17A-480F-8EE3-76D44B797F73}" sibTransId="{90454198-F899-4CA1-92AE-E1CFD2B14116}"/>
    <dgm:cxn modelId="{A20FDB48-6A56-410C-AC93-EC2043791E76}" type="presOf" srcId="{5FBD2FE0-449A-42D8-A270-C5BA3B2B2B7F}" destId="{A64E537B-0FE6-49A8-9EF4-891002EA5B8F}" srcOrd="0" destOrd="0" presId="urn:microsoft.com/office/officeart/2005/8/layout/chevron2"/>
    <dgm:cxn modelId="{4DAFE4EB-D6E8-4333-B371-A829C31DF6B3}" type="presOf" srcId="{B80C00C6-E85C-4EF9-8211-C68C403BC5EA}" destId="{08E2CA14-5F18-4B6E-A5CF-0A26F60FA285}" srcOrd="0" destOrd="0" presId="urn:microsoft.com/office/officeart/2005/8/layout/chevron2"/>
    <dgm:cxn modelId="{71EBDB89-43F4-4F6F-B33F-601178DF9E98}" type="presOf" srcId="{E42C1D59-7178-42CA-A1A3-58395E1BEA44}" destId="{4C9A4BAF-2FC0-4526-A5DF-BC99E7FF5738}" srcOrd="0" destOrd="0" presId="urn:microsoft.com/office/officeart/2005/8/layout/chevron2"/>
    <dgm:cxn modelId="{633D8F61-8110-4A27-8284-3DACD9EC9D33}" srcId="{0F1EE8C8-A6C6-41E1-8DD6-9D2F6163BB25}" destId="{B80C00C6-E85C-4EF9-8211-C68C403BC5EA}" srcOrd="2" destOrd="0" parTransId="{B4DD850B-F50E-4265-B123-2C807BF6A2D4}" sibTransId="{A6031138-86DE-4F84-8062-CB5D848E4E79}"/>
    <dgm:cxn modelId="{18317E20-7082-4196-B1F9-110EB375C594}" type="presOf" srcId="{2B96921E-7161-4FB4-9882-AA889B3E4483}" destId="{D1764228-46E9-479E-9DC9-79DD8E3DC2E2}" srcOrd="0" destOrd="0" presId="urn:microsoft.com/office/officeart/2005/8/layout/chevron2"/>
    <dgm:cxn modelId="{6FFA76F9-85B3-44BE-A07B-141CC77F8FC5}" type="presParOf" srcId="{9F5ECA6C-F2E6-4758-81D3-3474ACF6A33B}" destId="{BCBA5A6E-1A03-4D44-8F3F-4EE2B5286D3D}" srcOrd="0" destOrd="0" presId="urn:microsoft.com/office/officeart/2005/8/layout/chevron2"/>
    <dgm:cxn modelId="{25BE1F23-F414-4EC8-900D-7510A4966456}" type="presParOf" srcId="{BCBA5A6E-1A03-4D44-8F3F-4EE2B5286D3D}" destId="{496A0F90-EADF-4B23-A5AB-406BF37EEACA}" srcOrd="0" destOrd="0" presId="urn:microsoft.com/office/officeart/2005/8/layout/chevron2"/>
    <dgm:cxn modelId="{6382A1BD-9762-4969-AF24-263B5913441F}" type="presParOf" srcId="{BCBA5A6E-1A03-4D44-8F3F-4EE2B5286D3D}" destId="{D1764228-46E9-479E-9DC9-79DD8E3DC2E2}" srcOrd="1" destOrd="0" presId="urn:microsoft.com/office/officeart/2005/8/layout/chevron2"/>
    <dgm:cxn modelId="{F00DAF0C-6C87-437E-978C-E9C258C36755}" type="presParOf" srcId="{9F5ECA6C-F2E6-4758-81D3-3474ACF6A33B}" destId="{0C9D60CD-0F09-4FB8-AA80-E56174D3DB07}" srcOrd="1" destOrd="0" presId="urn:microsoft.com/office/officeart/2005/8/layout/chevron2"/>
    <dgm:cxn modelId="{9DD65902-BA0D-4F61-B613-DF8805919276}" type="presParOf" srcId="{9F5ECA6C-F2E6-4758-81D3-3474ACF6A33B}" destId="{35482055-261C-4731-8600-5CC40326426C}" srcOrd="2" destOrd="0" presId="urn:microsoft.com/office/officeart/2005/8/layout/chevron2"/>
    <dgm:cxn modelId="{47DCAE0C-0F51-4EFB-A5CD-257B346BEB03}" type="presParOf" srcId="{35482055-261C-4731-8600-5CC40326426C}" destId="{007E49A7-8EE0-40B5-A6D9-9C52AD9EEC94}" srcOrd="0" destOrd="0" presId="urn:microsoft.com/office/officeart/2005/8/layout/chevron2"/>
    <dgm:cxn modelId="{9B28C9DF-2727-4C97-9384-7B17936EFB2B}" type="presParOf" srcId="{35482055-261C-4731-8600-5CC40326426C}" destId="{A64E537B-0FE6-49A8-9EF4-891002EA5B8F}" srcOrd="1" destOrd="0" presId="urn:microsoft.com/office/officeart/2005/8/layout/chevron2"/>
    <dgm:cxn modelId="{20CB9275-E737-490E-B1D2-060E7AA25374}" type="presParOf" srcId="{9F5ECA6C-F2E6-4758-81D3-3474ACF6A33B}" destId="{BDF29BD8-0585-4DD2-AB6A-7B06F038BAA3}" srcOrd="3" destOrd="0" presId="urn:microsoft.com/office/officeart/2005/8/layout/chevron2"/>
    <dgm:cxn modelId="{43B7322C-D3DA-4203-89D4-8931DDFFC180}" type="presParOf" srcId="{9F5ECA6C-F2E6-4758-81D3-3474ACF6A33B}" destId="{52998B1B-A8BE-4528-AAFA-B558F15C8442}" srcOrd="4" destOrd="0" presId="urn:microsoft.com/office/officeart/2005/8/layout/chevron2"/>
    <dgm:cxn modelId="{ECE86895-0C52-463E-B77F-39AA39DB0334}" type="presParOf" srcId="{52998B1B-A8BE-4528-AAFA-B558F15C8442}" destId="{08E2CA14-5F18-4B6E-A5CF-0A26F60FA285}" srcOrd="0" destOrd="0" presId="urn:microsoft.com/office/officeart/2005/8/layout/chevron2"/>
    <dgm:cxn modelId="{D6333F20-D7A5-4B89-AA24-2E57E1BA8ADE}" type="presParOf" srcId="{52998B1B-A8BE-4528-AAFA-B558F15C8442}" destId="{4C9A4BAF-2FC0-4526-A5DF-BC99E7FF573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F1EE8C8-A6C6-41E1-8DD6-9D2F6163BB2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2B7CBC-D7D7-4C07-B535-492B0ABD1D2C}">
      <dgm:prSet phldrT="[Текст]"/>
      <dgm:spPr>
        <a:solidFill>
          <a:srgbClr val="DA2725"/>
        </a:solidFill>
      </dgm:spPr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D60FD3B6-F9E1-4A1C-873C-B11669A1040C}" type="parTrans" cxnId="{56CC7D5C-FE1C-4BB7-8615-46BB86E30862}">
      <dgm:prSet/>
      <dgm:spPr/>
      <dgm:t>
        <a:bodyPr/>
        <a:lstStyle/>
        <a:p>
          <a:endParaRPr lang="ru-RU"/>
        </a:p>
      </dgm:t>
    </dgm:pt>
    <dgm:pt modelId="{5CEF9D36-7C16-46A4-93CB-CD0BE59647F1}" type="sibTrans" cxnId="{56CC7D5C-FE1C-4BB7-8615-46BB86E30862}">
      <dgm:prSet/>
      <dgm:spPr/>
      <dgm:t>
        <a:bodyPr/>
        <a:lstStyle/>
        <a:p>
          <a:endParaRPr lang="ru-RU"/>
        </a:p>
      </dgm:t>
    </dgm:pt>
    <dgm:pt modelId="{2B96921E-7161-4FB4-9882-AA889B3E4483}">
      <dgm:prSet phldrT="[Текст]"/>
      <dgm:spPr/>
      <dgm:t>
        <a:bodyPr/>
        <a:lstStyle/>
        <a:p>
          <a:r>
            <a:rPr lang="ru-RU" dirty="0" smtClean="0"/>
            <a:t>Принятие локального нормативного акта о порядке обучения по индивидуальному учебному плану, ускоренного обучения</a:t>
          </a:r>
          <a:endParaRPr lang="ru-RU" dirty="0"/>
        </a:p>
      </dgm:t>
    </dgm:pt>
    <dgm:pt modelId="{7910DBF8-A17A-480F-8EE3-76D44B797F73}" type="parTrans" cxnId="{0346FA37-F951-492D-B684-AFB406993110}">
      <dgm:prSet/>
      <dgm:spPr/>
      <dgm:t>
        <a:bodyPr/>
        <a:lstStyle/>
        <a:p>
          <a:endParaRPr lang="ru-RU"/>
        </a:p>
      </dgm:t>
    </dgm:pt>
    <dgm:pt modelId="{90454198-F899-4CA1-92AE-E1CFD2B14116}" type="sibTrans" cxnId="{0346FA37-F951-492D-B684-AFB406993110}">
      <dgm:prSet/>
      <dgm:spPr/>
      <dgm:t>
        <a:bodyPr/>
        <a:lstStyle/>
        <a:p>
          <a:endParaRPr lang="ru-RU"/>
        </a:p>
      </dgm:t>
    </dgm:pt>
    <dgm:pt modelId="{EB91CFF8-12C7-4D17-98E3-4C5FB4115581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06C467C8-AB7F-4768-8940-1A67413D3EDA}" type="parTrans" cxnId="{1B2EF507-4EF7-4209-99B0-99AF70AF3C54}">
      <dgm:prSet/>
      <dgm:spPr/>
      <dgm:t>
        <a:bodyPr/>
        <a:lstStyle/>
        <a:p>
          <a:endParaRPr lang="ru-RU"/>
        </a:p>
      </dgm:t>
    </dgm:pt>
    <dgm:pt modelId="{6F46AD4A-B0AD-43D8-963C-9C0E609EB378}" type="sibTrans" cxnId="{1B2EF507-4EF7-4209-99B0-99AF70AF3C54}">
      <dgm:prSet/>
      <dgm:spPr/>
      <dgm:t>
        <a:bodyPr/>
        <a:lstStyle/>
        <a:p>
          <a:endParaRPr lang="ru-RU"/>
        </a:p>
      </dgm:t>
    </dgm:pt>
    <dgm:pt modelId="{5FBD2FE0-449A-42D8-A270-C5BA3B2B2B7F}">
      <dgm:prSet phldrT="[Текст]"/>
      <dgm:spPr/>
      <dgm:t>
        <a:bodyPr/>
        <a:lstStyle/>
        <a:p>
          <a:r>
            <a:rPr lang="ru-RU" dirty="0" smtClean="0"/>
            <a:t>Разработка и утверждение индивидуального учебного плана, календарного учебного графика, обеспечивающего реализацию программы в полном объеме</a:t>
          </a:r>
          <a:endParaRPr lang="ru-RU" dirty="0"/>
        </a:p>
      </dgm:t>
    </dgm:pt>
    <dgm:pt modelId="{8D71F622-D792-42AE-9A45-B6BF8529BDAC}" type="parTrans" cxnId="{EB907D47-E164-420E-BE2F-7270A1FA5EEE}">
      <dgm:prSet/>
      <dgm:spPr/>
      <dgm:t>
        <a:bodyPr/>
        <a:lstStyle/>
        <a:p>
          <a:endParaRPr lang="ru-RU"/>
        </a:p>
      </dgm:t>
    </dgm:pt>
    <dgm:pt modelId="{B952032D-255B-4536-B158-3018BC1CBF10}" type="sibTrans" cxnId="{EB907D47-E164-420E-BE2F-7270A1FA5EEE}">
      <dgm:prSet/>
      <dgm:spPr/>
      <dgm:t>
        <a:bodyPr/>
        <a:lstStyle/>
        <a:p>
          <a:endParaRPr lang="ru-RU"/>
        </a:p>
      </dgm:t>
    </dgm:pt>
    <dgm:pt modelId="{B80C00C6-E85C-4EF9-8211-C68C403BC5EA}">
      <dgm:prSet phldrT="[Текст]"/>
      <dgm:spPr>
        <a:solidFill>
          <a:srgbClr val="61FF61"/>
        </a:solidFill>
      </dgm:spPr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B4DD850B-F50E-4265-B123-2C807BF6A2D4}" type="parTrans" cxnId="{633D8F61-8110-4A27-8284-3DACD9EC9D33}">
      <dgm:prSet/>
      <dgm:spPr/>
      <dgm:t>
        <a:bodyPr/>
        <a:lstStyle/>
        <a:p>
          <a:endParaRPr lang="ru-RU"/>
        </a:p>
      </dgm:t>
    </dgm:pt>
    <dgm:pt modelId="{A6031138-86DE-4F84-8062-CB5D848E4E79}" type="sibTrans" cxnId="{633D8F61-8110-4A27-8284-3DACD9EC9D33}">
      <dgm:prSet/>
      <dgm:spPr/>
      <dgm:t>
        <a:bodyPr/>
        <a:lstStyle/>
        <a:p>
          <a:endParaRPr lang="ru-RU"/>
        </a:p>
      </dgm:t>
    </dgm:pt>
    <dgm:pt modelId="{E42C1D59-7178-42CA-A1A3-58395E1BEA44}">
      <dgm:prSet phldrT="[Текст]"/>
      <dgm:spPr/>
      <dgm:t>
        <a:bodyPr/>
        <a:lstStyle/>
        <a:p>
          <a:r>
            <a:rPr lang="ru-RU" dirty="0" smtClean="0"/>
            <a:t>Осуществление текущего контроля успеваемости обучающегося</a:t>
          </a:r>
          <a:endParaRPr lang="ru-RU" dirty="0"/>
        </a:p>
      </dgm:t>
    </dgm:pt>
    <dgm:pt modelId="{7C6A052D-DB87-4CCB-B0D9-BD51869DEF3A}" type="parTrans" cxnId="{033782C9-AEB9-448A-B75C-0ECF7DC1CDC4}">
      <dgm:prSet/>
      <dgm:spPr/>
      <dgm:t>
        <a:bodyPr/>
        <a:lstStyle/>
        <a:p>
          <a:endParaRPr lang="ru-RU"/>
        </a:p>
      </dgm:t>
    </dgm:pt>
    <dgm:pt modelId="{5CBC3A85-850A-41C4-89E4-1891A42DB088}" type="sibTrans" cxnId="{033782C9-AEB9-448A-B75C-0ECF7DC1CDC4}">
      <dgm:prSet/>
      <dgm:spPr/>
      <dgm:t>
        <a:bodyPr/>
        <a:lstStyle/>
        <a:p>
          <a:endParaRPr lang="ru-RU"/>
        </a:p>
      </dgm:t>
    </dgm:pt>
    <dgm:pt modelId="{9F5ECA6C-F2E6-4758-81D3-3474ACF6A33B}" type="pres">
      <dgm:prSet presAssocID="{0F1EE8C8-A6C6-41E1-8DD6-9D2F6163BB2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BA5A6E-1A03-4D44-8F3F-4EE2B5286D3D}" type="pres">
      <dgm:prSet presAssocID="{D02B7CBC-D7D7-4C07-B535-492B0ABD1D2C}" presName="composite" presStyleCnt="0"/>
      <dgm:spPr/>
    </dgm:pt>
    <dgm:pt modelId="{496A0F90-EADF-4B23-A5AB-406BF37EEACA}" type="pres">
      <dgm:prSet presAssocID="{D02B7CBC-D7D7-4C07-B535-492B0ABD1D2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764228-46E9-479E-9DC9-79DD8E3DC2E2}" type="pres">
      <dgm:prSet presAssocID="{D02B7CBC-D7D7-4C07-B535-492B0ABD1D2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9D60CD-0F09-4FB8-AA80-E56174D3DB07}" type="pres">
      <dgm:prSet presAssocID="{5CEF9D36-7C16-46A4-93CB-CD0BE59647F1}" presName="sp" presStyleCnt="0"/>
      <dgm:spPr/>
    </dgm:pt>
    <dgm:pt modelId="{35482055-261C-4731-8600-5CC40326426C}" type="pres">
      <dgm:prSet presAssocID="{EB91CFF8-12C7-4D17-98E3-4C5FB4115581}" presName="composite" presStyleCnt="0"/>
      <dgm:spPr/>
    </dgm:pt>
    <dgm:pt modelId="{007E49A7-8EE0-40B5-A6D9-9C52AD9EEC94}" type="pres">
      <dgm:prSet presAssocID="{EB91CFF8-12C7-4D17-98E3-4C5FB4115581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4E537B-0FE6-49A8-9EF4-891002EA5B8F}" type="pres">
      <dgm:prSet presAssocID="{EB91CFF8-12C7-4D17-98E3-4C5FB4115581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29BD8-0585-4DD2-AB6A-7B06F038BAA3}" type="pres">
      <dgm:prSet presAssocID="{6F46AD4A-B0AD-43D8-963C-9C0E609EB378}" presName="sp" presStyleCnt="0"/>
      <dgm:spPr/>
    </dgm:pt>
    <dgm:pt modelId="{52998B1B-A8BE-4528-AAFA-B558F15C8442}" type="pres">
      <dgm:prSet presAssocID="{B80C00C6-E85C-4EF9-8211-C68C403BC5EA}" presName="composite" presStyleCnt="0"/>
      <dgm:spPr/>
    </dgm:pt>
    <dgm:pt modelId="{08E2CA14-5F18-4B6E-A5CF-0A26F60FA285}" type="pres">
      <dgm:prSet presAssocID="{B80C00C6-E85C-4EF9-8211-C68C403BC5E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9A4BAF-2FC0-4526-A5DF-BC99E7FF5738}" type="pres">
      <dgm:prSet presAssocID="{B80C00C6-E85C-4EF9-8211-C68C403BC5EA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2EF507-4EF7-4209-99B0-99AF70AF3C54}" srcId="{0F1EE8C8-A6C6-41E1-8DD6-9D2F6163BB25}" destId="{EB91CFF8-12C7-4D17-98E3-4C5FB4115581}" srcOrd="1" destOrd="0" parTransId="{06C467C8-AB7F-4768-8940-1A67413D3EDA}" sibTransId="{6F46AD4A-B0AD-43D8-963C-9C0E609EB378}"/>
    <dgm:cxn modelId="{56FE9A9B-2039-4C3B-BCFA-9E301A3D64C7}" type="presOf" srcId="{EB91CFF8-12C7-4D17-98E3-4C5FB4115581}" destId="{007E49A7-8EE0-40B5-A6D9-9C52AD9EEC94}" srcOrd="0" destOrd="0" presId="urn:microsoft.com/office/officeart/2005/8/layout/chevron2"/>
    <dgm:cxn modelId="{7FBF97D7-38B8-4BAE-921D-B9DA31A04AA5}" type="presOf" srcId="{5FBD2FE0-449A-42D8-A270-C5BA3B2B2B7F}" destId="{A64E537B-0FE6-49A8-9EF4-891002EA5B8F}" srcOrd="0" destOrd="0" presId="urn:microsoft.com/office/officeart/2005/8/layout/chevron2"/>
    <dgm:cxn modelId="{D60A5932-16AC-4083-8942-BF0915A5070A}" type="presOf" srcId="{2B96921E-7161-4FB4-9882-AA889B3E4483}" destId="{D1764228-46E9-479E-9DC9-79DD8E3DC2E2}" srcOrd="0" destOrd="0" presId="urn:microsoft.com/office/officeart/2005/8/layout/chevron2"/>
    <dgm:cxn modelId="{EFD2985C-55F6-4D2D-B3D6-EDCEA1E71764}" type="presOf" srcId="{B80C00C6-E85C-4EF9-8211-C68C403BC5EA}" destId="{08E2CA14-5F18-4B6E-A5CF-0A26F60FA285}" srcOrd="0" destOrd="0" presId="urn:microsoft.com/office/officeart/2005/8/layout/chevron2"/>
    <dgm:cxn modelId="{504CCFC6-EA8A-4061-B659-F6BB8F969B3B}" type="presOf" srcId="{0F1EE8C8-A6C6-41E1-8DD6-9D2F6163BB25}" destId="{9F5ECA6C-F2E6-4758-81D3-3474ACF6A33B}" srcOrd="0" destOrd="0" presId="urn:microsoft.com/office/officeart/2005/8/layout/chevron2"/>
    <dgm:cxn modelId="{033782C9-AEB9-448A-B75C-0ECF7DC1CDC4}" srcId="{B80C00C6-E85C-4EF9-8211-C68C403BC5EA}" destId="{E42C1D59-7178-42CA-A1A3-58395E1BEA44}" srcOrd="0" destOrd="0" parTransId="{7C6A052D-DB87-4CCB-B0D9-BD51869DEF3A}" sibTransId="{5CBC3A85-850A-41C4-89E4-1891A42DB088}"/>
    <dgm:cxn modelId="{56CC7D5C-FE1C-4BB7-8615-46BB86E30862}" srcId="{0F1EE8C8-A6C6-41E1-8DD6-9D2F6163BB25}" destId="{D02B7CBC-D7D7-4C07-B535-492B0ABD1D2C}" srcOrd="0" destOrd="0" parTransId="{D60FD3B6-F9E1-4A1C-873C-B11669A1040C}" sibTransId="{5CEF9D36-7C16-46A4-93CB-CD0BE59647F1}"/>
    <dgm:cxn modelId="{D538646E-D050-4687-B291-7A6360B601B2}" type="presOf" srcId="{E42C1D59-7178-42CA-A1A3-58395E1BEA44}" destId="{4C9A4BAF-2FC0-4526-A5DF-BC99E7FF5738}" srcOrd="0" destOrd="0" presId="urn:microsoft.com/office/officeart/2005/8/layout/chevron2"/>
    <dgm:cxn modelId="{EB907D47-E164-420E-BE2F-7270A1FA5EEE}" srcId="{EB91CFF8-12C7-4D17-98E3-4C5FB4115581}" destId="{5FBD2FE0-449A-42D8-A270-C5BA3B2B2B7F}" srcOrd="0" destOrd="0" parTransId="{8D71F622-D792-42AE-9A45-B6BF8529BDAC}" sibTransId="{B952032D-255B-4536-B158-3018BC1CBF10}"/>
    <dgm:cxn modelId="{0346FA37-F951-492D-B684-AFB406993110}" srcId="{D02B7CBC-D7D7-4C07-B535-492B0ABD1D2C}" destId="{2B96921E-7161-4FB4-9882-AA889B3E4483}" srcOrd="0" destOrd="0" parTransId="{7910DBF8-A17A-480F-8EE3-76D44B797F73}" sibTransId="{90454198-F899-4CA1-92AE-E1CFD2B14116}"/>
    <dgm:cxn modelId="{AC1679E0-2079-4968-86C5-CC0C7CB9C64E}" type="presOf" srcId="{D02B7CBC-D7D7-4C07-B535-492B0ABD1D2C}" destId="{496A0F90-EADF-4B23-A5AB-406BF37EEACA}" srcOrd="0" destOrd="0" presId="urn:microsoft.com/office/officeart/2005/8/layout/chevron2"/>
    <dgm:cxn modelId="{633D8F61-8110-4A27-8284-3DACD9EC9D33}" srcId="{0F1EE8C8-A6C6-41E1-8DD6-9D2F6163BB25}" destId="{B80C00C6-E85C-4EF9-8211-C68C403BC5EA}" srcOrd="2" destOrd="0" parTransId="{B4DD850B-F50E-4265-B123-2C807BF6A2D4}" sibTransId="{A6031138-86DE-4F84-8062-CB5D848E4E79}"/>
    <dgm:cxn modelId="{DFAB8B65-CBAD-450B-8611-EDB8D13F9EE8}" type="presParOf" srcId="{9F5ECA6C-F2E6-4758-81D3-3474ACF6A33B}" destId="{BCBA5A6E-1A03-4D44-8F3F-4EE2B5286D3D}" srcOrd="0" destOrd="0" presId="urn:microsoft.com/office/officeart/2005/8/layout/chevron2"/>
    <dgm:cxn modelId="{A687389C-E1EA-4E5B-AA47-61824B5C043E}" type="presParOf" srcId="{BCBA5A6E-1A03-4D44-8F3F-4EE2B5286D3D}" destId="{496A0F90-EADF-4B23-A5AB-406BF37EEACA}" srcOrd="0" destOrd="0" presId="urn:microsoft.com/office/officeart/2005/8/layout/chevron2"/>
    <dgm:cxn modelId="{86A396AA-E4FF-48FE-81E7-816B471E96C4}" type="presParOf" srcId="{BCBA5A6E-1A03-4D44-8F3F-4EE2B5286D3D}" destId="{D1764228-46E9-479E-9DC9-79DD8E3DC2E2}" srcOrd="1" destOrd="0" presId="urn:microsoft.com/office/officeart/2005/8/layout/chevron2"/>
    <dgm:cxn modelId="{5BC7866A-210F-4251-8430-6DA22F7BB1F6}" type="presParOf" srcId="{9F5ECA6C-F2E6-4758-81D3-3474ACF6A33B}" destId="{0C9D60CD-0F09-4FB8-AA80-E56174D3DB07}" srcOrd="1" destOrd="0" presId="urn:microsoft.com/office/officeart/2005/8/layout/chevron2"/>
    <dgm:cxn modelId="{4DED3499-E48C-4D6D-8FFA-4FC21312B0D8}" type="presParOf" srcId="{9F5ECA6C-F2E6-4758-81D3-3474ACF6A33B}" destId="{35482055-261C-4731-8600-5CC40326426C}" srcOrd="2" destOrd="0" presId="urn:microsoft.com/office/officeart/2005/8/layout/chevron2"/>
    <dgm:cxn modelId="{6B316AFD-108A-44CB-A0BF-8984F69B8661}" type="presParOf" srcId="{35482055-261C-4731-8600-5CC40326426C}" destId="{007E49A7-8EE0-40B5-A6D9-9C52AD9EEC94}" srcOrd="0" destOrd="0" presId="urn:microsoft.com/office/officeart/2005/8/layout/chevron2"/>
    <dgm:cxn modelId="{2F053902-1575-4BBB-BC1D-C4C1BB8AD668}" type="presParOf" srcId="{35482055-261C-4731-8600-5CC40326426C}" destId="{A64E537B-0FE6-49A8-9EF4-891002EA5B8F}" srcOrd="1" destOrd="0" presId="urn:microsoft.com/office/officeart/2005/8/layout/chevron2"/>
    <dgm:cxn modelId="{DB0A4D85-6F0B-449A-80CC-F226F3C72FCD}" type="presParOf" srcId="{9F5ECA6C-F2E6-4758-81D3-3474ACF6A33B}" destId="{BDF29BD8-0585-4DD2-AB6A-7B06F038BAA3}" srcOrd="3" destOrd="0" presId="urn:microsoft.com/office/officeart/2005/8/layout/chevron2"/>
    <dgm:cxn modelId="{80535CC3-E5DE-49A0-AAD5-819FFA3FD237}" type="presParOf" srcId="{9F5ECA6C-F2E6-4758-81D3-3474ACF6A33B}" destId="{52998B1B-A8BE-4528-AAFA-B558F15C8442}" srcOrd="4" destOrd="0" presId="urn:microsoft.com/office/officeart/2005/8/layout/chevron2"/>
    <dgm:cxn modelId="{E990E65E-E001-4245-BA32-C1ECAC9F8E90}" type="presParOf" srcId="{52998B1B-A8BE-4528-AAFA-B558F15C8442}" destId="{08E2CA14-5F18-4B6E-A5CF-0A26F60FA285}" srcOrd="0" destOrd="0" presId="urn:microsoft.com/office/officeart/2005/8/layout/chevron2"/>
    <dgm:cxn modelId="{4B4C6E0E-F015-4D2A-AB22-D1BD788EF821}" type="presParOf" srcId="{52998B1B-A8BE-4528-AAFA-B558F15C8442}" destId="{4C9A4BAF-2FC0-4526-A5DF-BC99E7FF573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6A0F90-EADF-4B23-A5AB-406BF37EEACA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rgbClr val="DA2725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1</a:t>
          </a:r>
          <a:endParaRPr lang="ru-RU" sz="2900" kern="1200" dirty="0"/>
        </a:p>
      </dsp:txBody>
      <dsp:txXfrm rot="-5400000">
        <a:off x="1" y="520688"/>
        <a:ext cx="1039018" cy="445294"/>
      </dsp:txXfrm>
    </dsp:sp>
    <dsp:sp modelId="{D1764228-46E9-479E-9DC9-79DD8E3DC2E2}">
      <dsp:nvSpPr>
        <dsp:cNvPr id="0" name=""/>
        <dsp:cNvSpPr/>
      </dsp:nvSpPr>
      <dsp:spPr>
        <a:xfrm rot="5400000">
          <a:off x="3085107" y="-2044909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Увеличение срока обучения до 4,2 - 5,5 месяцев</a:t>
          </a:r>
          <a:endParaRPr lang="ru-RU" sz="2000" kern="1200" dirty="0"/>
        </a:p>
      </dsp:txBody>
      <dsp:txXfrm rot="-5400000">
        <a:off x="1039018" y="48278"/>
        <a:ext cx="5009883" cy="870607"/>
      </dsp:txXfrm>
    </dsp:sp>
    <dsp:sp modelId="{007E49A7-8EE0-40B5-A6D9-9C52AD9EEC94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rgbClr val="C00000"/>
              </a:solidFill>
            </a:rPr>
            <a:t>2</a:t>
          </a:r>
          <a:endParaRPr lang="ru-RU" sz="2900" kern="1200" dirty="0">
            <a:solidFill>
              <a:srgbClr val="C00000"/>
            </a:solidFill>
          </a:endParaRPr>
        </a:p>
      </dsp:txBody>
      <dsp:txXfrm rot="-5400000">
        <a:off x="1" y="1809352"/>
        <a:ext cx="1039018" cy="445294"/>
      </dsp:txXfrm>
    </dsp:sp>
    <dsp:sp modelId="{A64E537B-0FE6-49A8-9EF4-891002EA5B8F}">
      <dsp:nvSpPr>
        <dsp:cNvPr id="0" name=""/>
        <dsp:cNvSpPr/>
      </dsp:nvSpPr>
      <dsp:spPr>
        <a:xfrm rot="5400000">
          <a:off x="3085107" y="-756245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Установление режима теоретических занятий, обучающихся по 45 минут, с перерывами для отдыха</a:t>
          </a:r>
          <a:endParaRPr lang="ru-RU" sz="2000" kern="1200" dirty="0"/>
        </a:p>
      </dsp:txBody>
      <dsp:txXfrm rot="-5400000">
        <a:off x="1039018" y="1336942"/>
        <a:ext cx="5009883" cy="870607"/>
      </dsp:txXfrm>
    </dsp:sp>
    <dsp:sp modelId="{08E2CA14-5F18-4B6E-A5CF-0A26F60FA285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rgbClr val="61FF61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rgbClr val="7030A0"/>
              </a:solidFill>
            </a:rPr>
            <a:t>3</a:t>
          </a:r>
          <a:endParaRPr lang="ru-RU" sz="2900" kern="1200" dirty="0">
            <a:solidFill>
              <a:srgbClr val="7030A0"/>
            </a:solidFill>
          </a:endParaRPr>
        </a:p>
      </dsp:txBody>
      <dsp:txXfrm rot="-5400000">
        <a:off x="1" y="3098016"/>
        <a:ext cx="1039018" cy="445294"/>
      </dsp:txXfrm>
    </dsp:sp>
    <dsp:sp modelId="{4C9A4BAF-2FC0-4526-A5DF-BC99E7FF5738}">
      <dsp:nvSpPr>
        <dsp:cNvPr id="0" name=""/>
        <dsp:cNvSpPr/>
      </dsp:nvSpPr>
      <dsp:spPr>
        <a:xfrm rot="5400000">
          <a:off x="3085107" y="532418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Обеспечение текущего контроля успеваемости обучающихся </a:t>
          </a:r>
          <a:endParaRPr lang="ru-RU" sz="2000" kern="1200" dirty="0"/>
        </a:p>
      </dsp:txBody>
      <dsp:txXfrm rot="-5400000">
        <a:off x="1039018" y="2625605"/>
        <a:ext cx="5009883" cy="8706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6A0F90-EADF-4B23-A5AB-406BF37EEACA}">
      <dsp:nvSpPr>
        <dsp:cNvPr id="0" name=""/>
        <dsp:cNvSpPr/>
      </dsp:nvSpPr>
      <dsp:spPr>
        <a:xfrm rot="5400000">
          <a:off x="-216991" y="317403"/>
          <a:ext cx="1446609" cy="1012626"/>
        </a:xfrm>
        <a:prstGeom prst="chevron">
          <a:avLst/>
        </a:prstGeom>
        <a:solidFill>
          <a:srgbClr val="DA2725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1</a:t>
          </a:r>
          <a:endParaRPr lang="ru-RU" sz="2800" kern="1200" dirty="0"/>
        </a:p>
      </dsp:txBody>
      <dsp:txXfrm rot="-5400000">
        <a:off x="1" y="606724"/>
        <a:ext cx="1012626" cy="433983"/>
      </dsp:txXfrm>
    </dsp:sp>
    <dsp:sp modelId="{D1764228-46E9-479E-9DC9-79DD8E3DC2E2}">
      <dsp:nvSpPr>
        <dsp:cNvPr id="0" name=""/>
        <dsp:cNvSpPr/>
      </dsp:nvSpPr>
      <dsp:spPr>
        <a:xfrm rot="5400000">
          <a:off x="2988870" y="-1971126"/>
          <a:ext cx="1130884" cy="508337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Усиление контроля за организацией и проведением занятий практического обучения вождению со стороны руководства</a:t>
          </a:r>
          <a:endParaRPr lang="ru-RU" sz="1900" kern="1200" dirty="0"/>
        </a:p>
      </dsp:txBody>
      <dsp:txXfrm rot="-5400000">
        <a:off x="1012626" y="60323"/>
        <a:ext cx="5028168" cy="1020474"/>
      </dsp:txXfrm>
    </dsp:sp>
    <dsp:sp modelId="{007E49A7-8EE0-40B5-A6D9-9C52AD9EEC94}">
      <dsp:nvSpPr>
        <dsp:cNvPr id="0" name=""/>
        <dsp:cNvSpPr/>
      </dsp:nvSpPr>
      <dsp:spPr>
        <a:xfrm rot="5400000">
          <a:off x="-216991" y="1573333"/>
          <a:ext cx="1446609" cy="1012626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FF0000"/>
              </a:solidFill>
            </a:rPr>
            <a:t>2</a:t>
          </a:r>
          <a:endParaRPr lang="ru-RU" sz="2800" kern="1200" dirty="0">
            <a:solidFill>
              <a:srgbClr val="FF0000"/>
            </a:solidFill>
          </a:endParaRPr>
        </a:p>
      </dsp:txBody>
      <dsp:txXfrm rot="-5400000">
        <a:off x="1" y="1862654"/>
        <a:ext cx="1012626" cy="433983"/>
      </dsp:txXfrm>
    </dsp:sp>
    <dsp:sp modelId="{A64E537B-0FE6-49A8-9EF4-891002EA5B8F}">
      <dsp:nvSpPr>
        <dsp:cNvPr id="0" name=""/>
        <dsp:cNvSpPr/>
      </dsp:nvSpPr>
      <dsp:spPr>
        <a:xfrm rot="5400000">
          <a:off x="3084165" y="-715196"/>
          <a:ext cx="940296" cy="508337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Организация надлежащего текущего контроля успеваемости и промежуточной аттестации обучающихся</a:t>
          </a:r>
          <a:endParaRPr lang="ru-RU" sz="1900" kern="1200" dirty="0"/>
        </a:p>
      </dsp:txBody>
      <dsp:txXfrm rot="-5400000">
        <a:off x="1012627" y="1402243"/>
        <a:ext cx="5037472" cy="848494"/>
      </dsp:txXfrm>
    </dsp:sp>
    <dsp:sp modelId="{08E2CA14-5F18-4B6E-A5CF-0A26F60FA285}">
      <dsp:nvSpPr>
        <dsp:cNvPr id="0" name=""/>
        <dsp:cNvSpPr/>
      </dsp:nvSpPr>
      <dsp:spPr>
        <a:xfrm rot="5400000">
          <a:off x="-216991" y="2829264"/>
          <a:ext cx="1446609" cy="1012626"/>
        </a:xfrm>
        <a:prstGeom prst="chevron">
          <a:avLst/>
        </a:prstGeom>
        <a:solidFill>
          <a:srgbClr val="61FF61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0066FF"/>
              </a:solidFill>
            </a:rPr>
            <a:t>3</a:t>
          </a:r>
          <a:endParaRPr lang="ru-RU" sz="2800" kern="1200" dirty="0">
            <a:solidFill>
              <a:srgbClr val="0066FF"/>
            </a:solidFill>
          </a:endParaRPr>
        </a:p>
      </dsp:txBody>
      <dsp:txXfrm rot="-5400000">
        <a:off x="1" y="3118585"/>
        <a:ext cx="1012626" cy="433983"/>
      </dsp:txXfrm>
    </dsp:sp>
    <dsp:sp modelId="{4C9A4BAF-2FC0-4526-A5DF-BC99E7FF5738}">
      <dsp:nvSpPr>
        <dsp:cNvPr id="0" name=""/>
        <dsp:cNvSpPr/>
      </dsp:nvSpPr>
      <dsp:spPr>
        <a:xfrm rot="5400000">
          <a:off x="3084165" y="540734"/>
          <a:ext cx="940296" cy="508337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Профессиональная подготовка мастеров производственного обучения</a:t>
          </a:r>
          <a:endParaRPr lang="ru-RU" sz="1900" kern="1200" dirty="0"/>
        </a:p>
      </dsp:txBody>
      <dsp:txXfrm rot="-5400000">
        <a:off x="1012627" y="2658174"/>
        <a:ext cx="5037472" cy="8484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6A0F90-EADF-4B23-A5AB-406BF37EEACA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rgbClr val="DA2725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1</a:t>
          </a:r>
          <a:endParaRPr lang="ru-RU" sz="2900" kern="1200" dirty="0"/>
        </a:p>
      </dsp:txBody>
      <dsp:txXfrm rot="-5400000">
        <a:off x="1" y="520688"/>
        <a:ext cx="1039018" cy="445294"/>
      </dsp:txXfrm>
    </dsp:sp>
    <dsp:sp modelId="{D1764228-46E9-479E-9DC9-79DD8E3DC2E2}">
      <dsp:nvSpPr>
        <dsp:cNvPr id="0" name=""/>
        <dsp:cNvSpPr/>
      </dsp:nvSpPr>
      <dsp:spPr>
        <a:xfrm rot="5400000">
          <a:off x="3085107" y="-2044909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Принятие локального нормативного акта о порядке обучения по индивидуальному учебному плану, ускоренного обучения</a:t>
          </a:r>
          <a:endParaRPr lang="ru-RU" sz="1500" kern="1200" dirty="0"/>
        </a:p>
      </dsp:txBody>
      <dsp:txXfrm rot="-5400000">
        <a:off x="1039018" y="48278"/>
        <a:ext cx="5009883" cy="870607"/>
      </dsp:txXfrm>
    </dsp:sp>
    <dsp:sp modelId="{007E49A7-8EE0-40B5-A6D9-9C52AD9EEC94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2</a:t>
          </a:r>
          <a:endParaRPr lang="ru-RU" sz="2900" kern="1200" dirty="0"/>
        </a:p>
      </dsp:txBody>
      <dsp:txXfrm rot="-5400000">
        <a:off x="1" y="1809352"/>
        <a:ext cx="1039018" cy="445294"/>
      </dsp:txXfrm>
    </dsp:sp>
    <dsp:sp modelId="{A64E537B-0FE6-49A8-9EF4-891002EA5B8F}">
      <dsp:nvSpPr>
        <dsp:cNvPr id="0" name=""/>
        <dsp:cNvSpPr/>
      </dsp:nvSpPr>
      <dsp:spPr>
        <a:xfrm rot="5400000">
          <a:off x="3085107" y="-756245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Разработка и утверждение индивидуального учебного плана, календарного учебного графика, обеспечивающего реализацию программы в полном объеме</a:t>
          </a:r>
          <a:endParaRPr lang="ru-RU" sz="1500" kern="1200" dirty="0"/>
        </a:p>
      </dsp:txBody>
      <dsp:txXfrm rot="-5400000">
        <a:off x="1039018" y="1336942"/>
        <a:ext cx="5009883" cy="870607"/>
      </dsp:txXfrm>
    </dsp:sp>
    <dsp:sp modelId="{08E2CA14-5F18-4B6E-A5CF-0A26F60FA285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rgbClr val="61FF61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3</a:t>
          </a:r>
          <a:endParaRPr lang="ru-RU" sz="2900" kern="1200" dirty="0"/>
        </a:p>
      </dsp:txBody>
      <dsp:txXfrm rot="-5400000">
        <a:off x="1" y="3098016"/>
        <a:ext cx="1039018" cy="445294"/>
      </dsp:txXfrm>
    </dsp:sp>
    <dsp:sp modelId="{4C9A4BAF-2FC0-4526-A5DF-BC99E7FF5738}">
      <dsp:nvSpPr>
        <dsp:cNvPr id="0" name=""/>
        <dsp:cNvSpPr/>
      </dsp:nvSpPr>
      <dsp:spPr>
        <a:xfrm rot="5400000">
          <a:off x="3085107" y="532418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Осуществление текущего контроля успеваемости обучающегося</a:t>
          </a:r>
          <a:endParaRPr lang="ru-RU" sz="1500" kern="1200" dirty="0"/>
        </a:p>
      </dsp:txBody>
      <dsp:txXfrm rot="-5400000">
        <a:off x="1039018" y="2625605"/>
        <a:ext cx="5009883" cy="8706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766" cy="497126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320" y="0"/>
            <a:ext cx="2945766" cy="497126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>
              <a:defRPr sz="1200"/>
            </a:lvl1pPr>
          </a:lstStyle>
          <a:p>
            <a:fld id="{CF59A541-0937-4642-B9CF-8B940F90B2BC}" type="datetimeFigureOut">
              <a:rPr lang="ru-RU" smtClean="0"/>
              <a:pPr/>
              <a:t>12.04.2017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512"/>
            <a:ext cx="2945766" cy="497125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320" y="9429512"/>
            <a:ext cx="2945766" cy="497125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>
              <a:defRPr sz="1200"/>
            </a:lvl1pPr>
          </a:lstStyle>
          <a:p>
            <a:fld id="{010DB85A-6BFB-4AA5-87FF-3B51FC537B3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30057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766" cy="497126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320" y="0"/>
            <a:ext cx="2945766" cy="497126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>
              <a:defRPr sz="1200"/>
            </a:lvl1pPr>
          </a:lstStyle>
          <a:p>
            <a:fld id="{A909AE1A-891E-4AD9-B412-EAA3C69B04A9}" type="datetimeFigureOut">
              <a:rPr lang="ru-RU" smtClean="0"/>
              <a:pPr/>
              <a:t>12.04.2017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3" tIns="45757" rIns="91513" bIns="4575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404" y="4715550"/>
            <a:ext cx="5436868" cy="4467780"/>
          </a:xfrm>
          <a:prstGeom prst="rect">
            <a:avLst/>
          </a:prstGeom>
        </p:spPr>
        <p:txBody>
          <a:bodyPr vert="horz" lIns="91513" tIns="45757" rIns="91513" bIns="4575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512"/>
            <a:ext cx="2945766" cy="497125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320" y="9429512"/>
            <a:ext cx="2945766" cy="497125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>
              <a:defRPr sz="1200"/>
            </a:lvl1pPr>
          </a:lstStyle>
          <a:p>
            <a:fld id="{ACEB1050-AA26-4374-A567-F91DB2E511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2632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B1050-AA26-4374-A567-F91DB2E511AC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446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B1050-AA26-4374-A567-F91DB2E511AC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446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7EA8E-DDBA-4EA2-96E9-9E4D2B0589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79EED-3886-4E51-86A1-0214F13A5A03}" type="datetimeFigureOut">
              <a:rPr lang="ru-RU"/>
              <a:pPr>
                <a:defRPr/>
              </a:pPr>
              <a:t>12.04.2017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917F-F78B-49E1-B287-8033EB8DFD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0544E-5391-4505-AD86-7795B68219D8}" type="datetimeFigureOut">
              <a:rPr lang="ru-RU"/>
              <a:pPr>
                <a:defRPr/>
              </a:pPr>
              <a:t>12.04.2017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F781C-A0BB-4728-9F28-0418E91E49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4F56E-BC05-4B0D-A622-E2EC3187AA0A}" type="datetimeFigureOut">
              <a:rPr lang="ru-RU"/>
              <a:pPr>
                <a:defRPr/>
              </a:pPr>
              <a:t>12.04.2017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1223F-4900-4170-BA34-0156F171F9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592AA-D7F1-4DA1-BAF8-EE6B703964A1}" type="datetimeFigureOut">
              <a:rPr lang="ru-RU"/>
              <a:pPr>
                <a:defRPr/>
              </a:pPr>
              <a:t>12.04.2017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B270E-A9D3-48D6-847C-280A90FCD6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-1" y="0"/>
            <a:ext cx="9142413" cy="161925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C5288-4108-44F4-A231-DA5505BEDF8B}" type="datetimeFigureOut">
              <a:rPr lang="ru-RU"/>
              <a:pPr>
                <a:defRPr/>
              </a:pPr>
              <a:t>12.04.2017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D1216-6F0F-4184-A66F-615EB023FF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5217F-C68E-4F0B-AA6F-E43A35365FEB}" type="datetimeFigureOut">
              <a:rPr lang="ru-RU"/>
              <a:pPr>
                <a:defRPr/>
              </a:pPr>
              <a:t>12.04.2017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0A861-8607-40A1-8672-805EBCB749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F62CA-B2B9-4D22-8A3C-65B1EC38831E}" type="datetimeFigureOut">
              <a:rPr lang="ru-RU"/>
              <a:pPr>
                <a:defRPr/>
              </a:pPr>
              <a:t>12.04.2017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47273-A5ED-4B7A-B344-B7652A6C41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A4F38-B41A-4841-A6FC-9E7311BF6660}" type="datetimeFigureOut">
              <a:rPr lang="ru-RU"/>
              <a:pPr>
                <a:defRPr/>
              </a:pPr>
              <a:t>12.04.2017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5A621-49F2-4DA3-A7AE-3172CD6162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78190-BB94-4E72-8CBF-925EA2A48355}" type="datetimeFigureOut">
              <a:rPr lang="ru-RU"/>
              <a:pPr>
                <a:defRPr/>
              </a:pPr>
              <a:t>12.04.2017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98D69-EBF6-43CD-A2A5-BDD8B14EA0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5F37A-FE06-4891-9A29-931C3D318605}" type="datetimeFigureOut">
              <a:rPr lang="ru-RU"/>
              <a:pPr>
                <a:defRPr/>
              </a:pPr>
              <a:t>12.04.2017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2D0AA-3B02-482B-9040-E90205F6DD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МОН_Логотип.wmf"/>
          <p:cNvPicPr>
            <a:picLocks noChangeAspect="1"/>
          </p:cNvPicPr>
          <p:nvPr userDrawn="1"/>
        </p:nvPicPr>
        <p:blipFill>
          <a:blip r:embed="rId13"/>
          <a:srcRect r="65645"/>
          <a:stretch>
            <a:fillRect/>
          </a:stretch>
        </p:blipFill>
        <p:spPr>
          <a:xfrm>
            <a:off x="200027" y="62865"/>
            <a:ext cx="902380" cy="852344"/>
          </a:xfrm>
          <a:prstGeom prst="rect">
            <a:avLst/>
          </a:prstGeom>
        </p:spPr>
      </p:pic>
      <p:pic>
        <p:nvPicPr>
          <p:cNvPr id="18" name="Picture 2" descr="C:\Users\zalega\Desktop\Красноярск 2015\Рисунки\Top.png"/>
          <p:cNvPicPr preferRelativeResize="0">
            <a:picLocks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6000" y="6505577"/>
            <a:ext cx="8137159" cy="360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 rot="16200000">
            <a:off x="8424374" y="5765009"/>
            <a:ext cx="72000" cy="1404000"/>
          </a:xfrm>
          <a:prstGeom prst="rect">
            <a:avLst/>
          </a:prstGeom>
          <a:solidFill>
            <a:srgbClr val="DD8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1" y="6505577"/>
            <a:ext cx="999859" cy="352425"/>
          </a:xfrm>
          <a:prstGeom prst="rect">
            <a:avLst/>
          </a:prstGeom>
          <a:solidFill>
            <a:srgbClr val="DD8F3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 bwMode="auto">
          <a:xfrm>
            <a:off x="3343276" y="6484938"/>
            <a:ext cx="5800724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026" name="Заголовок 1"/>
          <p:cNvSpPr>
            <a:spLocks noGrp="1"/>
          </p:cNvSpPr>
          <p:nvPr userDrawn="1">
            <p:ph type="title"/>
          </p:nvPr>
        </p:nvSpPr>
        <p:spPr bwMode="auto">
          <a:xfrm>
            <a:off x="1160060" y="56644"/>
            <a:ext cx="771723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 userDrawn="1"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910099-E5F3-4960-89FA-DD2C751702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 bwMode="auto">
          <a:xfrm>
            <a:off x="0" y="6490546"/>
            <a:ext cx="982766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krao.ru</a:t>
            </a:r>
            <a:endParaRPr lang="ru-RU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18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0" name="Подзаголовок 2"/>
          <p:cNvSpPr txBox="1">
            <a:spLocks/>
          </p:cNvSpPr>
          <p:nvPr userDrawn="1"/>
        </p:nvSpPr>
        <p:spPr bwMode="auto">
          <a:xfrm>
            <a:off x="990211" y="6503987"/>
            <a:ext cx="440218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85725" eaLnBrk="0" hangingPunct="0">
              <a:spcBef>
                <a:spcPts val="0"/>
              </a:spcBef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Красноярский край</a:t>
            </a:r>
          </a:p>
        </p:txBody>
      </p:sp>
      <p:pic>
        <p:nvPicPr>
          <p:cNvPr id="13" name="Picture 2" descr="C:\Users\zalega\Desktop\Красноярск 2015\Рисунки\Top.png"/>
          <p:cNvPicPr>
            <a:picLocks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3200" b="1" kern="1400" cap="all" spc="0" dirty="0" smtClean="0">
          <a:ln w="0"/>
          <a:solidFill>
            <a:srgbClr val="5077A6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sp>
        <p:nvSpPr>
          <p:cNvPr id="9" name="Подзаголовок 2"/>
          <p:cNvSpPr>
            <a:spLocks noGrp="1"/>
          </p:cNvSpPr>
          <p:nvPr>
            <p:ph type="body" idx="1"/>
          </p:nvPr>
        </p:nvSpPr>
        <p:spPr>
          <a:xfrm>
            <a:off x="5477116" y="4885039"/>
            <a:ext cx="3564000" cy="839208"/>
          </a:xfrm>
        </p:spPr>
        <p:txBody>
          <a:bodyPr anchor="t">
            <a:noAutofit/>
          </a:bodyPr>
          <a:lstStyle/>
          <a:p>
            <a:pPr algn="r">
              <a:spcBef>
                <a:spcPts val="0"/>
              </a:spcBef>
              <a:defRPr/>
            </a:pPr>
            <a:r>
              <a:rPr lang="ru-RU" sz="1600" dirty="0" err="1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Маметьева</a:t>
            </a:r>
            <a:r>
              <a:rPr lang="ru-RU" sz="1600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 Ольга Николаевна, </a:t>
            </a:r>
          </a:p>
          <a:p>
            <a:pPr algn="r">
              <a:spcBef>
                <a:spcPts val="0"/>
              </a:spcBef>
              <a:defRPr/>
            </a:pPr>
            <a:r>
              <a:rPr lang="ru-RU" sz="1600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начальник отдела лицензирования и государственной аккредитации </a:t>
            </a:r>
            <a:endParaRPr lang="ru-RU" sz="1600" dirty="0">
              <a:solidFill>
                <a:srgbClr val="0066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1913116" y="5856052"/>
            <a:ext cx="7128000" cy="0"/>
          </a:xfrm>
          <a:prstGeom prst="line">
            <a:avLst/>
          </a:prstGeom>
          <a:ln w="28575">
            <a:solidFill>
              <a:srgbClr val="507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731838" y="1395314"/>
            <a:ext cx="799203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Проблемные вопросы </a:t>
            </a:r>
            <a:br>
              <a:rPr lang="ru-RU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реализации в полном объеме образовательных программ подготовки водителей. Типичные нарушения </a:t>
            </a:r>
            <a:br>
              <a:rPr lang="ru-RU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и пути их устранения</a:t>
            </a:r>
          </a:p>
          <a:p>
            <a:pPr algn="ctr"/>
            <a:r>
              <a:rPr lang="ru-RU" sz="2800" b="1" dirty="0" smtClean="0">
                <a:solidFill>
                  <a:srgbClr val="2E3192"/>
                </a:solidFill>
                <a:cs typeface="Arial" panose="020B0604020202020204" pitchFamily="34" charset="0"/>
              </a:rPr>
              <a:t> </a:t>
            </a:r>
            <a:endParaRPr lang="ru-RU" altLang="ru-RU" sz="2800" b="1" dirty="0">
              <a:solidFill>
                <a:schemeClr val="tx2"/>
              </a:solidFill>
            </a:endParaRPr>
          </a:p>
          <a:p>
            <a:pPr algn="ctr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4995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Ситуация для обсуждения № 2</a:t>
            </a:r>
            <a:endParaRPr lang="ru-RU" sz="2400" dirty="0">
              <a:solidFill>
                <a:srgbClr val="CC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03200" y="1513840"/>
            <a:ext cx="8727440" cy="3891280"/>
          </a:xfrm>
          <a:prstGeom prst="ellipse">
            <a:avLst/>
          </a:prstGeom>
          <a:solidFill>
            <a:srgbClr val="F4FAB8"/>
          </a:solidFill>
          <a:ln w="381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2400" dirty="0">
                <a:solidFill>
                  <a:srgbClr val="7030A0"/>
                </a:solidFill>
              </a:rPr>
              <a:t>В </a:t>
            </a:r>
            <a:r>
              <a:rPr lang="ru-RU" sz="2400" dirty="0" smtClean="0">
                <a:solidFill>
                  <a:srgbClr val="7030A0"/>
                </a:solidFill>
              </a:rPr>
              <a:t>организации не </a:t>
            </a:r>
            <a:r>
              <a:rPr lang="ru-RU" sz="2400" dirty="0">
                <a:solidFill>
                  <a:srgbClr val="7030A0"/>
                </a:solidFill>
              </a:rPr>
              <a:t>осуществляется контроль </a:t>
            </a:r>
            <a:r>
              <a:rPr lang="ru-RU" sz="2400" dirty="0" smtClean="0">
                <a:solidFill>
                  <a:srgbClr val="7030A0"/>
                </a:solidFill>
              </a:rPr>
              <a:t/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rgbClr val="7030A0"/>
                </a:solidFill>
              </a:rPr>
              <a:t>за </a:t>
            </a:r>
            <a:r>
              <a:rPr lang="ru-RU" sz="2400" dirty="0">
                <a:solidFill>
                  <a:srgbClr val="7030A0"/>
                </a:solidFill>
              </a:rPr>
              <a:t>практической подготовкой обучающихся. </a:t>
            </a:r>
            <a:r>
              <a:rPr lang="ru-RU" sz="2400" dirty="0" smtClean="0">
                <a:solidFill>
                  <a:srgbClr val="7030A0"/>
                </a:solidFill>
              </a:rPr>
              <a:t>Обучающиеся</a:t>
            </a:r>
            <a:r>
              <a:rPr lang="ru-RU" sz="2400" dirty="0">
                <a:solidFill>
                  <a:srgbClr val="7030A0"/>
                </a:solidFill>
              </a:rPr>
              <a:t>, </a:t>
            </a:r>
            <a:r>
              <a:rPr lang="ru-RU" sz="2400" dirty="0" smtClean="0">
                <a:solidFill>
                  <a:srgbClr val="7030A0"/>
                </a:solidFill>
              </a:rPr>
              <a:t>фактически не выполнившие программу </a:t>
            </a:r>
            <a:r>
              <a:rPr lang="ru-RU" sz="2400" dirty="0">
                <a:solidFill>
                  <a:srgbClr val="7030A0"/>
                </a:solidFill>
              </a:rPr>
              <a:t>практического обучения </a:t>
            </a:r>
            <a:r>
              <a:rPr lang="ru-RU" sz="2400" dirty="0" smtClean="0">
                <a:solidFill>
                  <a:srgbClr val="7030A0"/>
                </a:solidFill>
              </a:rPr>
              <a:t>вождению, </a:t>
            </a:r>
            <a:r>
              <a:rPr lang="ru-RU" sz="2400" dirty="0">
                <a:solidFill>
                  <a:srgbClr val="7030A0"/>
                </a:solidFill>
              </a:rPr>
              <a:t>допускаются до итоговой аттестации.</a:t>
            </a:r>
            <a:r>
              <a:rPr lang="ru-RU" sz="2400" dirty="0" smtClean="0">
                <a:solidFill>
                  <a:srgbClr val="7030A0"/>
                </a:solidFill>
              </a:rPr>
              <a:t> Процент </a:t>
            </a:r>
            <a:r>
              <a:rPr lang="ru-RU" sz="2400" dirty="0">
                <a:solidFill>
                  <a:srgbClr val="7030A0"/>
                </a:solidFill>
              </a:rPr>
              <a:t>сдачи </a:t>
            </a:r>
            <a:r>
              <a:rPr lang="ru-RU" sz="2400" dirty="0" smtClean="0">
                <a:solidFill>
                  <a:srgbClr val="7030A0"/>
                </a:solidFill>
              </a:rPr>
              <a:t>с первого раза квалификационного экзамена низкий.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8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Ситуация для обсуждения № 2</a:t>
            </a:r>
            <a:endParaRPr lang="ru-RU" sz="2400" dirty="0">
              <a:solidFill>
                <a:srgbClr val="CC0000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701039" y="2062480"/>
            <a:ext cx="7274559" cy="371856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01040" y="1074503"/>
            <a:ext cx="5039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66FF"/>
                </a:solidFill>
              </a:rPr>
              <a:t>Отзывы о работе организаций, осуществляющих подготовку водителей:</a:t>
            </a:r>
            <a:endParaRPr lang="ru-RU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20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Ситуация для обсуждения № 2</a:t>
            </a:r>
            <a:endParaRPr lang="ru-RU" sz="2400" dirty="0">
              <a:solidFill>
                <a:srgbClr val="CC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 rot="922101">
            <a:off x="721360" y="3177658"/>
            <a:ext cx="5191760" cy="27432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21228922">
            <a:off x="4343804" y="160565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«….за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одну встречу откатать надо 2 талона по его методике, т.е. 3 часа. Но реально из трех часов всего часа 1,5-2 ездишь, и то если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повезет…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Обязательное условие перед повторный сдачей - докупить и откатать 2 занятия.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».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6480" y="1042126"/>
            <a:ext cx="5039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66FF"/>
                </a:solidFill>
              </a:rPr>
              <a:t>Отзывы о работе организаций, осуществляющих подготовку водителей:</a:t>
            </a:r>
            <a:endParaRPr lang="ru-RU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37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Ситуация для обсуждения № 2</a:t>
            </a:r>
            <a:endParaRPr lang="ru-RU" sz="2400" dirty="0">
              <a:solidFill>
                <a:srgbClr val="CC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198880" y="2092959"/>
            <a:ext cx="7081519" cy="41148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46480" y="1042126"/>
            <a:ext cx="5039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66FF"/>
                </a:solidFill>
              </a:rPr>
              <a:t>Отзывы о работе организаций, осуществляющих подготовку водителей:</a:t>
            </a:r>
            <a:endParaRPr lang="ru-RU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55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решение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218493550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6444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Ситуация для обсуждения № 3</a:t>
            </a:r>
            <a:endParaRPr lang="ru-RU" sz="2400" dirty="0">
              <a:solidFill>
                <a:srgbClr val="CC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06400" y="1229360"/>
            <a:ext cx="8310880" cy="3688080"/>
          </a:xfrm>
          <a:prstGeom prst="ellipse">
            <a:avLst/>
          </a:prstGeom>
          <a:solidFill>
            <a:srgbClr val="F4FAB8"/>
          </a:solidFill>
          <a:ln w="381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2400" dirty="0" smtClean="0">
                <a:solidFill>
                  <a:srgbClr val="0066FF"/>
                </a:solidFill>
              </a:rPr>
              <a:t>Организация принимает </a:t>
            </a:r>
            <a:r>
              <a:rPr lang="ru-RU" sz="2400" dirty="0">
                <a:solidFill>
                  <a:srgbClr val="0066FF"/>
                </a:solidFill>
              </a:rPr>
              <a:t>обучающихся для прохождения ускоренного обучения, предусмотренного пунктом 3 частью 1 статьи 34 Федерального закона «Об образовании в Российской Федерации</a:t>
            </a:r>
            <a:r>
              <a:rPr lang="ru-RU" sz="2400" dirty="0" smtClean="0">
                <a:solidFill>
                  <a:srgbClr val="0066FF"/>
                </a:solidFill>
              </a:rPr>
              <a:t>».</a:t>
            </a:r>
            <a:endParaRPr lang="ru-RU" sz="24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79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решение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017992039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918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C:\Users\zalega\Desktop\Красноярск 2015\Рисунки\Top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V="1">
            <a:off x="-1" y="1025229"/>
            <a:ext cx="9153159" cy="402354"/>
          </a:xfrm>
          <a:prstGeom prst="rect">
            <a:avLst/>
          </a:prstGeom>
          <a:noFill/>
        </p:spPr>
      </p:pic>
      <p:pic>
        <p:nvPicPr>
          <p:cNvPr id="67" name="Picture 2" descr="C:\Users\zalega\Desktop\Красноярск 2015\Рисунки\Top.png"/>
          <p:cNvPicPr>
            <a:picLocks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  <p:cxnSp>
        <p:nvCxnSpPr>
          <p:cNvPr id="57" name="Прямая соединительная линия 56"/>
          <p:cNvCxnSpPr/>
          <p:nvPr/>
        </p:nvCxnSpPr>
        <p:spPr>
          <a:xfrm>
            <a:off x="11663524" y="2097952"/>
            <a:ext cx="0" cy="936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Управляющая кнопка: настраиваемая 8">
            <a:hlinkClick r:id="" action="ppaction://hlinkshowjump?jump=endshow" highlightClick="1"/>
          </p:cNvPr>
          <p:cNvSpPr/>
          <p:nvPr/>
        </p:nvSpPr>
        <p:spPr>
          <a:xfrm>
            <a:off x="8528830" y="6033883"/>
            <a:ext cx="566928" cy="348353"/>
          </a:xfrm>
          <a:prstGeom prst="actionButtonBlank">
            <a:avLst/>
          </a:prstGeom>
          <a:solidFill>
            <a:srgbClr val="5077A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Заголовок 19"/>
          <p:cNvSpPr txBox="1">
            <a:spLocks/>
          </p:cNvSpPr>
          <p:nvPr/>
        </p:nvSpPr>
        <p:spPr bwMode="auto">
          <a:xfrm>
            <a:off x="622202" y="1590572"/>
            <a:ext cx="771723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dirty="0" smtClean="0">
                <a:solidFill>
                  <a:srgbClr val="0066FF"/>
                </a:solidFill>
              </a:rPr>
              <a:t>Выводы:</a:t>
            </a:r>
            <a:endParaRPr lang="ru-RU" dirty="0">
              <a:solidFill>
                <a:srgbClr val="0066FF"/>
              </a:solidFill>
            </a:endParaRPr>
          </a:p>
        </p:txBody>
      </p:sp>
      <p:sp>
        <p:nvSpPr>
          <p:cNvPr id="14" name="Заголовок 19"/>
          <p:cNvSpPr txBox="1">
            <a:spLocks/>
          </p:cNvSpPr>
          <p:nvPr/>
        </p:nvSpPr>
        <p:spPr bwMode="auto">
          <a:xfrm>
            <a:off x="717959" y="3046307"/>
            <a:ext cx="7717239" cy="975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15" name="Заголовок 19"/>
          <p:cNvSpPr txBox="1">
            <a:spLocks/>
          </p:cNvSpPr>
          <p:nvPr/>
        </p:nvSpPr>
        <p:spPr bwMode="auto">
          <a:xfrm>
            <a:off x="766840" y="2800108"/>
            <a:ext cx="7717239" cy="2706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2000" b="0" dirty="0">
                <a:solidFill>
                  <a:srgbClr val="00B050"/>
                </a:solidFill>
              </a:rPr>
              <a:t>Освоив </a:t>
            </a:r>
            <a:r>
              <a:rPr lang="ru-RU" sz="2000" b="0" dirty="0" smtClean="0">
                <a:solidFill>
                  <a:srgbClr val="00B050"/>
                </a:solidFill>
              </a:rPr>
              <a:t>образовательные программы подготовки водителей </a:t>
            </a:r>
            <a:br>
              <a:rPr lang="ru-RU" sz="2000" b="0" dirty="0" smtClean="0">
                <a:solidFill>
                  <a:srgbClr val="00B050"/>
                </a:solidFill>
              </a:rPr>
            </a:br>
            <a:r>
              <a:rPr lang="ru-RU" sz="2000" b="0" dirty="0" smtClean="0">
                <a:solidFill>
                  <a:srgbClr val="00B050"/>
                </a:solidFill>
              </a:rPr>
              <a:t>в </a:t>
            </a:r>
            <a:r>
              <a:rPr lang="ru-RU" sz="2000" b="0" dirty="0">
                <a:solidFill>
                  <a:srgbClr val="00B050"/>
                </a:solidFill>
              </a:rPr>
              <a:t>полном объеме в </a:t>
            </a:r>
            <a:r>
              <a:rPr lang="ru-RU" sz="2000" b="0" dirty="0" smtClean="0">
                <a:solidFill>
                  <a:srgbClr val="00B050"/>
                </a:solidFill>
              </a:rPr>
              <a:t>организации</a:t>
            </a:r>
            <a:r>
              <a:rPr lang="ru-RU" sz="2000" b="0" dirty="0">
                <a:solidFill>
                  <a:srgbClr val="00B050"/>
                </a:solidFill>
              </a:rPr>
              <a:t>, </a:t>
            </a:r>
            <a:r>
              <a:rPr lang="ru-RU" sz="2000" b="0" dirty="0" smtClean="0">
                <a:solidFill>
                  <a:srgbClr val="00B050"/>
                </a:solidFill>
              </a:rPr>
              <a:t>обучающийся должен </a:t>
            </a:r>
            <a:r>
              <a:rPr lang="ru-RU" sz="2000" b="0" dirty="0">
                <a:solidFill>
                  <a:srgbClr val="00B050"/>
                </a:solidFill>
              </a:rPr>
              <a:t>научиться управлять транспортным средством и без проблем сдать экзамен в </a:t>
            </a:r>
            <a:r>
              <a:rPr lang="ru-RU" sz="2000" b="0" dirty="0" smtClean="0">
                <a:solidFill>
                  <a:srgbClr val="00B050"/>
                </a:solidFill>
              </a:rPr>
              <a:t>ГИБДД</a:t>
            </a:r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88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C:\Users\zalega\Desktop\Красноярск 2015\Рисунки\Top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V="1">
            <a:off x="-1" y="1025229"/>
            <a:ext cx="9153159" cy="402354"/>
          </a:xfrm>
          <a:prstGeom prst="rect">
            <a:avLst/>
          </a:prstGeom>
          <a:noFill/>
        </p:spPr>
      </p:pic>
      <p:pic>
        <p:nvPicPr>
          <p:cNvPr id="67" name="Picture 2" descr="C:\Users\zalega\Desktop\Красноярск 2015\Рисунки\Top.png"/>
          <p:cNvPicPr>
            <a:picLocks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  <p:cxnSp>
        <p:nvCxnSpPr>
          <p:cNvPr id="57" name="Прямая соединительная линия 56"/>
          <p:cNvCxnSpPr/>
          <p:nvPr/>
        </p:nvCxnSpPr>
        <p:spPr>
          <a:xfrm>
            <a:off x="11663524" y="2097952"/>
            <a:ext cx="0" cy="936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Управляющая кнопка: настраиваемая 8">
            <a:hlinkClick r:id="" action="ppaction://hlinkshowjump?jump=endshow" highlightClick="1"/>
          </p:cNvPr>
          <p:cNvSpPr/>
          <p:nvPr/>
        </p:nvSpPr>
        <p:spPr>
          <a:xfrm>
            <a:off x="8528830" y="6033883"/>
            <a:ext cx="566928" cy="348353"/>
          </a:xfrm>
          <a:prstGeom prst="actionButtonBlank">
            <a:avLst/>
          </a:prstGeom>
          <a:solidFill>
            <a:srgbClr val="5077A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Заголовок 19"/>
          <p:cNvSpPr txBox="1">
            <a:spLocks/>
          </p:cNvSpPr>
          <p:nvPr/>
        </p:nvSpPr>
        <p:spPr bwMode="auto">
          <a:xfrm>
            <a:off x="347882" y="1936012"/>
            <a:ext cx="771723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dirty="0" smtClean="0">
                <a:solidFill>
                  <a:srgbClr val="0066FF"/>
                </a:solidFill>
              </a:rPr>
              <a:t>СПАСИБО ЗА ВНИМАНИЕ!</a:t>
            </a:r>
            <a:endParaRPr lang="ru-RU" dirty="0">
              <a:solidFill>
                <a:srgbClr val="0066FF"/>
              </a:solidFill>
            </a:endParaRPr>
          </a:p>
        </p:txBody>
      </p:sp>
      <p:sp>
        <p:nvSpPr>
          <p:cNvPr id="13" name="Заголовок 19"/>
          <p:cNvSpPr txBox="1">
            <a:spLocks/>
          </p:cNvSpPr>
          <p:nvPr/>
        </p:nvSpPr>
        <p:spPr bwMode="auto">
          <a:xfrm>
            <a:off x="1095055" y="1701855"/>
            <a:ext cx="7717239" cy="975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4" name="Заголовок 19"/>
          <p:cNvSpPr txBox="1">
            <a:spLocks/>
          </p:cNvSpPr>
          <p:nvPr/>
        </p:nvSpPr>
        <p:spPr bwMode="auto">
          <a:xfrm>
            <a:off x="717959" y="3046307"/>
            <a:ext cx="7717239" cy="975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15" name="Заголовок 19"/>
          <p:cNvSpPr txBox="1">
            <a:spLocks/>
          </p:cNvSpPr>
          <p:nvPr/>
        </p:nvSpPr>
        <p:spPr bwMode="auto">
          <a:xfrm>
            <a:off x="733857" y="4656803"/>
            <a:ext cx="7717239" cy="975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ru-RU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45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Ситуация для обсуждения № 1</a:t>
            </a:r>
            <a:endParaRPr lang="ru-RU" sz="2400" dirty="0">
              <a:solidFill>
                <a:srgbClr val="CC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06400" y="1229360"/>
            <a:ext cx="8310880" cy="3688080"/>
          </a:xfrm>
          <a:prstGeom prst="ellipse">
            <a:avLst/>
          </a:prstGeom>
          <a:solidFill>
            <a:srgbClr val="F4FAB8"/>
          </a:solidFill>
          <a:ln w="381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2400" dirty="0">
                <a:solidFill>
                  <a:schemeClr val="tx2"/>
                </a:solidFill>
              </a:rPr>
              <a:t>Занятия в </a:t>
            </a:r>
            <a:r>
              <a:rPr lang="ru-RU" sz="2400" dirty="0" smtClean="0">
                <a:solidFill>
                  <a:schemeClr val="tx2"/>
                </a:solidFill>
              </a:rPr>
              <a:t>организациях, осуществляющих подготовку водителей транспортных средств категории «В» </a:t>
            </a:r>
            <a:r>
              <a:rPr lang="ru-RU" sz="2400" dirty="0">
                <a:solidFill>
                  <a:schemeClr val="tx2"/>
                </a:solidFill>
              </a:rPr>
              <a:t>проходят два раза </a:t>
            </a:r>
            <a:r>
              <a:rPr lang="ru-RU" sz="2400" dirty="0" smtClean="0">
                <a:solidFill>
                  <a:schemeClr val="tx2"/>
                </a:solidFill>
              </a:rPr>
              <a:t/>
            </a:r>
            <a:br>
              <a:rPr lang="ru-RU" sz="2400" dirty="0" smtClean="0">
                <a:solidFill>
                  <a:schemeClr val="tx2"/>
                </a:solidFill>
              </a:rPr>
            </a:br>
            <a:r>
              <a:rPr lang="ru-RU" sz="2400" dirty="0" smtClean="0">
                <a:solidFill>
                  <a:schemeClr val="tx2"/>
                </a:solidFill>
              </a:rPr>
              <a:t>в </a:t>
            </a:r>
            <a:r>
              <a:rPr lang="ru-RU" sz="2400" dirty="0">
                <a:solidFill>
                  <a:schemeClr val="tx2"/>
                </a:solidFill>
              </a:rPr>
              <a:t>неделю </a:t>
            </a:r>
            <a:r>
              <a:rPr lang="ru-RU" sz="2400" dirty="0" smtClean="0">
                <a:solidFill>
                  <a:schemeClr val="tx2"/>
                </a:solidFill>
              </a:rPr>
              <a:t>с 18.00 до 21.00. </a:t>
            </a:r>
            <a:r>
              <a:rPr lang="ru-RU" sz="2400" dirty="0">
                <a:solidFill>
                  <a:schemeClr val="tx2"/>
                </a:solidFill>
              </a:rPr>
              <a:t>Продолжительность обучения составляет </a:t>
            </a:r>
            <a:r>
              <a:rPr lang="ru-RU" sz="2400" dirty="0" smtClean="0">
                <a:solidFill>
                  <a:schemeClr val="tx2"/>
                </a:solidFill>
              </a:rPr>
              <a:t/>
            </a:r>
            <a:br>
              <a:rPr lang="ru-RU" sz="2400" dirty="0" smtClean="0">
                <a:solidFill>
                  <a:schemeClr val="tx2"/>
                </a:solidFill>
              </a:rPr>
            </a:br>
            <a:r>
              <a:rPr lang="ru-RU" sz="2400" dirty="0" smtClean="0">
                <a:solidFill>
                  <a:schemeClr val="tx2"/>
                </a:solidFill>
              </a:rPr>
              <a:t>2 </a:t>
            </a:r>
            <a:r>
              <a:rPr lang="ru-RU" sz="2400" dirty="0">
                <a:solidFill>
                  <a:schemeClr val="tx2"/>
                </a:solidFill>
              </a:rPr>
              <a:t>-2,5 месяца. </a:t>
            </a:r>
            <a:r>
              <a:rPr lang="ru-RU" sz="2400" dirty="0" smtClean="0">
                <a:solidFill>
                  <a:schemeClr val="tx2"/>
                </a:solidFill>
              </a:rPr>
              <a:t>Процент </a:t>
            </a:r>
            <a:r>
              <a:rPr lang="ru-RU" sz="2400" dirty="0">
                <a:solidFill>
                  <a:schemeClr val="tx2"/>
                </a:solidFill>
              </a:rPr>
              <a:t>сдачи </a:t>
            </a:r>
            <a:r>
              <a:rPr lang="ru-RU" sz="2400" dirty="0" smtClean="0">
                <a:solidFill>
                  <a:schemeClr val="tx2"/>
                </a:solidFill>
              </a:rPr>
              <a:t>с первого раза квалификационного экзамена низкий.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6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Ситуация для обсуждения № 1</a:t>
            </a:r>
            <a:endParaRPr lang="ru-RU" sz="2400" dirty="0">
              <a:solidFill>
                <a:srgbClr val="CC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 rot="20869911">
            <a:off x="2052788" y="3484880"/>
            <a:ext cx="5628640" cy="352552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 rot="20604291">
            <a:off x="82284" y="2000599"/>
            <a:ext cx="4498657" cy="2660015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 rot="676574">
            <a:off x="4345226" y="1138616"/>
            <a:ext cx="4935005" cy="267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07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Ситуация для обсуждения № 1</a:t>
            </a:r>
            <a:endParaRPr lang="ru-RU" sz="2400" dirty="0">
              <a:solidFill>
                <a:srgbClr val="CC0000"/>
              </a:solidFill>
            </a:endParaRPr>
          </a:p>
        </p:txBody>
      </p:sp>
      <p:pic>
        <p:nvPicPr>
          <p:cNvPr id="5" name="Рисунок 4" descr="D:\МОИ ДОКУМЕНТЫ\МЕТОДИЧЕСКИЕ РЕКОМЕНДАЦИИ\картинки\M9ESpzseKx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6392">
            <a:off x="613727" y="1186815"/>
            <a:ext cx="4486593" cy="2552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 rot="799656">
            <a:off x="3871277" y="3434079"/>
            <a:ext cx="4449445" cy="270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1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Ситуация для обсуждения № 1</a:t>
            </a:r>
            <a:endParaRPr lang="ru-RU" sz="2400" dirty="0">
              <a:solidFill>
                <a:srgbClr val="CC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72160" y="1879599"/>
            <a:ext cx="80975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Объем обязательных учебных занятий в части теоретического обучения по программе подготовки водителей категории «В» составляет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190 часов: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134 часа теория и 56 часов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– практическое обучение вождению.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rgbClr val="00B050"/>
                </a:solidFill>
              </a:rPr>
              <a:t>Период обучения группы «Х» составляет 2,5 месяца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(11 недель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).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Продолжительность академического часа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 соответствии с требованиями законодательства составляет  </a:t>
            </a:r>
            <a:r>
              <a:rPr lang="ru-RU" dirty="0" smtClean="0">
                <a:solidFill>
                  <a:srgbClr val="00B050"/>
                </a:solidFill>
              </a:rPr>
              <a:t>45 минут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Количество часов теоретических занятий, которые могут посетить обучающиеся группы «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Х»,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занимаясь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2 раза в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неделю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 18.00 до 21.00  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(= 3 полных академических  часа)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составляет:</a:t>
            </a: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11 недель*3 часа*2 = 66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часов.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Таким образом, </a:t>
            </a:r>
            <a:r>
              <a:rPr lang="ru-RU" dirty="0">
                <a:solidFill>
                  <a:srgbClr val="FF0000"/>
                </a:solidFill>
              </a:rPr>
              <a:t>в </a:t>
            </a:r>
            <a:r>
              <a:rPr lang="ru-RU" dirty="0" smtClean="0">
                <a:solidFill>
                  <a:srgbClr val="FF0000"/>
                </a:solidFill>
              </a:rPr>
              <a:t>течение 2,5 месяцев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занятий 2 раза в неделю по 3 часа,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обучающиеся группы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«Х» </a:t>
            </a:r>
            <a:r>
              <a:rPr lang="ru-RU" dirty="0" smtClean="0">
                <a:solidFill>
                  <a:srgbClr val="FF0000"/>
                </a:solidFill>
              </a:rPr>
              <a:t>не </a:t>
            </a:r>
            <a:r>
              <a:rPr lang="ru-RU" dirty="0">
                <a:solidFill>
                  <a:srgbClr val="FF0000"/>
                </a:solidFill>
              </a:rPr>
              <a:t>могут освоить в полном объеме </a:t>
            </a:r>
            <a:r>
              <a:rPr lang="ru-RU" dirty="0" smtClean="0">
                <a:solidFill>
                  <a:srgbClr val="FF0000"/>
                </a:solidFill>
              </a:rPr>
              <a:t>образовательную программу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профессионального обучения водителей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категории «</a:t>
            </a:r>
            <a:r>
              <a:rPr lang="ru-RU">
                <a:solidFill>
                  <a:schemeClr val="accent1">
                    <a:lumMod val="50000"/>
                  </a:schemeClr>
                </a:solidFill>
              </a:rPr>
              <a:t>В</a:t>
            </a:r>
            <a:r>
              <a:rPr lang="ru-RU" smtClean="0">
                <a:solidFill>
                  <a:schemeClr val="accent1">
                    <a:lumMod val="50000"/>
                  </a:schemeClr>
                </a:solidFill>
              </a:rPr>
              <a:t>».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rgbClr val="CC0000"/>
                </a:solidFill>
              </a:rPr>
              <a:t>Объем </a:t>
            </a:r>
            <a:r>
              <a:rPr lang="ru-RU" dirty="0" smtClean="0">
                <a:solidFill>
                  <a:srgbClr val="CC0000"/>
                </a:solidFill>
              </a:rPr>
              <a:t>нереализованной </a:t>
            </a:r>
            <a:r>
              <a:rPr lang="ru-RU" dirty="0">
                <a:solidFill>
                  <a:srgbClr val="FF0000"/>
                </a:solidFill>
              </a:rPr>
              <a:t>программы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 части теоретического обучения </a:t>
            </a:r>
            <a:r>
              <a:rPr lang="ru-RU" dirty="0" smtClean="0">
                <a:solidFill>
                  <a:srgbClr val="CC0000"/>
                </a:solidFill>
              </a:rPr>
              <a:t>составляет </a:t>
            </a:r>
            <a:r>
              <a:rPr lang="ru-RU" dirty="0">
                <a:solidFill>
                  <a:srgbClr val="CC0000"/>
                </a:solidFill>
              </a:rPr>
              <a:t>68 часов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r>
              <a:rPr lang="ru-RU" dirty="0"/>
              <a:t> 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038139" y="1073140"/>
            <a:ext cx="771723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dirty="0" smtClean="0">
                <a:solidFill>
                  <a:srgbClr val="0066FF"/>
                </a:solidFill>
              </a:rPr>
              <a:t>Расчет объема нереализованной образовательной программы:</a:t>
            </a:r>
            <a:endParaRPr lang="ru-RU" sz="24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89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Ситуация для обсуждения № 1</a:t>
            </a:r>
            <a:endParaRPr lang="ru-RU" sz="2400" dirty="0">
              <a:solidFill>
                <a:srgbClr val="CC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72160" y="1879599"/>
            <a:ext cx="8097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886101" y="995682"/>
            <a:ext cx="771723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dirty="0" smtClean="0">
                <a:solidFill>
                  <a:srgbClr val="0066FF"/>
                </a:solidFill>
              </a:rPr>
              <a:t>Как организовать обучение за 2 месяца?</a:t>
            </a:r>
            <a:endParaRPr lang="ru-RU" sz="2400" dirty="0">
              <a:solidFill>
                <a:srgbClr val="0066FF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886100" y="1879600"/>
            <a:ext cx="7729579" cy="374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1600" dirty="0" smtClean="0">
              <a:solidFill>
                <a:srgbClr val="00B050"/>
              </a:solidFill>
            </a:endParaRPr>
          </a:p>
          <a:p>
            <a:endParaRPr lang="ru-RU" sz="1600" dirty="0" smtClean="0"/>
          </a:p>
          <a:p>
            <a:r>
              <a:rPr lang="ru-RU" sz="1600" dirty="0" smtClean="0">
                <a:solidFill>
                  <a:srgbClr val="7030A0"/>
                </a:solidFill>
              </a:rPr>
              <a:t>Теоретические Занятия в вечернее время по графику:</a:t>
            </a:r>
          </a:p>
          <a:p>
            <a:r>
              <a:rPr lang="ru-RU" sz="1600" dirty="0" smtClean="0"/>
              <a:t>18.00 – 18.45</a:t>
            </a:r>
          </a:p>
          <a:p>
            <a:r>
              <a:rPr lang="ru-RU" sz="1600" dirty="0" smtClean="0"/>
              <a:t>18.50 – 19.35</a:t>
            </a:r>
          </a:p>
          <a:p>
            <a:r>
              <a:rPr lang="ru-RU" sz="1600" dirty="0" smtClean="0"/>
              <a:t>19.40 – 20.25</a:t>
            </a:r>
          </a:p>
          <a:p>
            <a:r>
              <a:rPr lang="ru-RU" sz="1600" dirty="0" smtClean="0"/>
              <a:t>20.30 – 21.15 </a:t>
            </a:r>
          </a:p>
          <a:p>
            <a:r>
              <a:rPr lang="ru-RU" sz="1600" dirty="0" smtClean="0"/>
              <a:t>Итого: 4 академических часа </a:t>
            </a:r>
            <a:r>
              <a:rPr lang="ru-RU" sz="1600" dirty="0"/>
              <a:t>в </a:t>
            </a:r>
            <a:r>
              <a:rPr lang="ru-RU" sz="1600" dirty="0" smtClean="0"/>
              <a:t>день</a:t>
            </a:r>
          </a:p>
          <a:p>
            <a:r>
              <a:rPr lang="ru-RU" sz="1600" dirty="0" smtClean="0"/>
              <a:t>2 месяца = 4 недели*2 = 8 недель</a:t>
            </a:r>
          </a:p>
          <a:p>
            <a:r>
              <a:rPr lang="ru-RU" sz="1600" dirty="0" smtClean="0"/>
              <a:t>134 часа теории / 8 недель = 16,75 часов в неделю</a:t>
            </a:r>
          </a:p>
          <a:p>
            <a:r>
              <a:rPr lang="ru-RU" sz="1600" dirty="0" smtClean="0"/>
              <a:t>16,75 / 4 часа = 4,19 = 4 раза в неделю</a:t>
            </a:r>
          </a:p>
          <a:p>
            <a:r>
              <a:rPr lang="ru-RU" sz="1600" dirty="0" smtClean="0">
                <a:solidFill>
                  <a:srgbClr val="7030A0"/>
                </a:solidFill>
              </a:rPr>
              <a:t>Практические занятия:</a:t>
            </a:r>
          </a:p>
          <a:p>
            <a:r>
              <a:rPr lang="ru-RU" sz="1600" dirty="0" smtClean="0"/>
              <a:t>56 часов вождения/ 8 недель = 7 часов в неделю,</a:t>
            </a:r>
          </a:p>
          <a:p>
            <a:r>
              <a:rPr lang="ru-RU" sz="1600" dirty="0" smtClean="0"/>
              <a:t>То есть 2 раза в неделю по 3-4 часа в день</a:t>
            </a:r>
          </a:p>
          <a:p>
            <a:r>
              <a:rPr lang="ru-RU" sz="1600" dirty="0"/>
              <a:t>Таким образом, </a:t>
            </a:r>
            <a:r>
              <a:rPr lang="ru-RU" sz="1600" dirty="0" smtClean="0"/>
              <a:t> при </a:t>
            </a:r>
            <a:r>
              <a:rPr lang="ru-RU" sz="1600" dirty="0" smtClean="0">
                <a:solidFill>
                  <a:srgbClr val="00B050"/>
                </a:solidFill>
              </a:rPr>
              <a:t>сроке </a:t>
            </a:r>
            <a:r>
              <a:rPr lang="ru-RU" sz="1600" dirty="0">
                <a:solidFill>
                  <a:srgbClr val="00B050"/>
                </a:solidFill>
              </a:rPr>
              <a:t>обучения 2 месяца </a:t>
            </a:r>
            <a:r>
              <a:rPr lang="ru-RU" sz="1600" dirty="0" smtClean="0"/>
              <a:t>занятия </a:t>
            </a:r>
            <a:r>
              <a:rPr lang="ru-RU" sz="1600" dirty="0"/>
              <a:t>должны проходить </a:t>
            </a:r>
            <a:r>
              <a:rPr lang="ru-RU" sz="1600" dirty="0" smtClean="0">
                <a:solidFill>
                  <a:srgbClr val="FF0000"/>
                </a:solidFill>
              </a:rPr>
              <a:t>не менее, чем 6 раз в неделю!</a:t>
            </a:r>
          </a:p>
          <a:p>
            <a:r>
              <a:rPr lang="ru-RU" sz="1600" dirty="0" smtClean="0">
                <a:solidFill>
                  <a:srgbClr val="00B050"/>
                </a:solidFill>
              </a:rPr>
              <a:t>  </a:t>
            </a:r>
            <a:endParaRPr lang="ru-RU" sz="1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37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Ситуация для обсуждения № 1</a:t>
            </a:r>
            <a:endParaRPr lang="ru-RU" sz="2400" dirty="0">
              <a:solidFill>
                <a:srgbClr val="CC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72160" y="1879599"/>
            <a:ext cx="8097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60400" y="965199"/>
            <a:ext cx="8006080" cy="1696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dirty="0" smtClean="0">
                <a:solidFill>
                  <a:srgbClr val="0066FF"/>
                </a:solidFill>
              </a:rPr>
              <a:t>Как организовать обучение </a:t>
            </a:r>
            <a:br>
              <a:rPr lang="ru-RU" sz="2400" dirty="0" smtClean="0">
                <a:solidFill>
                  <a:srgbClr val="0066FF"/>
                </a:solidFill>
              </a:rPr>
            </a:br>
            <a:endParaRPr lang="ru-RU" sz="2400" dirty="0" smtClean="0">
              <a:solidFill>
                <a:srgbClr val="0066FF"/>
              </a:solidFill>
            </a:endParaRPr>
          </a:p>
          <a:p>
            <a:pPr algn="ctr"/>
            <a:r>
              <a:rPr lang="ru-RU" sz="1600" dirty="0" smtClean="0">
                <a:solidFill>
                  <a:srgbClr val="0066FF"/>
                </a:solidFill>
              </a:rPr>
              <a:t>при существующем графике теоретического обучения </a:t>
            </a:r>
            <a:br>
              <a:rPr lang="ru-RU" sz="1600" dirty="0" smtClean="0">
                <a:solidFill>
                  <a:srgbClr val="0066FF"/>
                </a:solidFill>
              </a:rPr>
            </a:br>
            <a:r>
              <a:rPr lang="ru-RU" sz="1600" dirty="0" smtClean="0">
                <a:solidFill>
                  <a:srgbClr val="0066FF"/>
                </a:solidFill>
              </a:rPr>
              <a:t>2 раза в неделю в будние дни или один полный выходной день</a:t>
            </a:r>
            <a:r>
              <a:rPr lang="ru-RU" sz="2400" dirty="0" smtClean="0">
                <a:solidFill>
                  <a:srgbClr val="0066FF"/>
                </a:solidFill>
              </a:rPr>
              <a:t>? </a:t>
            </a:r>
            <a:endParaRPr lang="ru-RU" sz="2400" dirty="0">
              <a:solidFill>
                <a:srgbClr val="0066FF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772160" y="2926080"/>
            <a:ext cx="7729579" cy="3464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600" dirty="0">
                <a:solidFill>
                  <a:srgbClr val="DA2725"/>
                </a:solidFill>
              </a:rPr>
              <a:t>2 </a:t>
            </a:r>
            <a:r>
              <a:rPr lang="ru-RU" sz="1600" dirty="0" smtClean="0">
                <a:solidFill>
                  <a:srgbClr val="DA2725"/>
                </a:solidFill>
              </a:rPr>
              <a:t>раза </a:t>
            </a:r>
            <a:r>
              <a:rPr lang="ru-RU" sz="1600" dirty="0">
                <a:solidFill>
                  <a:srgbClr val="DA2725"/>
                </a:solidFill>
              </a:rPr>
              <a:t>в неделю в будние дни (вечернее </a:t>
            </a:r>
            <a:r>
              <a:rPr lang="ru-RU" sz="1600" dirty="0" smtClean="0">
                <a:solidFill>
                  <a:srgbClr val="DA2725"/>
                </a:solidFill>
              </a:rPr>
              <a:t>время):</a:t>
            </a:r>
            <a:endParaRPr lang="ru-RU" sz="1600" dirty="0">
              <a:solidFill>
                <a:srgbClr val="DA2725"/>
              </a:solidFill>
            </a:endParaRPr>
          </a:p>
          <a:p>
            <a:r>
              <a:rPr lang="ru-RU" sz="1600" dirty="0"/>
              <a:t>4 занятия в день по 45 минут с перерывами между </a:t>
            </a:r>
            <a:r>
              <a:rPr lang="ru-RU" sz="1600" dirty="0" smtClean="0"/>
              <a:t>занятиями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5 минут </a:t>
            </a:r>
            <a:r>
              <a:rPr lang="ru-RU" sz="1600" dirty="0" smtClean="0">
                <a:solidFill>
                  <a:srgbClr val="00B050"/>
                </a:solidFill>
              </a:rPr>
              <a:t>с 18.00 до 21.15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ru-RU" sz="1600" dirty="0">
                <a:solidFill>
                  <a:srgbClr val="DA2725"/>
                </a:solidFill>
              </a:rPr>
              <a:t>1 раз в неделю в выходной </a:t>
            </a:r>
            <a:r>
              <a:rPr lang="ru-RU" sz="1600" dirty="0" smtClean="0">
                <a:solidFill>
                  <a:srgbClr val="DA2725"/>
                </a:solidFill>
              </a:rPr>
              <a:t>день:</a:t>
            </a:r>
            <a:endParaRPr lang="ru-RU" sz="1600" dirty="0">
              <a:solidFill>
                <a:srgbClr val="DA2725"/>
              </a:solidFill>
            </a:endParaRPr>
          </a:p>
          <a:p>
            <a:r>
              <a:rPr lang="ru-RU" sz="1600" dirty="0"/>
              <a:t>8 занятий в день по 45 минут с перерывами между </a:t>
            </a:r>
            <a:r>
              <a:rPr lang="ru-RU" sz="1600" dirty="0" smtClean="0"/>
              <a:t>занятиями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</a:t>
            </a:r>
            <a:r>
              <a:rPr lang="ru-RU" sz="1600" dirty="0"/>
              <a:t>5 </a:t>
            </a:r>
            <a:r>
              <a:rPr lang="ru-RU" sz="1600" dirty="0" smtClean="0"/>
              <a:t>минут с </a:t>
            </a:r>
            <a:r>
              <a:rPr lang="ru-RU" sz="1600" dirty="0" smtClean="0">
                <a:solidFill>
                  <a:srgbClr val="00B050"/>
                </a:solidFill>
              </a:rPr>
              <a:t>9.00 до 16.00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ru-RU" sz="1600" dirty="0"/>
              <a:t>  </a:t>
            </a:r>
          </a:p>
          <a:p>
            <a:r>
              <a:rPr lang="ru-RU" sz="1600" dirty="0"/>
              <a:t>134 часа/8 часов (занятий) в неделю*=</a:t>
            </a:r>
            <a:r>
              <a:rPr lang="ru-RU" sz="1600" dirty="0" smtClean="0"/>
              <a:t>16,75 </a:t>
            </a:r>
            <a:r>
              <a:rPr lang="ru-RU" sz="1600" dirty="0"/>
              <a:t>недель</a:t>
            </a:r>
          </a:p>
          <a:p>
            <a:r>
              <a:rPr lang="ru-RU" sz="1600" dirty="0" smtClean="0"/>
              <a:t>16,75 недель / 4 </a:t>
            </a:r>
            <a:r>
              <a:rPr lang="ru-RU" sz="1600" dirty="0"/>
              <a:t>недели </a:t>
            </a:r>
            <a:r>
              <a:rPr lang="ru-RU" sz="1600" dirty="0" smtClean="0"/>
              <a:t>= 4,18 месяцев </a:t>
            </a:r>
            <a:endParaRPr lang="ru-RU" sz="1600" dirty="0"/>
          </a:p>
          <a:p>
            <a:r>
              <a:rPr lang="ru-RU" sz="1600" dirty="0" smtClean="0"/>
              <a:t>+</a:t>
            </a:r>
          </a:p>
          <a:p>
            <a:r>
              <a:rPr lang="ru-RU" sz="1600" dirty="0" smtClean="0"/>
              <a:t>56 </a:t>
            </a:r>
            <a:r>
              <a:rPr lang="ru-RU" sz="1600" dirty="0"/>
              <a:t>часов </a:t>
            </a:r>
            <a:r>
              <a:rPr lang="ru-RU" sz="1600" dirty="0" smtClean="0"/>
              <a:t>вождения / 3,5 часа в неделю </a:t>
            </a:r>
            <a:r>
              <a:rPr lang="ru-RU" sz="1600" dirty="0"/>
              <a:t>= </a:t>
            </a:r>
            <a:r>
              <a:rPr lang="ru-RU" sz="1600" dirty="0" smtClean="0"/>
              <a:t>16 недель,</a:t>
            </a:r>
            <a:endParaRPr lang="ru-RU" sz="1600" dirty="0"/>
          </a:p>
          <a:p>
            <a:r>
              <a:rPr lang="ru-RU" sz="1600" dirty="0" smtClean="0"/>
              <a:t>(2 </a:t>
            </a:r>
            <a:r>
              <a:rPr lang="ru-RU" sz="1600" dirty="0"/>
              <a:t>раза в неделю по 3-4 часа в </a:t>
            </a:r>
            <a:r>
              <a:rPr lang="ru-RU" sz="1600" dirty="0" smtClean="0"/>
              <a:t>день)</a:t>
            </a:r>
            <a:endParaRPr lang="ru-RU" sz="1600" dirty="0"/>
          </a:p>
          <a:p>
            <a:r>
              <a:rPr lang="ru-RU" sz="1600" dirty="0" smtClean="0"/>
              <a:t>Таким образом, </a:t>
            </a:r>
            <a:r>
              <a:rPr lang="ru-RU" sz="1600" dirty="0" smtClean="0">
                <a:solidFill>
                  <a:srgbClr val="00B050"/>
                </a:solidFill>
              </a:rPr>
              <a:t>срок </a:t>
            </a:r>
            <a:r>
              <a:rPr lang="ru-RU" sz="1600" dirty="0">
                <a:solidFill>
                  <a:srgbClr val="00B050"/>
                </a:solidFill>
              </a:rPr>
              <a:t>обучения будет составлять </a:t>
            </a:r>
            <a:r>
              <a:rPr lang="ru-RU" sz="1600" dirty="0" smtClean="0">
                <a:solidFill>
                  <a:srgbClr val="00B050"/>
                </a:solidFill>
              </a:rPr>
              <a:t>4,2 месяца  </a:t>
            </a:r>
            <a:endParaRPr lang="ru-RU" sz="1600" dirty="0">
              <a:solidFill>
                <a:srgbClr val="00B05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023359" y="2509519"/>
            <a:ext cx="4724399" cy="528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dirty="0" smtClean="0">
                <a:solidFill>
                  <a:srgbClr val="00B050"/>
                </a:solidFill>
              </a:rPr>
              <a:t>Вариант 1:</a:t>
            </a:r>
            <a:endParaRPr lang="ru-RU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77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Ситуация для обсуждения № 1</a:t>
            </a:r>
            <a:endParaRPr lang="ru-RU" sz="2400" dirty="0">
              <a:solidFill>
                <a:srgbClr val="CC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72160" y="1879599"/>
            <a:ext cx="8097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886100" y="1036321"/>
            <a:ext cx="73108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dirty="0" smtClean="0">
                <a:solidFill>
                  <a:srgbClr val="0066FF"/>
                </a:solidFill>
              </a:rPr>
              <a:t>Как организовать обучение ? </a:t>
            </a:r>
            <a:endParaRPr lang="ru-RU" sz="2400" dirty="0">
              <a:solidFill>
                <a:srgbClr val="0066FF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886100" y="2733040"/>
            <a:ext cx="7729579" cy="3464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600" dirty="0">
                <a:solidFill>
                  <a:srgbClr val="DA2725"/>
                </a:solidFill>
              </a:rPr>
              <a:t>2 </a:t>
            </a:r>
            <a:r>
              <a:rPr lang="ru-RU" sz="1600" dirty="0" smtClean="0">
                <a:solidFill>
                  <a:srgbClr val="DA2725"/>
                </a:solidFill>
              </a:rPr>
              <a:t>раза </a:t>
            </a:r>
            <a:r>
              <a:rPr lang="ru-RU" sz="1600" dirty="0">
                <a:solidFill>
                  <a:srgbClr val="DA2725"/>
                </a:solidFill>
              </a:rPr>
              <a:t>в неделю в будние дни (вечернее </a:t>
            </a:r>
            <a:r>
              <a:rPr lang="ru-RU" sz="1600" dirty="0" smtClean="0">
                <a:solidFill>
                  <a:srgbClr val="DA2725"/>
                </a:solidFill>
              </a:rPr>
              <a:t>время):</a:t>
            </a:r>
            <a:endParaRPr lang="ru-RU" sz="1600" dirty="0">
              <a:solidFill>
                <a:srgbClr val="DA2725"/>
              </a:solidFill>
            </a:endParaRPr>
          </a:p>
          <a:p>
            <a:r>
              <a:rPr lang="ru-RU" sz="1600" dirty="0" smtClean="0"/>
              <a:t>3 </a:t>
            </a:r>
            <a:r>
              <a:rPr lang="ru-RU" sz="1600" dirty="0"/>
              <a:t>занятия в день по </a:t>
            </a:r>
            <a:r>
              <a:rPr lang="ru-RU" sz="1600" dirty="0" smtClean="0"/>
              <a:t>45 </a:t>
            </a:r>
            <a:r>
              <a:rPr lang="ru-RU" sz="1600" dirty="0"/>
              <a:t>минут с перерывами между </a:t>
            </a:r>
            <a:r>
              <a:rPr lang="ru-RU" sz="1600" dirty="0" smtClean="0"/>
              <a:t>занятиями </a:t>
            </a:r>
            <a:br>
              <a:rPr lang="ru-RU" sz="1600" dirty="0" smtClean="0"/>
            </a:br>
            <a:r>
              <a:rPr lang="ru-RU" sz="1600" dirty="0" smtClean="0"/>
              <a:t>5 </a:t>
            </a:r>
            <a:r>
              <a:rPr lang="ru-RU" sz="1600" dirty="0"/>
              <a:t>минут</a:t>
            </a:r>
          </a:p>
          <a:p>
            <a:r>
              <a:rPr lang="ru-RU" sz="1600" dirty="0">
                <a:solidFill>
                  <a:srgbClr val="DA2725"/>
                </a:solidFill>
              </a:rPr>
              <a:t>1 раз в неделю в выходной </a:t>
            </a:r>
            <a:r>
              <a:rPr lang="ru-RU" sz="1600" dirty="0" smtClean="0">
                <a:solidFill>
                  <a:srgbClr val="DA2725"/>
                </a:solidFill>
              </a:rPr>
              <a:t>день:</a:t>
            </a:r>
            <a:endParaRPr lang="ru-RU" sz="1600" dirty="0">
              <a:solidFill>
                <a:srgbClr val="DA2725"/>
              </a:solidFill>
            </a:endParaRPr>
          </a:p>
          <a:p>
            <a:r>
              <a:rPr lang="ru-RU" sz="1600" dirty="0" smtClean="0"/>
              <a:t>6 </a:t>
            </a:r>
            <a:r>
              <a:rPr lang="ru-RU" sz="1600" dirty="0"/>
              <a:t>занятий в день по </a:t>
            </a:r>
            <a:r>
              <a:rPr lang="ru-RU" sz="1600" dirty="0" smtClean="0"/>
              <a:t>45 </a:t>
            </a:r>
            <a:r>
              <a:rPr lang="ru-RU" sz="1600" dirty="0"/>
              <a:t>минут с перерывами между </a:t>
            </a:r>
            <a:r>
              <a:rPr lang="ru-RU" sz="1600" dirty="0" smtClean="0"/>
              <a:t>занятиями </a:t>
            </a:r>
            <a:br>
              <a:rPr lang="ru-RU" sz="1600" dirty="0" smtClean="0"/>
            </a:br>
            <a:r>
              <a:rPr lang="ru-RU" sz="1600" dirty="0" smtClean="0"/>
              <a:t>5 </a:t>
            </a:r>
            <a:r>
              <a:rPr lang="ru-RU" sz="1600" dirty="0"/>
              <a:t>минут</a:t>
            </a:r>
          </a:p>
          <a:p>
            <a:r>
              <a:rPr lang="ru-RU" sz="1600" dirty="0"/>
              <a:t>  </a:t>
            </a:r>
          </a:p>
          <a:p>
            <a:r>
              <a:rPr lang="ru-RU" sz="1600" dirty="0"/>
              <a:t>134 </a:t>
            </a:r>
            <a:r>
              <a:rPr lang="ru-RU" sz="1600" dirty="0" smtClean="0"/>
              <a:t>часа/6 </a:t>
            </a:r>
            <a:r>
              <a:rPr lang="ru-RU" sz="1600" dirty="0"/>
              <a:t>часов (занятий) в неделю</a:t>
            </a:r>
            <a:r>
              <a:rPr lang="ru-RU" sz="1600" dirty="0" smtClean="0"/>
              <a:t>*=22,3 </a:t>
            </a:r>
            <a:r>
              <a:rPr lang="ru-RU" sz="1600" dirty="0"/>
              <a:t>недель</a:t>
            </a:r>
          </a:p>
          <a:p>
            <a:r>
              <a:rPr lang="ru-RU" sz="1600" dirty="0" smtClean="0"/>
              <a:t>22,3 </a:t>
            </a:r>
            <a:r>
              <a:rPr lang="ru-RU" sz="1600" dirty="0"/>
              <a:t>недель/4 недели </a:t>
            </a:r>
            <a:r>
              <a:rPr lang="ru-RU" sz="1600" dirty="0" smtClean="0"/>
              <a:t>= 5,57 </a:t>
            </a:r>
            <a:r>
              <a:rPr lang="ru-RU" sz="1600" dirty="0"/>
              <a:t>месяцев </a:t>
            </a:r>
          </a:p>
          <a:p>
            <a:endParaRPr lang="ru-RU" sz="1600" dirty="0" smtClean="0"/>
          </a:p>
          <a:p>
            <a:r>
              <a:rPr lang="ru-RU" sz="1600" dirty="0" smtClean="0"/>
              <a:t>Таким образом, С </a:t>
            </a:r>
            <a:r>
              <a:rPr lang="ru-RU" sz="1600" dirty="0"/>
              <a:t>учетом промежуточной и итоговой аттестации, а также времени, затрачиваемого на обучение вождению </a:t>
            </a:r>
            <a:r>
              <a:rPr lang="ru-RU" sz="1600" dirty="0" smtClean="0">
                <a:solidFill>
                  <a:srgbClr val="00B050"/>
                </a:solidFill>
              </a:rPr>
              <a:t>срок </a:t>
            </a:r>
            <a:r>
              <a:rPr lang="ru-RU" sz="1600" dirty="0">
                <a:solidFill>
                  <a:srgbClr val="00B050"/>
                </a:solidFill>
              </a:rPr>
              <a:t>обучения будет составлять </a:t>
            </a:r>
            <a:r>
              <a:rPr lang="ru-RU" sz="1600" dirty="0" smtClean="0">
                <a:solidFill>
                  <a:srgbClr val="00B050"/>
                </a:solidFill>
              </a:rPr>
              <a:t>не менее 5,5 </a:t>
            </a:r>
            <a:r>
              <a:rPr lang="ru-RU" sz="1600" dirty="0">
                <a:solidFill>
                  <a:srgbClr val="00B050"/>
                </a:solidFill>
              </a:rPr>
              <a:t>месяцев 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891280" y="1879599"/>
            <a:ext cx="4724399" cy="528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dirty="0" smtClean="0">
                <a:solidFill>
                  <a:srgbClr val="00B050"/>
                </a:solidFill>
              </a:rPr>
              <a:t>Вариант 2:</a:t>
            </a:r>
            <a:endParaRPr lang="ru-RU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07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решение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16810197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887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07004"/>
        </a:solidFill>
        <a:ln w="38100"/>
      </a:spPr>
      <a:bodyPr lIns="36000" tIns="36000" rIns="36000" bIns="36000" anchor="ctr"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33027</TotalTime>
  <Words>553</Words>
  <Application>Microsoft Office PowerPoint</Application>
  <PresentationFormat>Экран (4:3)</PresentationFormat>
  <Paragraphs>104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Ситуация для обсуждения № 1</vt:lpstr>
      <vt:lpstr>Ситуация для обсуждения № 1</vt:lpstr>
      <vt:lpstr>Ситуация для обсуждения № 1</vt:lpstr>
      <vt:lpstr>Ситуация для обсуждения № 1</vt:lpstr>
      <vt:lpstr>Ситуация для обсуждения № 1</vt:lpstr>
      <vt:lpstr>Ситуация для обсуждения № 1</vt:lpstr>
      <vt:lpstr>Ситуация для обсуждения № 1</vt:lpstr>
      <vt:lpstr>решение</vt:lpstr>
      <vt:lpstr>Ситуация для обсуждения № 2</vt:lpstr>
      <vt:lpstr>Ситуация для обсуждения № 2</vt:lpstr>
      <vt:lpstr>Ситуация для обсуждения № 2</vt:lpstr>
      <vt:lpstr>Ситуация для обсуждения № 2</vt:lpstr>
      <vt:lpstr>решение</vt:lpstr>
      <vt:lpstr>Ситуация для обсуждения № 3</vt:lpstr>
      <vt:lpstr>решение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Мелькикян Марина Аркадьевна</dc:creator>
  <cp:lastModifiedBy>4</cp:lastModifiedBy>
  <cp:revision>4386</cp:revision>
  <dcterms:created xsi:type="dcterms:W3CDTF">2011-03-04T05:46:20Z</dcterms:created>
  <dcterms:modified xsi:type="dcterms:W3CDTF">2017-04-12T04:55:36Z</dcterms:modified>
</cp:coreProperties>
</file>